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12" r:id="rId2"/>
    <p:sldId id="329" r:id="rId3"/>
    <p:sldId id="645" r:id="rId4"/>
    <p:sldId id="540" r:id="rId5"/>
    <p:sldId id="654" r:id="rId6"/>
    <p:sldId id="502" r:id="rId7"/>
    <p:sldId id="655" r:id="rId8"/>
    <p:sldId id="656" r:id="rId9"/>
    <p:sldId id="636" r:id="rId10"/>
    <p:sldId id="604" r:id="rId11"/>
    <p:sldId id="657" r:id="rId12"/>
    <p:sldId id="610" r:id="rId13"/>
    <p:sldId id="448" r:id="rId14"/>
    <p:sldId id="653" r:id="rId15"/>
    <p:sldId id="660" r:id="rId16"/>
    <p:sldId id="658" r:id="rId17"/>
    <p:sldId id="659" r:id="rId18"/>
    <p:sldId id="661" r:id="rId19"/>
    <p:sldId id="512" r:id="rId20"/>
    <p:sldId id="651" r:id="rId21"/>
    <p:sldId id="596" r:id="rId22"/>
    <p:sldId id="652" r:id="rId23"/>
    <p:sldId id="363" r:id="rId24"/>
    <p:sldId id="625" r:id="rId25"/>
    <p:sldId id="650" r:id="rId26"/>
    <p:sldId id="517" r:id="rId2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eting - PolyFlor" initials="M-P" lastIdx="2" clrIdx="0">
    <p:extLst>
      <p:ext uri="{19B8F6BF-5375-455C-9EA6-DF929625EA0E}">
        <p15:presenceInfo xmlns:p15="http://schemas.microsoft.com/office/powerpoint/2012/main" userId="Marketing - PolyFl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F10"/>
    <a:srgbClr val="799E92"/>
    <a:srgbClr val="005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56A622-90CC-4A5E-927D-0EA56043CE24}" v="31" dt="2022-03-27T18:39:18.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77546" autoAdjust="0"/>
  </p:normalViewPr>
  <p:slideViewPr>
    <p:cSldViewPr snapToGrid="0">
      <p:cViewPr varScale="1">
        <p:scale>
          <a:sx n="64" d="100"/>
          <a:sy n="64" d="100"/>
        </p:scale>
        <p:origin x="1598"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7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Z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2D97140-8A9C-41E5-ABAC-62E75A586396}" type="datetimeFigureOut">
              <a:rPr lang="en-ZA" smtClean="0"/>
              <a:t>04-Apr-2022</a:t>
            </a:fld>
            <a:endParaRPr lang="en-Z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Z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Z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A3FF63-650E-41DB-B296-5C3CF8310399}" type="slidenum">
              <a:rPr lang="en-ZA" smtClean="0"/>
              <a:t>‹#›</a:t>
            </a:fld>
            <a:endParaRPr lang="en-ZA"/>
          </a:p>
        </p:txBody>
      </p:sp>
    </p:spTree>
    <p:extLst>
      <p:ext uri="{BB962C8B-B14F-4D97-AF65-F5344CB8AC3E}">
        <p14:creationId xmlns:p14="http://schemas.microsoft.com/office/powerpoint/2010/main" val="1532971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2A3FF63-650E-41DB-B296-5C3CF8310399}" type="slidenum">
              <a:rPr lang="en-ZA" smtClean="0"/>
              <a:t>1</a:t>
            </a:fld>
            <a:endParaRPr lang="en-ZA" dirty="0"/>
          </a:p>
        </p:txBody>
      </p:sp>
    </p:spTree>
    <p:extLst>
      <p:ext uri="{BB962C8B-B14F-4D97-AF65-F5344CB8AC3E}">
        <p14:creationId xmlns:p14="http://schemas.microsoft.com/office/powerpoint/2010/main" val="45896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2A3FF63-650E-41DB-B296-5C3CF8310399}" type="slidenum">
              <a:rPr lang="en-ZA" smtClean="0"/>
              <a:t>20</a:t>
            </a:fld>
            <a:endParaRPr lang="en-ZA"/>
          </a:p>
        </p:txBody>
      </p:sp>
    </p:spTree>
    <p:extLst>
      <p:ext uri="{BB962C8B-B14F-4D97-AF65-F5344CB8AC3E}">
        <p14:creationId xmlns:p14="http://schemas.microsoft.com/office/powerpoint/2010/main" val="3043690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GVT PROJECT:  </a:t>
            </a:r>
            <a:r>
              <a:rPr lang="en-US" dirty="0" err="1"/>
              <a:t>Bethal</a:t>
            </a:r>
            <a:r>
              <a:rPr lang="en-US" dirty="0"/>
              <a:t> Hospital in Mpumalanga.</a:t>
            </a:r>
          </a:p>
          <a:p>
            <a:r>
              <a:rPr lang="en-US" dirty="0"/>
              <a:t>Curvaceous design allows for low maintenance</a:t>
            </a:r>
            <a:endParaRPr lang="en-ZA" dirty="0"/>
          </a:p>
        </p:txBody>
      </p:sp>
      <p:sp>
        <p:nvSpPr>
          <p:cNvPr id="4" name="Slide Number Placeholder 3"/>
          <p:cNvSpPr>
            <a:spLocks noGrp="1"/>
          </p:cNvSpPr>
          <p:nvPr>
            <p:ph type="sldNum" sz="quarter" idx="5"/>
          </p:nvPr>
        </p:nvSpPr>
        <p:spPr/>
        <p:txBody>
          <a:bodyPr/>
          <a:lstStyle/>
          <a:p>
            <a:fld id="{A2A3FF63-650E-41DB-B296-5C3CF8310399}" type="slidenum">
              <a:rPr lang="en-ZA" smtClean="0"/>
              <a:t>21</a:t>
            </a:fld>
            <a:endParaRPr lang="en-ZA"/>
          </a:p>
        </p:txBody>
      </p:sp>
    </p:spTree>
    <p:extLst>
      <p:ext uri="{BB962C8B-B14F-4D97-AF65-F5344CB8AC3E}">
        <p14:creationId xmlns:p14="http://schemas.microsoft.com/office/powerpoint/2010/main" val="1145799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Endure sheets (also used as kick plates) can be used on wall as décor and functionally protect walls from damage at the same time. </a:t>
            </a:r>
            <a:endParaRPr lang="en-ZA" dirty="0"/>
          </a:p>
        </p:txBody>
      </p:sp>
      <p:sp>
        <p:nvSpPr>
          <p:cNvPr id="4" name="Slide Number Placeholder 3"/>
          <p:cNvSpPr>
            <a:spLocks noGrp="1"/>
          </p:cNvSpPr>
          <p:nvPr>
            <p:ph type="sldNum" sz="quarter" idx="5"/>
          </p:nvPr>
        </p:nvSpPr>
        <p:spPr/>
        <p:txBody>
          <a:bodyPr/>
          <a:lstStyle/>
          <a:p>
            <a:fld id="{A2A3FF63-650E-41DB-B296-5C3CF8310399}" type="slidenum">
              <a:rPr lang="en-ZA" smtClean="0"/>
              <a:t>22</a:t>
            </a:fld>
            <a:endParaRPr lang="en-ZA"/>
          </a:p>
        </p:txBody>
      </p:sp>
    </p:spTree>
    <p:extLst>
      <p:ext uri="{BB962C8B-B14F-4D97-AF65-F5344CB8AC3E}">
        <p14:creationId xmlns:p14="http://schemas.microsoft.com/office/powerpoint/2010/main" val="3338695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80000"/>
              <a:buFont typeface="Wingdings" panose="05000000000000000000" pitchFamily="2" charset="2"/>
              <a:buNone/>
              <a:tabLst/>
              <a:defRPr/>
            </a:pPr>
            <a:r>
              <a:rPr lang="en-ZA" sz="1400" dirty="0"/>
              <a:t>We believe in giving back and have contributed to countless CSR projects,  with a long relationship with the Carte Blanche Making a Difference Trust and Surgeons for Little Lives which have made untold differences to people lives.</a:t>
            </a:r>
          </a:p>
          <a:p>
            <a:pPr marL="800100" lvl="1" indent="-342900">
              <a:buSzPct val="80000"/>
              <a:buFont typeface="Arial" panose="020B0604020202020204" pitchFamily="34" charset="0"/>
              <a:buChar char="•"/>
            </a:pPr>
            <a:r>
              <a:rPr lang="en-ZA" sz="1400" dirty="0"/>
              <a:t>Kimberley BPH Billiton Paediatric Intensive Card Ware</a:t>
            </a:r>
          </a:p>
          <a:p>
            <a:pPr marL="800100" lvl="1" indent="-342900">
              <a:buSzPct val="80000"/>
              <a:buFont typeface="Arial" panose="020B0604020202020204" pitchFamily="34" charset="0"/>
              <a:buChar char="•"/>
            </a:pPr>
            <a:r>
              <a:rPr lang="en-ZA" sz="1400" dirty="0"/>
              <a:t>Chris Hani Baragwanath Neonatal Operating Theatre</a:t>
            </a:r>
          </a:p>
          <a:p>
            <a:pPr marL="800100" lvl="1" indent="-342900">
              <a:buSzPct val="80000"/>
              <a:buFont typeface="Arial" panose="020B0604020202020204" pitchFamily="34" charset="0"/>
              <a:buChar char="•"/>
            </a:pPr>
            <a:r>
              <a:rPr lang="en-ZA" sz="1400" dirty="0"/>
              <a:t>Paediatric ICU and High Care Ware Charlotte </a:t>
            </a:r>
            <a:r>
              <a:rPr lang="en-ZA" sz="1400" dirty="0" err="1"/>
              <a:t>Maxeke</a:t>
            </a:r>
            <a:r>
              <a:rPr lang="en-ZA" sz="1400" dirty="0"/>
              <a:t> Academic Hospital</a:t>
            </a:r>
          </a:p>
          <a:p>
            <a:pPr marL="800100" lvl="1" indent="-342900">
              <a:buSzPct val="80000"/>
              <a:buFont typeface="Arial" panose="020B0604020202020204" pitchFamily="34" charset="0"/>
              <a:buChar char="•"/>
            </a:pPr>
            <a:r>
              <a:rPr lang="en-ZA" sz="1400" dirty="0"/>
              <a:t>Paediatric Theatre Upgrade Frere Hospital</a:t>
            </a:r>
          </a:p>
          <a:p>
            <a:pPr marL="800100" lvl="1" indent="-342900">
              <a:buSzPct val="80000"/>
              <a:buFont typeface="Arial" panose="020B0604020202020204" pitchFamily="34" charset="0"/>
              <a:buChar char="•"/>
            </a:pPr>
            <a:r>
              <a:rPr lang="en-ZA" sz="1400" dirty="0"/>
              <a:t>King Edward VIII Paediatric Centre of Excellence</a:t>
            </a:r>
          </a:p>
          <a:p>
            <a:pPr marL="800100" lvl="1" indent="-342900">
              <a:buSzPct val="80000"/>
              <a:buFont typeface="Arial" panose="020B0604020202020204" pitchFamily="34" charset="0"/>
              <a:buChar char="•"/>
            </a:pPr>
            <a:r>
              <a:rPr lang="en-ZA" sz="1400" dirty="0"/>
              <a:t>Infant High Care Unit - </a:t>
            </a:r>
            <a:r>
              <a:rPr lang="en-ZA" sz="1400" dirty="0" err="1"/>
              <a:t>Sebokeng</a:t>
            </a:r>
            <a:r>
              <a:rPr lang="en-ZA" sz="1400" dirty="0"/>
              <a:t> Hospital</a:t>
            </a:r>
          </a:p>
          <a:p>
            <a:pPr marL="800100" lvl="1" indent="-342900">
              <a:buSzPct val="80000"/>
              <a:buFont typeface="Arial" panose="020B0604020202020204" pitchFamily="34" charset="0"/>
              <a:buChar char="•"/>
            </a:pPr>
            <a:r>
              <a:rPr lang="en-ZA" sz="1400" dirty="0"/>
              <a:t>Tygerberg Paediatric Theatres</a:t>
            </a:r>
          </a:p>
          <a:p>
            <a:pPr marL="800100" lvl="1" indent="-342900">
              <a:buSzPct val="80000"/>
              <a:buFont typeface="Arial" panose="020B0604020202020204" pitchFamily="34" charset="0"/>
              <a:buChar char="•"/>
            </a:pPr>
            <a:r>
              <a:rPr lang="en-ZA" sz="1400" dirty="0" err="1"/>
              <a:t>Ngwelezana</a:t>
            </a:r>
            <a:r>
              <a:rPr lang="en-ZA" sz="1400" dirty="0"/>
              <a:t> Hospital (KZN) Paediatric Unit Project</a:t>
            </a:r>
          </a:p>
          <a:p>
            <a:pPr marL="342900" indent="-342900">
              <a:buSzPct val="80000"/>
              <a:buFont typeface="Wingdings" panose="05000000000000000000" pitchFamily="2" charset="2"/>
              <a:buChar char="§"/>
            </a:pPr>
            <a:r>
              <a:rPr lang="en-ZA" sz="1400" dirty="0"/>
              <a:t>Surgeons for Little Lives</a:t>
            </a:r>
          </a:p>
          <a:p>
            <a:pPr marL="800100" lvl="1" indent="-342900">
              <a:buSzPct val="80000"/>
              <a:buFont typeface="Arial" panose="020B0604020202020204" pitchFamily="34" charset="0"/>
              <a:buChar char="•"/>
            </a:pPr>
            <a:r>
              <a:rPr lang="en-ZA" sz="1400" dirty="0"/>
              <a:t>Chris Hani Baragwanath Paediatric Surgical Admissions, out patients and sleep over unit</a:t>
            </a:r>
          </a:p>
          <a:p>
            <a:pPr marL="342900" indent="-342900">
              <a:buSzPct val="80000"/>
              <a:buFont typeface="Wingdings" panose="05000000000000000000" pitchFamily="2" charset="2"/>
              <a:buChar char="§"/>
            </a:pPr>
            <a:r>
              <a:rPr lang="en-ZA" sz="1400" dirty="0"/>
              <a:t>South African Breastmilk Reserve</a:t>
            </a:r>
          </a:p>
          <a:p>
            <a:pPr marL="342900" indent="-342900">
              <a:buSzPct val="80000"/>
              <a:buFont typeface="Wingdings" panose="05000000000000000000" pitchFamily="2" charset="2"/>
              <a:buChar char="§"/>
            </a:pPr>
            <a:r>
              <a:rPr lang="en-ZA" sz="1400" dirty="0"/>
              <a:t>SPCA Nelspruit Operating Theatre</a:t>
            </a:r>
          </a:p>
          <a:p>
            <a:pPr marL="342900" indent="-342900">
              <a:buSzPct val="80000"/>
              <a:buFont typeface="Wingdings" panose="05000000000000000000" pitchFamily="2" charset="2"/>
              <a:buChar char="§"/>
            </a:pPr>
            <a:r>
              <a:rPr lang="en-ZA" sz="1400" dirty="0"/>
              <a:t>Community Scout Hall</a:t>
            </a:r>
          </a:p>
          <a:p>
            <a:pPr marL="342900" indent="-342900">
              <a:buSzPct val="80000"/>
              <a:buFont typeface="Wingdings" panose="05000000000000000000" pitchFamily="2" charset="2"/>
              <a:buChar char="§"/>
            </a:pPr>
            <a:r>
              <a:rPr lang="en-ZA" sz="1400" dirty="0"/>
              <a:t>Community Police Station</a:t>
            </a:r>
          </a:p>
          <a:p>
            <a:endParaRPr lang="en-ZA" dirty="0"/>
          </a:p>
        </p:txBody>
      </p:sp>
      <p:sp>
        <p:nvSpPr>
          <p:cNvPr id="4" name="Slide Number Placeholder 3"/>
          <p:cNvSpPr>
            <a:spLocks noGrp="1"/>
          </p:cNvSpPr>
          <p:nvPr>
            <p:ph type="sldNum" sz="quarter" idx="10"/>
          </p:nvPr>
        </p:nvSpPr>
        <p:spPr/>
        <p:txBody>
          <a:bodyPr/>
          <a:lstStyle/>
          <a:p>
            <a:fld id="{A2A3FF63-650E-41DB-B296-5C3CF8310399}" type="slidenum">
              <a:rPr lang="en-ZA" smtClean="0"/>
              <a:t>23</a:t>
            </a:fld>
            <a:endParaRPr lang="en-ZA"/>
          </a:p>
        </p:txBody>
      </p:sp>
    </p:spTree>
    <p:extLst>
      <p:ext uri="{BB962C8B-B14F-4D97-AF65-F5344CB8AC3E}">
        <p14:creationId xmlns:p14="http://schemas.microsoft.com/office/powerpoint/2010/main" val="440324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 SURE PROTECT ENDURE </a:t>
            </a:r>
          </a:p>
          <a:p>
            <a:endParaRPr lang="en-US" sz="1200" b="1" dirty="0"/>
          </a:p>
          <a:p>
            <a:pPr marL="171450" indent="-171450">
              <a:buFontTx/>
              <a:buChar char="-"/>
            </a:pPr>
            <a:r>
              <a:rPr lang="en-ZA" sz="1200" b="1" dirty="0" err="1"/>
              <a:t>Ngwelezana</a:t>
            </a:r>
            <a:r>
              <a:rPr lang="en-ZA" sz="1200" b="1" dirty="0"/>
              <a:t> Paediatric Burns Unit in KZN</a:t>
            </a:r>
          </a:p>
          <a:p>
            <a:pPr marL="171450" indent="-171450">
              <a:buFontTx/>
              <a:buChar char="-"/>
            </a:pPr>
            <a:r>
              <a:rPr lang="en-ZA" sz="1200" b="1" dirty="0"/>
              <a:t>Waterjet cut locally</a:t>
            </a:r>
          </a:p>
          <a:p>
            <a:pPr marL="171450" indent="-171450">
              <a:buFontTx/>
              <a:buChar char="-"/>
            </a:pPr>
            <a:r>
              <a:rPr lang="en-US" sz="1200" b="1" dirty="0"/>
              <a:t>possibilities to improve aesthetics and still protect the interior building</a:t>
            </a:r>
            <a:endParaRPr lang="en-ZA" sz="1200" b="1" dirty="0"/>
          </a:p>
        </p:txBody>
      </p:sp>
      <p:sp>
        <p:nvSpPr>
          <p:cNvPr id="4" name="Slide Number Placeholder 3"/>
          <p:cNvSpPr>
            <a:spLocks noGrp="1"/>
          </p:cNvSpPr>
          <p:nvPr>
            <p:ph type="sldNum" sz="quarter" idx="5"/>
          </p:nvPr>
        </p:nvSpPr>
        <p:spPr/>
        <p:txBody>
          <a:bodyPr/>
          <a:lstStyle/>
          <a:p>
            <a:fld id="{A2A3FF63-650E-41DB-B296-5C3CF8310399}" type="slidenum">
              <a:rPr lang="en-ZA" smtClean="0"/>
              <a:t>24</a:t>
            </a:fld>
            <a:endParaRPr lang="en-ZA"/>
          </a:p>
        </p:txBody>
      </p:sp>
    </p:spTree>
    <p:extLst>
      <p:ext uri="{BB962C8B-B14F-4D97-AF65-F5344CB8AC3E}">
        <p14:creationId xmlns:p14="http://schemas.microsoft.com/office/powerpoint/2010/main" val="3229874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Use of colour and design can make such a difference in healing and wellbeing of both staff and patients</a:t>
            </a:r>
          </a:p>
        </p:txBody>
      </p:sp>
      <p:sp>
        <p:nvSpPr>
          <p:cNvPr id="4" name="Slide Number Placeholder 3"/>
          <p:cNvSpPr>
            <a:spLocks noGrp="1"/>
          </p:cNvSpPr>
          <p:nvPr>
            <p:ph type="sldNum" sz="quarter" idx="5"/>
          </p:nvPr>
        </p:nvSpPr>
        <p:spPr/>
        <p:txBody>
          <a:bodyPr/>
          <a:lstStyle/>
          <a:p>
            <a:fld id="{A2A3FF63-650E-41DB-B296-5C3CF8310399}" type="slidenum">
              <a:rPr lang="en-ZA" smtClean="0"/>
              <a:t>25</a:t>
            </a:fld>
            <a:endParaRPr lang="en-ZA"/>
          </a:p>
        </p:txBody>
      </p:sp>
    </p:spTree>
    <p:extLst>
      <p:ext uri="{BB962C8B-B14F-4D97-AF65-F5344CB8AC3E}">
        <p14:creationId xmlns:p14="http://schemas.microsoft.com/office/powerpoint/2010/main" val="2651884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2A3FF63-650E-41DB-B296-5C3CF8310399}" type="slidenum">
              <a:rPr lang="en-ZA" smtClean="0"/>
              <a:t>26</a:t>
            </a:fld>
            <a:endParaRPr lang="en-ZA"/>
          </a:p>
        </p:txBody>
      </p:sp>
    </p:spTree>
    <p:extLst>
      <p:ext uri="{BB962C8B-B14F-4D97-AF65-F5344CB8AC3E}">
        <p14:creationId xmlns:p14="http://schemas.microsoft.com/office/powerpoint/2010/main" val="154637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endParaRPr lang="en-ZA" sz="1300" dirty="0"/>
          </a:p>
          <a:p>
            <a:pPr marL="0" marR="0" lvl="0" indent="0" algn="l" defTabSz="966612" rtl="0" eaLnBrk="1" fontAlgn="auto" latinLnBrk="0" hangingPunct="1">
              <a:lnSpc>
                <a:spcPct val="100000"/>
              </a:lnSpc>
              <a:spcBef>
                <a:spcPts val="0"/>
              </a:spcBef>
              <a:spcAft>
                <a:spcPts val="0"/>
              </a:spcAft>
              <a:buClrTx/>
              <a:buSzTx/>
              <a:buFontTx/>
              <a:buNone/>
              <a:tabLst/>
              <a:defRPr/>
            </a:pPr>
            <a:r>
              <a:rPr lang="en-ZA" sz="1300" dirty="0"/>
              <a:t>Polyflor SA is a South African company with a heritage rich in flooring that dates back to the 1950s.  Strong family ties to Polyflor UK.  We specialise in vinyl flooring and building protection solutions.  We have a national presence.</a:t>
            </a:r>
          </a:p>
          <a:p>
            <a:pPr defTabSz="966612">
              <a:defRPr/>
            </a:pPr>
            <a:r>
              <a:rPr lang="en-ZA" sz="1300" dirty="0"/>
              <a:t>Superior products are a given.  </a:t>
            </a:r>
            <a:r>
              <a:rPr lang="en-ZA" sz="1200" kern="1200" dirty="0">
                <a:solidFill>
                  <a:schemeClr val="tx1"/>
                </a:solidFill>
                <a:effectLst/>
                <a:latin typeface="+mn-lt"/>
                <a:ea typeface="+mn-ea"/>
                <a:cs typeface="+mn-cs"/>
              </a:rPr>
              <a:t>The intricate nuances involved in getting it done right is the difference.  It's our commitment to you. </a:t>
            </a:r>
          </a:p>
          <a:p>
            <a:pPr defTabSz="966612">
              <a:defRPr/>
            </a:pPr>
            <a:r>
              <a:rPr lang="en-ZA" sz="1200" kern="1200" dirty="0">
                <a:solidFill>
                  <a:schemeClr val="tx1"/>
                </a:solidFill>
                <a:effectLst/>
                <a:latin typeface="+mn-lt"/>
                <a:ea typeface="+mn-ea"/>
                <a:cs typeface="+mn-cs"/>
              </a:rPr>
              <a:t>In our endeavour to achieve an excellent installation and solutions to ongoing challenges we have engaged with the suppliers of subfloor products. </a:t>
            </a:r>
            <a:endParaRPr lang="en-ZA" dirty="0"/>
          </a:p>
        </p:txBody>
      </p:sp>
      <p:sp>
        <p:nvSpPr>
          <p:cNvPr id="4" name="Slide Number Placeholder 3"/>
          <p:cNvSpPr>
            <a:spLocks noGrp="1"/>
          </p:cNvSpPr>
          <p:nvPr>
            <p:ph type="sldNum" sz="quarter" idx="10"/>
          </p:nvPr>
        </p:nvSpPr>
        <p:spPr/>
        <p:txBody>
          <a:bodyPr/>
          <a:lstStyle/>
          <a:p>
            <a:fld id="{A2A3FF63-650E-41DB-B296-5C3CF8310399}" type="slidenum">
              <a:rPr lang="en-ZA" smtClean="0"/>
              <a:t>2</a:t>
            </a:fld>
            <a:endParaRPr lang="en-ZA" dirty="0"/>
          </a:p>
        </p:txBody>
      </p:sp>
    </p:spTree>
    <p:extLst>
      <p:ext uri="{BB962C8B-B14F-4D97-AF65-F5344CB8AC3E}">
        <p14:creationId xmlns:p14="http://schemas.microsoft.com/office/powerpoint/2010/main" val="3363098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PolyCare is part of our DNA.  Superior product is a given.  The intricate nuances involved in getting it done right is the difference.  It's our commitment to you. </a:t>
            </a:r>
          </a:p>
          <a:p>
            <a:endParaRPr lang="en-US" b="0" i="0" dirty="0">
              <a:solidFill>
                <a:srgbClr val="666666"/>
              </a:solidFill>
              <a:effectLst/>
              <a:latin typeface="Jura"/>
            </a:endParaRPr>
          </a:p>
          <a:p>
            <a:r>
              <a:rPr lang="en-US" b="0" i="0" dirty="0">
                <a:solidFill>
                  <a:srgbClr val="666666"/>
                </a:solidFill>
                <a:effectLst/>
                <a:latin typeface="Jura"/>
              </a:rPr>
              <a:t>Our PolyCare philosophy is ingrained in our DNA and guides our every decision, action and recommendation. It is the fundamental philosophy we live by.</a:t>
            </a:r>
          </a:p>
          <a:p>
            <a:r>
              <a:rPr lang="en-US" dirty="0">
                <a:effectLst/>
              </a:rPr>
              <a:t>Years of experience have skilled us to help you ensure a successful outcome and we provide you with an end-to-end </a:t>
            </a:r>
            <a:r>
              <a:rPr lang="en-US" dirty="0" err="1">
                <a:effectLst/>
              </a:rPr>
              <a:t>specialised</a:t>
            </a:r>
            <a:r>
              <a:rPr lang="en-US" dirty="0">
                <a:effectLst/>
              </a:rPr>
              <a:t> consultative service, guaranteed to ensure the best outcome.</a:t>
            </a:r>
          </a:p>
          <a:p>
            <a:r>
              <a:rPr lang="en-US" dirty="0"/>
              <a:t>We work with you to understand your design and functional needs, and ensure we provide you with the best product at the best price. We see you through the journey,  from start to finish, providing constant support and technical advice required along the way, helping to mitigate your risks.</a:t>
            </a:r>
          </a:p>
          <a:p>
            <a:pPr marL="0" lvl="0" indent="0" algn="l" rtl="0">
              <a:spcBef>
                <a:spcPts val="0"/>
              </a:spcBef>
              <a:spcAft>
                <a:spcPts val="0"/>
              </a:spcAft>
              <a:buNone/>
            </a:pPr>
            <a:endParaRPr dirty="0"/>
          </a:p>
        </p:txBody>
      </p:sp>
      <p:sp>
        <p:nvSpPr>
          <p:cNvPr id="204" name="Google Shape;20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574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ZA" sz="1200" b="0" i="0" u="none" strike="noStrike" kern="1200" baseline="0" dirty="0">
                <a:solidFill>
                  <a:schemeClr val="tx1"/>
                </a:solidFill>
                <a:latin typeface="+mn-lt"/>
                <a:ea typeface="+mn-ea"/>
                <a:cs typeface="+mn-cs"/>
              </a:rPr>
              <a:t>- Most Effective Cheaper alternative to continuous plastering and painting of walls</a:t>
            </a:r>
          </a:p>
          <a:p>
            <a:endParaRPr lang="en-ZA" sz="1200" b="0" i="0" u="none" strike="noStrike" kern="1200" baseline="0" dirty="0">
              <a:solidFill>
                <a:schemeClr val="tx1"/>
              </a:solidFill>
              <a:latin typeface="+mn-lt"/>
              <a:ea typeface="+mn-ea"/>
              <a:cs typeface="+mn-cs"/>
            </a:endParaRPr>
          </a:p>
          <a:p>
            <a:pPr marL="0" indent="0">
              <a:buFontTx/>
              <a:buNone/>
            </a:pPr>
            <a:r>
              <a:rPr lang="en-ZA" sz="1200" b="0" i="0" u="none" strike="noStrike" kern="1200" baseline="0" dirty="0">
                <a:solidFill>
                  <a:schemeClr val="tx1"/>
                </a:solidFill>
                <a:latin typeface="+mn-lt"/>
                <a:ea typeface="+mn-ea"/>
                <a:cs typeface="+mn-cs"/>
              </a:rPr>
              <a:t>- Absorbs and dissipate impact from wheeled traffic –and </a:t>
            </a:r>
          </a:p>
          <a:p>
            <a:pPr marL="171450" indent="-171450">
              <a:buFontTx/>
              <a:buChar char="-"/>
            </a:pPr>
            <a:endParaRPr lang="en-ZA"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kern="1200" baseline="0" dirty="0">
                <a:solidFill>
                  <a:schemeClr val="tx1"/>
                </a:solidFill>
                <a:latin typeface="+mn-lt"/>
                <a:ea typeface="+mn-ea"/>
                <a:cs typeface="+mn-cs"/>
              </a:rPr>
              <a:t>- Modern designed profiles contribute to the interior look</a:t>
            </a:r>
          </a:p>
          <a:p>
            <a:pPr marL="0" indent="0">
              <a:buFontTx/>
              <a:buNone/>
            </a:pPr>
            <a:endParaRPr lang="en-ZA"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ZA" sz="1200" b="0" i="0" u="none" strike="noStrike" kern="1200" baseline="0" dirty="0">
                <a:solidFill>
                  <a:schemeClr val="tx1"/>
                </a:solidFill>
                <a:latin typeface="+mn-lt"/>
                <a:ea typeface="+mn-ea"/>
                <a:cs typeface="+mn-cs"/>
              </a:rPr>
              <a:t>Easy to clean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ZA"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ZA" dirty="0"/>
              <a:t>Wayfinding</a:t>
            </a:r>
            <a:endParaRPr lang="en-ZA" sz="1200" b="0" i="0" u="none" strike="noStrike" kern="1200" baseline="0" dirty="0">
              <a:solidFill>
                <a:schemeClr val="tx1"/>
              </a:solidFill>
              <a:latin typeface="+mn-lt"/>
              <a:ea typeface="+mn-ea"/>
              <a:cs typeface="+mn-cs"/>
            </a:endParaRPr>
          </a:p>
          <a:p>
            <a:endParaRPr lang="en-ZA" dirty="0"/>
          </a:p>
        </p:txBody>
      </p:sp>
      <p:sp>
        <p:nvSpPr>
          <p:cNvPr id="4" name="Slide Number Placeholder 3"/>
          <p:cNvSpPr>
            <a:spLocks noGrp="1"/>
          </p:cNvSpPr>
          <p:nvPr>
            <p:ph type="sldNum" sz="quarter" idx="5"/>
          </p:nvPr>
        </p:nvSpPr>
        <p:spPr/>
        <p:txBody>
          <a:bodyPr/>
          <a:lstStyle/>
          <a:p>
            <a:fld id="{A2A3FF63-650E-41DB-B296-5C3CF8310399}" type="slidenum">
              <a:rPr lang="en-ZA" smtClean="0"/>
              <a:t>4</a:t>
            </a:fld>
            <a:endParaRPr lang="en-ZA"/>
          </a:p>
        </p:txBody>
      </p:sp>
    </p:spTree>
    <p:extLst>
      <p:ext uri="{BB962C8B-B14F-4D97-AF65-F5344CB8AC3E}">
        <p14:creationId xmlns:p14="http://schemas.microsoft.com/office/powerpoint/2010/main" val="75050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 Overview of recommended areas to put up wall protection to maximise cost efficiency</a:t>
            </a:r>
          </a:p>
          <a:p>
            <a:endParaRPr lang="en-ZA" dirty="0"/>
          </a:p>
          <a:p>
            <a:r>
              <a:rPr lang="en-ZA" dirty="0"/>
              <a:t>- Polyflor Support to identify areas and recommend appropriate products</a:t>
            </a:r>
          </a:p>
          <a:p>
            <a:endParaRPr lang="en-ZA" dirty="0"/>
          </a:p>
        </p:txBody>
      </p:sp>
      <p:sp>
        <p:nvSpPr>
          <p:cNvPr id="4" name="Slide Number Placeholder 3"/>
          <p:cNvSpPr>
            <a:spLocks noGrp="1"/>
          </p:cNvSpPr>
          <p:nvPr>
            <p:ph type="sldNum" sz="quarter" idx="10"/>
          </p:nvPr>
        </p:nvSpPr>
        <p:spPr/>
        <p:txBody>
          <a:bodyPr/>
          <a:lstStyle/>
          <a:p>
            <a:fld id="{A2A3FF63-650E-41DB-B296-5C3CF8310399}" type="slidenum">
              <a:rPr lang="en-ZA" smtClean="0"/>
              <a:t>6</a:t>
            </a:fld>
            <a:endParaRPr lang="en-ZA"/>
          </a:p>
        </p:txBody>
      </p:sp>
    </p:spTree>
    <p:extLst>
      <p:ext uri="{BB962C8B-B14F-4D97-AF65-F5344CB8AC3E}">
        <p14:creationId xmlns:p14="http://schemas.microsoft.com/office/powerpoint/2010/main" val="233738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Colours is used very successfully in a healthcare environment not only has an impact on healing but serves as a great way finder. With the array of  PVC wall protection colours this can be achieved. </a:t>
            </a:r>
          </a:p>
          <a:p>
            <a:r>
              <a:rPr lang="en-ZA" dirty="0"/>
              <a:t>Not many other options of wall protection allow beautiful use of colour.</a:t>
            </a:r>
          </a:p>
        </p:txBody>
      </p:sp>
      <p:sp>
        <p:nvSpPr>
          <p:cNvPr id="4" name="Slide Number Placeholder 3"/>
          <p:cNvSpPr>
            <a:spLocks noGrp="1"/>
          </p:cNvSpPr>
          <p:nvPr>
            <p:ph type="sldNum" sz="quarter" idx="5"/>
          </p:nvPr>
        </p:nvSpPr>
        <p:spPr/>
        <p:txBody>
          <a:bodyPr/>
          <a:lstStyle/>
          <a:p>
            <a:fld id="{A2A3FF63-650E-41DB-B296-5C3CF8310399}" type="slidenum">
              <a:rPr lang="en-ZA" smtClean="0"/>
              <a:t>9</a:t>
            </a:fld>
            <a:endParaRPr lang="en-ZA"/>
          </a:p>
        </p:txBody>
      </p:sp>
    </p:spTree>
    <p:extLst>
      <p:ext uri="{BB962C8B-B14F-4D97-AF65-F5344CB8AC3E}">
        <p14:creationId xmlns:p14="http://schemas.microsoft.com/office/powerpoint/2010/main" val="678283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ZA" sz="1200" b="0" i="0" u="none" strike="noStrike" kern="1200" baseline="0" dirty="0">
                <a:solidFill>
                  <a:schemeClr val="tx1"/>
                </a:solidFill>
                <a:latin typeface="+mn-lt"/>
                <a:ea typeface="+mn-ea"/>
                <a:cs typeface="+mn-cs"/>
              </a:rPr>
              <a:t>Wall protection products are designed to protect interior building surfaces from damage caused by the general flow of wheeled and pedestrian traffic.</a:t>
            </a:r>
          </a:p>
          <a:p>
            <a:pPr marL="171450" indent="-171450">
              <a:buFontTx/>
              <a:buChar char="-"/>
            </a:pPr>
            <a:endParaRPr lang="en-ZA" sz="1200" b="0" i="0" kern="1200" dirty="0">
              <a:solidFill>
                <a:schemeClr val="tx1"/>
              </a:solidFill>
              <a:effectLst/>
              <a:latin typeface="+mn-lt"/>
              <a:ea typeface="+mn-ea"/>
              <a:cs typeface="+mn-cs"/>
            </a:endParaRPr>
          </a:p>
          <a:p>
            <a:pPr marL="171450" indent="-171450">
              <a:buFontTx/>
              <a:buChar char="-"/>
            </a:pPr>
            <a:r>
              <a:rPr lang="en-ZA" sz="1200" b="0" i="0" kern="1200" dirty="0">
                <a:solidFill>
                  <a:schemeClr val="tx1"/>
                </a:solidFill>
                <a:effectLst/>
                <a:latin typeface="+mn-lt"/>
                <a:ea typeface="+mn-ea"/>
                <a:cs typeface="+mn-cs"/>
              </a:rPr>
              <a:t>So Polyflor is a distributor Gradus wall protection systems….Gradus manufacturing for nearly two decades. Extensive range</a:t>
            </a:r>
          </a:p>
          <a:p>
            <a:pPr marL="171450" indent="-171450">
              <a:buFontTx/>
              <a:buChar char="-"/>
            </a:pPr>
            <a:endParaRPr lang="en-ZA" sz="1200" b="0" i="0" u="none" strike="noStrike" kern="1200" baseline="0" dirty="0">
              <a:solidFill>
                <a:schemeClr val="tx1"/>
              </a:solidFill>
              <a:latin typeface="+mn-lt"/>
              <a:ea typeface="+mn-ea"/>
              <a:cs typeface="+mn-cs"/>
            </a:endParaRPr>
          </a:p>
          <a:p>
            <a:pPr marL="171450" indent="-171450">
              <a:buFontTx/>
              <a:buChar char="-"/>
            </a:pPr>
            <a:r>
              <a:rPr lang="en-ZA" sz="1200" b="0" i="0" u="none" strike="noStrike" kern="1200" baseline="0" dirty="0">
                <a:solidFill>
                  <a:schemeClr val="tx1"/>
                </a:solidFill>
                <a:latin typeface="+mn-lt"/>
                <a:ea typeface="+mn-ea"/>
                <a:cs typeface="+mn-cs"/>
              </a:rPr>
              <a:t>2017 saw Gradus launch a new and exciting range of wall protection profiles with modernised look but still effective </a:t>
            </a:r>
          </a:p>
          <a:p>
            <a:endParaRPr lang="en-ZA" dirty="0"/>
          </a:p>
        </p:txBody>
      </p:sp>
      <p:sp>
        <p:nvSpPr>
          <p:cNvPr id="4" name="Slide Number Placeholder 3"/>
          <p:cNvSpPr>
            <a:spLocks noGrp="1"/>
          </p:cNvSpPr>
          <p:nvPr>
            <p:ph type="sldNum" sz="quarter" idx="10"/>
          </p:nvPr>
        </p:nvSpPr>
        <p:spPr/>
        <p:txBody>
          <a:bodyPr/>
          <a:lstStyle/>
          <a:p>
            <a:fld id="{A2A3FF63-650E-41DB-B296-5C3CF8310399}" type="slidenum">
              <a:rPr lang="en-ZA" smtClean="0"/>
              <a:t>10</a:t>
            </a:fld>
            <a:endParaRPr lang="en-ZA"/>
          </a:p>
        </p:txBody>
      </p:sp>
    </p:spTree>
    <p:extLst>
      <p:ext uri="{BB962C8B-B14F-4D97-AF65-F5344CB8AC3E}">
        <p14:creationId xmlns:p14="http://schemas.microsoft.com/office/powerpoint/2010/main" val="4013039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b="1" dirty="0" err="1"/>
              <a:t>SureProtect</a:t>
            </a:r>
            <a:r>
              <a:rPr lang="en-ZA" b="1" dirty="0"/>
              <a:t> Endure – Kick Plates</a:t>
            </a:r>
          </a:p>
          <a:p>
            <a:pPr marL="171450" indent="-171450">
              <a:buFontTx/>
              <a:buChar char="-"/>
            </a:pPr>
            <a:endParaRPr lang="en-ZA" dirty="0"/>
          </a:p>
          <a:p>
            <a:pPr marL="171450" indent="-171450">
              <a:buFontTx/>
              <a:buChar char="-"/>
            </a:pPr>
            <a:r>
              <a:rPr lang="en-ZA" dirty="0"/>
              <a:t>Door cladding with superimposed images to create seamless look and still functional too</a:t>
            </a:r>
          </a:p>
          <a:p>
            <a:pPr marL="171450" indent="-171450">
              <a:buFontTx/>
              <a:buChar char="-"/>
            </a:pPr>
            <a:r>
              <a:rPr lang="en-ZA" dirty="0"/>
              <a:t>Fantastic tool for wayfinding – many patients who had trouble reading at the GVT Hospital Baragwanath found the  colours easier to direct them to the correct room. </a:t>
            </a:r>
          </a:p>
          <a:p>
            <a:endParaRPr lang="en-ZA" dirty="0"/>
          </a:p>
        </p:txBody>
      </p:sp>
      <p:sp>
        <p:nvSpPr>
          <p:cNvPr id="4" name="Slide Number Placeholder 3"/>
          <p:cNvSpPr>
            <a:spLocks noGrp="1"/>
          </p:cNvSpPr>
          <p:nvPr>
            <p:ph type="sldNum" sz="quarter" idx="5"/>
          </p:nvPr>
        </p:nvSpPr>
        <p:spPr/>
        <p:txBody>
          <a:bodyPr/>
          <a:lstStyle/>
          <a:p>
            <a:fld id="{A2A3FF63-650E-41DB-B296-5C3CF8310399}" type="slidenum">
              <a:rPr lang="en-ZA" smtClean="0"/>
              <a:t>12</a:t>
            </a:fld>
            <a:endParaRPr lang="en-ZA"/>
          </a:p>
        </p:txBody>
      </p:sp>
    </p:spTree>
    <p:extLst>
      <p:ext uri="{BB962C8B-B14F-4D97-AF65-F5344CB8AC3E}">
        <p14:creationId xmlns:p14="http://schemas.microsoft.com/office/powerpoint/2010/main" val="3355473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dirty="0"/>
              <a:t>An example of how wall protection blends into modernised spaces and compliments any design scheme</a:t>
            </a:r>
          </a:p>
          <a:p>
            <a:pPr marL="171450" indent="-171450">
              <a:buFontTx/>
              <a:buChar char="-"/>
            </a:pPr>
            <a:endParaRPr lang="en-ZA" dirty="0"/>
          </a:p>
          <a:p>
            <a:pPr marL="171450" indent="-171450">
              <a:buFontTx/>
              <a:buChar char="-"/>
            </a:pPr>
            <a:r>
              <a:rPr lang="en-ZA" dirty="0"/>
              <a:t>Profiles are measured for Light reflective values to assist disabled and visually impaired patients</a:t>
            </a:r>
          </a:p>
          <a:p>
            <a:pPr marL="171450" indent="-171450">
              <a:buFontTx/>
              <a:buChar char="-"/>
            </a:pPr>
            <a:r>
              <a:rPr lang="en-ZA" dirty="0"/>
              <a:t>Neutral colours can allow to  play with wall and floor colours too!</a:t>
            </a:r>
          </a:p>
          <a:p>
            <a:endParaRPr lang="en-ZA" dirty="0"/>
          </a:p>
        </p:txBody>
      </p:sp>
      <p:sp>
        <p:nvSpPr>
          <p:cNvPr id="4" name="Slide Number Placeholder 3"/>
          <p:cNvSpPr>
            <a:spLocks noGrp="1"/>
          </p:cNvSpPr>
          <p:nvPr>
            <p:ph type="sldNum" sz="quarter" idx="10"/>
          </p:nvPr>
        </p:nvSpPr>
        <p:spPr/>
        <p:txBody>
          <a:bodyPr/>
          <a:lstStyle/>
          <a:p>
            <a:fld id="{05B2BAB8-2670-408D-838E-1AB5E92548C3}" type="slidenum">
              <a:rPr lang="en-ZA" smtClean="0"/>
              <a:t>19</a:t>
            </a:fld>
            <a:endParaRPr lang="en-ZA"/>
          </a:p>
        </p:txBody>
      </p:sp>
    </p:spTree>
    <p:extLst>
      <p:ext uri="{BB962C8B-B14F-4D97-AF65-F5344CB8AC3E}">
        <p14:creationId xmlns:p14="http://schemas.microsoft.com/office/powerpoint/2010/main" val="10479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991ABDC7-8D28-48B0-83C6-E80903D26A79}" type="datetimeFigureOut">
              <a:rPr lang="en-ZA" smtClean="0"/>
              <a:t>04-Apr-2022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128900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991ABDC7-8D28-48B0-83C6-E80903D26A79}" type="datetimeFigureOut">
              <a:rPr lang="en-ZA" smtClean="0"/>
              <a:t>04-Apr-2022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313749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991ABDC7-8D28-48B0-83C6-E80903D26A79}" type="datetimeFigureOut">
              <a:rPr lang="en-ZA" smtClean="0"/>
              <a:t>04-Apr-2022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403118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991ABDC7-8D28-48B0-83C6-E80903D26A79}" type="datetimeFigureOut">
              <a:rPr lang="en-ZA" smtClean="0"/>
              <a:t>04-Apr-2022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153786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1ABDC7-8D28-48B0-83C6-E80903D26A79}" type="datetimeFigureOut">
              <a:rPr lang="en-ZA" smtClean="0"/>
              <a:t>04-Apr-2022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551305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991ABDC7-8D28-48B0-83C6-E80903D26A79}" type="datetimeFigureOut">
              <a:rPr lang="en-ZA" smtClean="0"/>
              <a:t>04-Apr-2022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236903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991ABDC7-8D28-48B0-83C6-E80903D26A79}" type="datetimeFigureOut">
              <a:rPr lang="en-ZA" smtClean="0"/>
              <a:t>04-Apr-2022</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2820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991ABDC7-8D28-48B0-83C6-E80903D26A79}" type="datetimeFigureOut">
              <a:rPr lang="en-ZA" smtClean="0"/>
              <a:t>04-Apr-2022</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307695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ABDC7-8D28-48B0-83C6-E80903D26A79}" type="datetimeFigureOut">
              <a:rPr lang="en-ZA" smtClean="0"/>
              <a:t>04-Apr-2022</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4260419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1ABDC7-8D28-48B0-83C6-E80903D26A79}" type="datetimeFigureOut">
              <a:rPr lang="en-ZA" smtClean="0"/>
              <a:t>04-Apr-2022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172096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1ABDC7-8D28-48B0-83C6-E80903D26A79}" type="datetimeFigureOut">
              <a:rPr lang="en-ZA" smtClean="0"/>
              <a:t>04-Apr-2022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C29429F9-EABA-4FE9-B704-3294AECDAEEC}" type="slidenum">
              <a:rPr lang="en-ZA" smtClean="0"/>
              <a:t>‹#›</a:t>
            </a:fld>
            <a:endParaRPr lang="en-ZA"/>
          </a:p>
        </p:txBody>
      </p:sp>
    </p:spTree>
    <p:extLst>
      <p:ext uri="{BB962C8B-B14F-4D97-AF65-F5344CB8AC3E}">
        <p14:creationId xmlns:p14="http://schemas.microsoft.com/office/powerpoint/2010/main" val="231572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ABDC7-8D28-48B0-83C6-E80903D26A79}" type="datetimeFigureOut">
              <a:rPr lang="en-ZA" smtClean="0"/>
              <a:t>04-Apr-2022</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429F9-EABA-4FE9-B704-3294AECDAEEC}" type="slidenum">
              <a:rPr lang="en-ZA" smtClean="0"/>
              <a:t>‹#›</a:t>
            </a:fld>
            <a:endParaRPr lang="en-ZA"/>
          </a:p>
        </p:txBody>
      </p:sp>
    </p:spTree>
    <p:extLst>
      <p:ext uri="{BB962C8B-B14F-4D97-AF65-F5344CB8AC3E}">
        <p14:creationId xmlns:p14="http://schemas.microsoft.com/office/powerpoint/2010/main" val="2792395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jp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hyperlink" Target="https://yourbasic.org/golang/compare-slices/"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info.polyflor.co.za/new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5.jpe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bathroom with a sink and a window&#10;&#10;Description generated with high confidence">
            <a:extLst>
              <a:ext uri="{FF2B5EF4-FFF2-40B4-BE49-F238E27FC236}">
                <a16:creationId xmlns:a16="http://schemas.microsoft.com/office/drawing/2014/main" id="{7CCDFCC5-6C55-448F-B2D6-1012D6C1551D}"/>
              </a:ext>
            </a:extLst>
          </p:cNvPr>
          <p:cNvPicPr>
            <a:picLocks noChangeAspect="1"/>
          </p:cNvPicPr>
          <p:nvPr/>
        </p:nvPicPr>
        <p:blipFill rotWithShape="1">
          <a:blip r:embed="rId3">
            <a:extLst>
              <a:ext uri="{28A0092B-C50C-407E-A947-70E740481C1C}">
                <a14:useLocalDpi xmlns:a14="http://schemas.microsoft.com/office/drawing/2010/main" val="0"/>
              </a:ext>
            </a:extLst>
          </a:blip>
          <a:srcRect t="15106"/>
          <a:stretch/>
        </p:blipFill>
        <p:spPr>
          <a:xfrm>
            <a:off x="-56040" y="0"/>
            <a:ext cx="12248039" cy="6858000"/>
          </a:xfrm>
          <a:prstGeom prst="rect">
            <a:avLst/>
          </a:prstGeom>
        </p:spPr>
      </p:pic>
      <p:sp>
        <p:nvSpPr>
          <p:cNvPr id="33" name="Rectangle 32">
            <a:extLst>
              <a:ext uri="{FF2B5EF4-FFF2-40B4-BE49-F238E27FC236}">
                <a16:creationId xmlns:a16="http://schemas.microsoft.com/office/drawing/2014/main" id="{6A8BB155-F727-467E-93E1-94B1B63C6162}"/>
              </a:ext>
            </a:extLst>
          </p:cNvPr>
          <p:cNvSpPr>
            <a:spLocks noChangeArrowheads="1"/>
          </p:cNvSpPr>
          <p:nvPr/>
        </p:nvSpPr>
        <p:spPr bwMode="auto">
          <a:xfrm>
            <a:off x="-56040" y="5845276"/>
            <a:ext cx="5511958" cy="643615"/>
          </a:xfrm>
          <a:prstGeom prst="rect">
            <a:avLst/>
          </a:prstGeom>
          <a:solidFill>
            <a:schemeClr val="bg1">
              <a:alpha val="77000"/>
            </a:schemeClr>
          </a:solidFill>
          <a:ln>
            <a:noFill/>
          </a:ln>
        </p:spPr>
        <p:txBody>
          <a:bodyPr vert="horz" wrap="square" lIns="91440" tIns="45720" rIns="91440" bIns="45720" numCol="1" anchor="t" anchorCtr="0" compatLnSpc="1">
            <a:prstTxWarp prst="textNoShape">
              <a:avLst/>
            </a:prstTxWarp>
          </a:bodyPr>
          <a:lstStyle/>
          <a:p>
            <a:endParaRPr lang="en-ZA" dirty="0">
              <a:solidFill>
                <a:schemeClr val="bg1"/>
              </a:solidFill>
            </a:endParaRPr>
          </a:p>
        </p:txBody>
      </p:sp>
      <p:sp>
        <p:nvSpPr>
          <p:cNvPr id="72" name="TextBox 71"/>
          <p:cNvSpPr txBox="1"/>
          <p:nvPr/>
        </p:nvSpPr>
        <p:spPr>
          <a:xfrm>
            <a:off x="-56040" y="5905473"/>
            <a:ext cx="5511957" cy="400110"/>
          </a:xfrm>
          <a:prstGeom prst="rect">
            <a:avLst/>
          </a:prstGeom>
          <a:noFill/>
        </p:spPr>
        <p:txBody>
          <a:bodyPr wrap="square" rtlCol="0">
            <a:spAutoFit/>
          </a:bodyPr>
          <a:lstStyle/>
          <a:p>
            <a:pPr algn="ctr"/>
            <a:r>
              <a:rPr lang="en-US" sz="2000" b="1" dirty="0">
                <a:ea typeface="Polyflor" charset="0"/>
                <a:cs typeface="Polyflor" charset="0"/>
              </a:rPr>
              <a:t>WALL PROTECTION</a:t>
            </a:r>
          </a:p>
        </p:txBody>
      </p:sp>
      <p:grpSp>
        <p:nvGrpSpPr>
          <p:cNvPr id="37" name="Group 36">
            <a:extLst>
              <a:ext uri="{FF2B5EF4-FFF2-40B4-BE49-F238E27FC236}">
                <a16:creationId xmlns:a16="http://schemas.microsoft.com/office/drawing/2014/main" id="{5D3EFA4F-74DD-4DE5-B946-800719BF8839}"/>
              </a:ext>
            </a:extLst>
          </p:cNvPr>
          <p:cNvGrpSpPr/>
          <p:nvPr/>
        </p:nvGrpSpPr>
        <p:grpSpPr>
          <a:xfrm>
            <a:off x="9547174" y="0"/>
            <a:ext cx="2297069" cy="1780674"/>
            <a:chOff x="7508816" y="1222745"/>
            <a:chExt cx="1447848" cy="1122363"/>
          </a:xfrm>
          <a:effectLst>
            <a:outerShdw blurRad="50800" dist="38100" dir="2700000" algn="tl" rotWithShape="0">
              <a:prstClr val="black">
                <a:alpha val="40000"/>
              </a:prstClr>
            </a:outerShdw>
          </a:effectLst>
        </p:grpSpPr>
        <p:sp>
          <p:nvSpPr>
            <p:cNvPr id="38" name="AutoShape 3">
              <a:extLst>
                <a:ext uri="{FF2B5EF4-FFF2-40B4-BE49-F238E27FC236}">
                  <a16:creationId xmlns:a16="http://schemas.microsoft.com/office/drawing/2014/main" id="{F1032269-8ADC-4EEE-957D-DC40A54EB2C6}"/>
                </a:ext>
              </a:extLst>
            </p:cNvPr>
            <p:cNvSpPr>
              <a:spLocks noChangeAspect="1" noChangeArrowheads="1" noTextEdit="1"/>
            </p:cNvSpPr>
            <p:nvPr/>
          </p:nvSpPr>
          <p:spPr bwMode="auto">
            <a:xfrm>
              <a:off x="7508816" y="1222745"/>
              <a:ext cx="144784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9" name="Rectangle 5">
              <a:extLst>
                <a:ext uri="{FF2B5EF4-FFF2-40B4-BE49-F238E27FC236}">
                  <a16:creationId xmlns:a16="http://schemas.microsoft.com/office/drawing/2014/main" id="{E4C99B6F-3BB8-402B-91D6-3545ED671CF9}"/>
                </a:ext>
              </a:extLst>
            </p:cNvPr>
            <p:cNvSpPr>
              <a:spLocks noChangeArrowheads="1"/>
            </p:cNvSpPr>
            <p:nvPr/>
          </p:nvSpPr>
          <p:spPr bwMode="auto">
            <a:xfrm>
              <a:off x="7508816" y="1222745"/>
              <a:ext cx="1447848" cy="1122363"/>
            </a:xfrm>
            <a:prstGeom prst="rect">
              <a:avLst/>
            </a:prstGeom>
            <a:solidFill>
              <a:srgbClr val="005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0" name="Freeform 6">
              <a:extLst>
                <a:ext uri="{FF2B5EF4-FFF2-40B4-BE49-F238E27FC236}">
                  <a16:creationId xmlns:a16="http://schemas.microsoft.com/office/drawing/2014/main" id="{8E1DC34B-3583-4913-9CF5-D43D09F517C4}"/>
                </a:ext>
              </a:extLst>
            </p:cNvPr>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1" name="Freeform 7">
              <a:extLst>
                <a:ext uri="{FF2B5EF4-FFF2-40B4-BE49-F238E27FC236}">
                  <a16:creationId xmlns:a16="http://schemas.microsoft.com/office/drawing/2014/main" id="{2EC95B8A-F4C5-44A5-A431-40EC8DACFAA5}"/>
                </a:ext>
              </a:extLst>
            </p:cNvPr>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2" name="Freeform 8">
              <a:extLst>
                <a:ext uri="{FF2B5EF4-FFF2-40B4-BE49-F238E27FC236}">
                  <a16:creationId xmlns:a16="http://schemas.microsoft.com/office/drawing/2014/main" id="{E9EC5A66-49E2-4D30-8F4A-6717828777BC}"/>
                </a:ext>
              </a:extLst>
            </p:cNvPr>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3" name="Freeform 9">
              <a:extLst>
                <a:ext uri="{FF2B5EF4-FFF2-40B4-BE49-F238E27FC236}">
                  <a16:creationId xmlns:a16="http://schemas.microsoft.com/office/drawing/2014/main" id="{026E2705-4D24-4F2D-B290-634B24E104B4}"/>
                </a:ext>
              </a:extLst>
            </p:cNvPr>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4" name="Freeform 10">
              <a:extLst>
                <a:ext uri="{FF2B5EF4-FFF2-40B4-BE49-F238E27FC236}">
                  <a16:creationId xmlns:a16="http://schemas.microsoft.com/office/drawing/2014/main" id="{83056CFD-DF91-4244-9335-FD23782AA817}"/>
                </a:ext>
              </a:extLst>
            </p:cNvPr>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5" name="Freeform 11">
              <a:extLst>
                <a:ext uri="{FF2B5EF4-FFF2-40B4-BE49-F238E27FC236}">
                  <a16:creationId xmlns:a16="http://schemas.microsoft.com/office/drawing/2014/main" id="{690FA447-908F-4194-A075-676AC72BA10F}"/>
                </a:ext>
              </a:extLst>
            </p:cNvPr>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6" name="Freeform 12">
              <a:extLst>
                <a:ext uri="{FF2B5EF4-FFF2-40B4-BE49-F238E27FC236}">
                  <a16:creationId xmlns:a16="http://schemas.microsoft.com/office/drawing/2014/main" id="{2AD0A8BD-58D4-4C69-9EAA-64F628443815}"/>
                </a:ext>
              </a:extLst>
            </p:cNvPr>
            <p:cNvSpPr>
              <a:spLocks noEditPoints="1"/>
            </p:cNvSpPr>
            <p:nvPr/>
          </p:nvSpPr>
          <p:spPr bwMode="auto">
            <a:xfrm>
              <a:off x="8801404" y="2000917"/>
              <a:ext cx="33671" cy="14965"/>
            </a:xfrm>
            <a:custGeom>
              <a:avLst/>
              <a:gdLst>
                <a:gd name="T0" fmla="*/ 0 w 36"/>
                <a:gd name="T1" fmla="*/ 2 h 16"/>
                <a:gd name="T2" fmla="*/ 6 w 36"/>
                <a:gd name="T3" fmla="*/ 2 h 16"/>
                <a:gd name="T4" fmla="*/ 6 w 36"/>
                <a:gd name="T5" fmla="*/ 16 h 16"/>
                <a:gd name="T6" fmla="*/ 10 w 36"/>
                <a:gd name="T7" fmla="*/ 16 h 16"/>
                <a:gd name="T8" fmla="*/ 10 w 36"/>
                <a:gd name="T9" fmla="*/ 2 h 16"/>
                <a:gd name="T10" fmla="*/ 16 w 36"/>
                <a:gd name="T11" fmla="*/ 2 h 16"/>
                <a:gd name="T12" fmla="*/ 16 w 36"/>
                <a:gd name="T13" fmla="*/ 0 h 16"/>
                <a:gd name="T14" fmla="*/ 0 w 36"/>
                <a:gd name="T15" fmla="*/ 0 h 16"/>
                <a:gd name="T16" fmla="*/ 0 w 36"/>
                <a:gd name="T17" fmla="*/ 2 h 16"/>
                <a:gd name="T18" fmla="*/ 30 w 36"/>
                <a:gd name="T19" fmla="*/ 0 h 16"/>
                <a:gd name="T20" fmla="*/ 26 w 36"/>
                <a:gd name="T21" fmla="*/ 10 h 16"/>
                <a:gd name="T22" fmla="*/ 26 w 36"/>
                <a:gd name="T23" fmla="*/ 10 h 16"/>
                <a:gd name="T24" fmla="*/ 24 w 36"/>
                <a:gd name="T25" fmla="*/ 0 h 16"/>
                <a:gd name="T26" fmla="*/ 18 w 36"/>
                <a:gd name="T27" fmla="*/ 0 h 16"/>
                <a:gd name="T28" fmla="*/ 18 w 36"/>
                <a:gd name="T29" fmla="*/ 16 h 16"/>
                <a:gd name="T30" fmla="*/ 22 w 36"/>
                <a:gd name="T31" fmla="*/ 16 h 16"/>
                <a:gd name="T32" fmla="*/ 22 w 36"/>
                <a:gd name="T33" fmla="*/ 2 h 16"/>
                <a:gd name="T34" fmla="*/ 22 w 36"/>
                <a:gd name="T35" fmla="*/ 2 h 16"/>
                <a:gd name="T36" fmla="*/ 26 w 36"/>
                <a:gd name="T37" fmla="*/ 16 h 16"/>
                <a:gd name="T38" fmla="*/ 28 w 36"/>
                <a:gd name="T39" fmla="*/ 16 h 16"/>
                <a:gd name="T40" fmla="*/ 32 w 36"/>
                <a:gd name="T41" fmla="*/ 2 h 16"/>
                <a:gd name="T42" fmla="*/ 32 w 36"/>
                <a:gd name="T43" fmla="*/ 2 h 16"/>
                <a:gd name="T44" fmla="*/ 32 w 36"/>
                <a:gd name="T45" fmla="*/ 16 h 16"/>
                <a:gd name="T46" fmla="*/ 36 w 36"/>
                <a:gd name="T47" fmla="*/ 16 h 16"/>
                <a:gd name="T48" fmla="*/ 36 w 36"/>
                <a:gd name="T49" fmla="*/ 0 h 16"/>
                <a:gd name="T50" fmla="*/ 30 w 36"/>
                <a:gd name="T5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6">
                  <a:moveTo>
                    <a:pt x="0" y="2"/>
                  </a:moveTo>
                  <a:lnTo>
                    <a:pt x="6" y="2"/>
                  </a:lnTo>
                  <a:lnTo>
                    <a:pt x="6" y="16"/>
                  </a:lnTo>
                  <a:lnTo>
                    <a:pt x="10" y="16"/>
                  </a:lnTo>
                  <a:lnTo>
                    <a:pt x="10" y="2"/>
                  </a:lnTo>
                  <a:lnTo>
                    <a:pt x="16" y="2"/>
                  </a:lnTo>
                  <a:lnTo>
                    <a:pt x="16" y="0"/>
                  </a:lnTo>
                  <a:lnTo>
                    <a:pt x="0" y="0"/>
                  </a:lnTo>
                  <a:lnTo>
                    <a:pt x="0" y="2"/>
                  </a:lnTo>
                  <a:close/>
                  <a:moveTo>
                    <a:pt x="30" y="0"/>
                  </a:moveTo>
                  <a:lnTo>
                    <a:pt x="26" y="10"/>
                  </a:lnTo>
                  <a:lnTo>
                    <a:pt x="26" y="10"/>
                  </a:lnTo>
                  <a:lnTo>
                    <a:pt x="24" y="0"/>
                  </a:lnTo>
                  <a:lnTo>
                    <a:pt x="18" y="0"/>
                  </a:lnTo>
                  <a:lnTo>
                    <a:pt x="18" y="16"/>
                  </a:lnTo>
                  <a:lnTo>
                    <a:pt x="22" y="16"/>
                  </a:lnTo>
                  <a:lnTo>
                    <a:pt x="22" y="2"/>
                  </a:lnTo>
                  <a:lnTo>
                    <a:pt x="22" y="2"/>
                  </a:lnTo>
                  <a:lnTo>
                    <a:pt x="26" y="16"/>
                  </a:lnTo>
                  <a:lnTo>
                    <a:pt x="28" y="16"/>
                  </a:lnTo>
                  <a:lnTo>
                    <a:pt x="32" y="2"/>
                  </a:lnTo>
                  <a:lnTo>
                    <a:pt x="32" y="2"/>
                  </a:lnTo>
                  <a:lnTo>
                    <a:pt x="32" y="16"/>
                  </a:lnTo>
                  <a:lnTo>
                    <a:pt x="36" y="16"/>
                  </a:lnTo>
                  <a:lnTo>
                    <a:pt x="36"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7" name="Freeform 13">
              <a:extLst>
                <a:ext uri="{FF2B5EF4-FFF2-40B4-BE49-F238E27FC236}">
                  <a16:creationId xmlns:a16="http://schemas.microsoft.com/office/drawing/2014/main" id="{4F1E6EA0-6AAE-4D17-AEB9-4383240105A4}"/>
                </a:ext>
              </a:extLst>
            </p:cNvPr>
            <p:cNvSpPr>
              <a:spLocks noEditPoints="1"/>
            </p:cNvSpPr>
            <p:nvPr/>
          </p:nvSpPr>
          <p:spPr bwMode="auto">
            <a:xfrm>
              <a:off x="7667817" y="1999046"/>
              <a:ext cx="123460" cy="91660"/>
            </a:xfrm>
            <a:custGeom>
              <a:avLst/>
              <a:gdLst>
                <a:gd name="T0" fmla="*/ 104 w 132"/>
                <a:gd name="T1" fmla="*/ 0 h 98"/>
                <a:gd name="T2" fmla="*/ 104 w 132"/>
                <a:gd name="T3" fmla="*/ 0 h 98"/>
                <a:gd name="T4" fmla="*/ 74 w 132"/>
                <a:gd name="T5" fmla="*/ 0 h 98"/>
                <a:gd name="T6" fmla="*/ 0 w 132"/>
                <a:gd name="T7" fmla="*/ 0 h 98"/>
                <a:gd name="T8" fmla="*/ 0 w 132"/>
                <a:gd name="T9" fmla="*/ 98 h 98"/>
                <a:gd name="T10" fmla="*/ 34 w 132"/>
                <a:gd name="T11" fmla="*/ 98 h 98"/>
                <a:gd name="T12" fmla="*/ 34 w 132"/>
                <a:gd name="T13" fmla="*/ 74 h 98"/>
                <a:gd name="T14" fmla="*/ 76 w 132"/>
                <a:gd name="T15" fmla="*/ 74 h 98"/>
                <a:gd name="T16" fmla="*/ 76 w 132"/>
                <a:gd name="T17" fmla="*/ 74 h 98"/>
                <a:gd name="T18" fmla="*/ 102 w 132"/>
                <a:gd name="T19" fmla="*/ 72 h 98"/>
                <a:gd name="T20" fmla="*/ 102 w 132"/>
                <a:gd name="T21" fmla="*/ 72 h 98"/>
                <a:gd name="T22" fmla="*/ 110 w 132"/>
                <a:gd name="T23" fmla="*/ 72 h 98"/>
                <a:gd name="T24" fmla="*/ 118 w 132"/>
                <a:gd name="T25" fmla="*/ 70 h 98"/>
                <a:gd name="T26" fmla="*/ 118 w 132"/>
                <a:gd name="T27" fmla="*/ 70 h 98"/>
                <a:gd name="T28" fmla="*/ 122 w 132"/>
                <a:gd name="T29" fmla="*/ 66 h 98"/>
                <a:gd name="T30" fmla="*/ 126 w 132"/>
                <a:gd name="T31" fmla="*/ 62 h 98"/>
                <a:gd name="T32" fmla="*/ 126 w 132"/>
                <a:gd name="T33" fmla="*/ 62 h 98"/>
                <a:gd name="T34" fmla="*/ 130 w 132"/>
                <a:gd name="T35" fmla="*/ 52 h 98"/>
                <a:gd name="T36" fmla="*/ 132 w 132"/>
                <a:gd name="T37" fmla="*/ 36 h 98"/>
                <a:gd name="T38" fmla="*/ 132 w 132"/>
                <a:gd name="T39" fmla="*/ 36 h 98"/>
                <a:gd name="T40" fmla="*/ 130 w 132"/>
                <a:gd name="T41" fmla="*/ 20 h 98"/>
                <a:gd name="T42" fmla="*/ 128 w 132"/>
                <a:gd name="T43" fmla="*/ 14 h 98"/>
                <a:gd name="T44" fmla="*/ 126 w 132"/>
                <a:gd name="T45" fmla="*/ 10 h 98"/>
                <a:gd name="T46" fmla="*/ 126 w 132"/>
                <a:gd name="T47" fmla="*/ 10 h 98"/>
                <a:gd name="T48" fmla="*/ 122 w 132"/>
                <a:gd name="T49" fmla="*/ 6 h 98"/>
                <a:gd name="T50" fmla="*/ 118 w 132"/>
                <a:gd name="T51" fmla="*/ 4 h 98"/>
                <a:gd name="T52" fmla="*/ 104 w 132"/>
                <a:gd name="T53" fmla="*/ 0 h 98"/>
                <a:gd name="T54" fmla="*/ 104 w 132"/>
                <a:gd name="T55" fmla="*/ 0 h 98"/>
                <a:gd name="T56" fmla="*/ 98 w 132"/>
                <a:gd name="T57" fmla="*/ 44 h 98"/>
                <a:gd name="T58" fmla="*/ 98 w 132"/>
                <a:gd name="T59" fmla="*/ 44 h 98"/>
                <a:gd name="T60" fmla="*/ 94 w 132"/>
                <a:gd name="T61" fmla="*/ 48 h 98"/>
                <a:gd name="T62" fmla="*/ 94 w 132"/>
                <a:gd name="T63" fmla="*/ 48 h 98"/>
                <a:gd name="T64" fmla="*/ 90 w 132"/>
                <a:gd name="T65" fmla="*/ 48 h 98"/>
                <a:gd name="T66" fmla="*/ 90 w 132"/>
                <a:gd name="T67" fmla="*/ 48 h 98"/>
                <a:gd name="T68" fmla="*/ 76 w 132"/>
                <a:gd name="T69" fmla="*/ 48 h 98"/>
                <a:gd name="T70" fmla="*/ 34 w 132"/>
                <a:gd name="T71" fmla="*/ 48 h 98"/>
                <a:gd name="T72" fmla="*/ 34 w 132"/>
                <a:gd name="T73" fmla="*/ 24 h 98"/>
                <a:gd name="T74" fmla="*/ 76 w 132"/>
                <a:gd name="T75" fmla="*/ 24 h 98"/>
                <a:gd name="T76" fmla="*/ 76 w 132"/>
                <a:gd name="T77" fmla="*/ 24 h 98"/>
                <a:gd name="T78" fmla="*/ 92 w 132"/>
                <a:gd name="T79" fmla="*/ 24 h 98"/>
                <a:gd name="T80" fmla="*/ 92 w 132"/>
                <a:gd name="T81" fmla="*/ 24 h 98"/>
                <a:gd name="T82" fmla="*/ 96 w 132"/>
                <a:gd name="T83" fmla="*/ 28 h 98"/>
                <a:gd name="T84" fmla="*/ 96 w 132"/>
                <a:gd name="T85" fmla="*/ 28 h 98"/>
                <a:gd name="T86" fmla="*/ 98 w 132"/>
                <a:gd name="T87" fmla="*/ 36 h 98"/>
                <a:gd name="T88" fmla="*/ 98 w 132"/>
                <a:gd name="T89" fmla="*/ 36 h 98"/>
                <a:gd name="T90" fmla="*/ 98 w 132"/>
                <a:gd name="T91" fmla="*/ 44 h 98"/>
                <a:gd name="T92" fmla="*/ 98 w 132"/>
                <a:gd name="T9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98">
                  <a:moveTo>
                    <a:pt x="104" y="0"/>
                  </a:moveTo>
                  <a:lnTo>
                    <a:pt x="104" y="0"/>
                  </a:lnTo>
                  <a:lnTo>
                    <a:pt x="74" y="0"/>
                  </a:lnTo>
                  <a:lnTo>
                    <a:pt x="0" y="0"/>
                  </a:lnTo>
                  <a:lnTo>
                    <a:pt x="0" y="98"/>
                  </a:lnTo>
                  <a:lnTo>
                    <a:pt x="34" y="98"/>
                  </a:lnTo>
                  <a:lnTo>
                    <a:pt x="34" y="74"/>
                  </a:lnTo>
                  <a:lnTo>
                    <a:pt x="76" y="74"/>
                  </a:lnTo>
                  <a:lnTo>
                    <a:pt x="76" y="74"/>
                  </a:lnTo>
                  <a:lnTo>
                    <a:pt x="102" y="72"/>
                  </a:lnTo>
                  <a:lnTo>
                    <a:pt x="102" y="72"/>
                  </a:lnTo>
                  <a:lnTo>
                    <a:pt x="110" y="72"/>
                  </a:lnTo>
                  <a:lnTo>
                    <a:pt x="118" y="70"/>
                  </a:lnTo>
                  <a:lnTo>
                    <a:pt x="118" y="70"/>
                  </a:lnTo>
                  <a:lnTo>
                    <a:pt x="122" y="66"/>
                  </a:lnTo>
                  <a:lnTo>
                    <a:pt x="126" y="62"/>
                  </a:lnTo>
                  <a:lnTo>
                    <a:pt x="126" y="62"/>
                  </a:lnTo>
                  <a:lnTo>
                    <a:pt x="130" y="52"/>
                  </a:lnTo>
                  <a:lnTo>
                    <a:pt x="132" y="36"/>
                  </a:lnTo>
                  <a:lnTo>
                    <a:pt x="132" y="36"/>
                  </a:lnTo>
                  <a:lnTo>
                    <a:pt x="130" y="20"/>
                  </a:lnTo>
                  <a:lnTo>
                    <a:pt x="128" y="14"/>
                  </a:lnTo>
                  <a:lnTo>
                    <a:pt x="126" y="10"/>
                  </a:lnTo>
                  <a:lnTo>
                    <a:pt x="126" y="10"/>
                  </a:lnTo>
                  <a:lnTo>
                    <a:pt x="122" y="6"/>
                  </a:lnTo>
                  <a:lnTo>
                    <a:pt x="118" y="4"/>
                  </a:lnTo>
                  <a:lnTo>
                    <a:pt x="104" y="0"/>
                  </a:lnTo>
                  <a:lnTo>
                    <a:pt x="104" y="0"/>
                  </a:lnTo>
                  <a:close/>
                  <a:moveTo>
                    <a:pt x="98" y="44"/>
                  </a:moveTo>
                  <a:lnTo>
                    <a:pt x="98" y="44"/>
                  </a:lnTo>
                  <a:lnTo>
                    <a:pt x="94" y="48"/>
                  </a:lnTo>
                  <a:lnTo>
                    <a:pt x="94" y="48"/>
                  </a:lnTo>
                  <a:lnTo>
                    <a:pt x="90" y="48"/>
                  </a:lnTo>
                  <a:lnTo>
                    <a:pt x="90" y="48"/>
                  </a:lnTo>
                  <a:lnTo>
                    <a:pt x="76" y="48"/>
                  </a:lnTo>
                  <a:lnTo>
                    <a:pt x="34" y="48"/>
                  </a:lnTo>
                  <a:lnTo>
                    <a:pt x="34" y="24"/>
                  </a:lnTo>
                  <a:lnTo>
                    <a:pt x="76" y="24"/>
                  </a:lnTo>
                  <a:lnTo>
                    <a:pt x="76" y="24"/>
                  </a:lnTo>
                  <a:lnTo>
                    <a:pt x="92" y="24"/>
                  </a:lnTo>
                  <a:lnTo>
                    <a:pt x="92" y="24"/>
                  </a:lnTo>
                  <a:lnTo>
                    <a:pt x="96" y="28"/>
                  </a:lnTo>
                  <a:lnTo>
                    <a:pt x="96" y="28"/>
                  </a:lnTo>
                  <a:lnTo>
                    <a:pt x="98" y="36"/>
                  </a:lnTo>
                  <a:lnTo>
                    <a:pt x="98" y="36"/>
                  </a:lnTo>
                  <a:lnTo>
                    <a:pt x="98" y="44"/>
                  </a:lnTo>
                  <a:lnTo>
                    <a:pt x="9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8" name="Freeform 14">
              <a:extLst>
                <a:ext uri="{FF2B5EF4-FFF2-40B4-BE49-F238E27FC236}">
                  <a16:creationId xmlns:a16="http://schemas.microsoft.com/office/drawing/2014/main" id="{E968E48F-0C67-4201-8770-F857A1BA901A}"/>
                </a:ext>
              </a:extLst>
            </p:cNvPr>
            <p:cNvSpPr>
              <a:spLocks noEditPoints="1"/>
            </p:cNvSpPr>
            <p:nvPr/>
          </p:nvSpPr>
          <p:spPr bwMode="auto">
            <a:xfrm>
              <a:off x="7823078" y="1997175"/>
              <a:ext cx="140295" cy="95401"/>
            </a:xfrm>
            <a:custGeom>
              <a:avLst/>
              <a:gdLst>
                <a:gd name="T0" fmla="*/ 124 w 150"/>
                <a:gd name="T1" fmla="*/ 2 h 102"/>
                <a:gd name="T2" fmla="*/ 74 w 150"/>
                <a:gd name="T3" fmla="*/ 0 h 102"/>
                <a:gd name="T4" fmla="*/ 26 w 150"/>
                <a:gd name="T5" fmla="*/ 2 h 102"/>
                <a:gd name="T6" fmla="*/ 10 w 150"/>
                <a:gd name="T7" fmla="*/ 6 h 102"/>
                <a:gd name="T8" fmla="*/ 2 w 150"/>
                <a:gd name="T9" fmla="*/ 18 h 102"/>
                <a:gd name="T10" fmla="*/ 0 w 150"/>
                <a:gd name="T11" fmla="*/ 30 h 102"/>
                <a:gd name="T12" fmla="*/ 0 w 150"/>
                <a:gd name="T13" fmla="*/ 50 h 102"/>
                <a:gd name="T14" fmla="*/ 2 w 150"/>
                <a:gd name="T15" fmla="*/ 84 h 102"/>
                <a:gd name="T16" fmla="*/ 6 w 150"/>
                <a:gd name="T17" fmla="*/ 90 h 102"/>
                <a:gd name="T18" fmla="*/ 18 w 150"/>
                <a:gd name="T19" fmla="*/ 98 h 102"/>
                <a:gd name="T20" fmla="*/ 26 w 150"/>
                <a:gd name="T21" fmla="*/ 100 h 102"/>
                <a:gd name="T22" fmla="*/ 76 w 150"/>
                <a:gd name="T23" fmla="*/ 102 h 102"/>
                <a:gd name="T24" fmla="*/ 124 w 150"/>
                <a:gd name="T25" fmla="*/ 100 h 102"/>
                <a:gd name="T26" fmla="*/ 140 w 150"/>
                <a:gd name="T27" fmla="*/ 94 h 102"/>
                <a:gd name="T28" fmla="*/ 148 w 150"/>
                <a:gd name="T29" fmla="*/ 84 h 102"/>
                <a:gd name="T30" fmla="*/ 150 w 150"/>
                <a:gd name="T31" fmla="*/ 70 h 102"/>
                <a:gd name="T32" fmla="*/ 150 w 150"/>
                <a:gd name="T33" fmla="*/ 50 h 102"/>
                <a:gd name="T34" fmla="*/ 148 w 150"/>
                <a:gd name="T35" fmla="*/ 18 h 102"/>
                <a:gd name="T36" fmla="*/ 144 w 150"/>
                <a:gd name="T37" fmla="*/ 12 h 102"/>
                <a:gd name="T38" fmla="*/ 132 w 150"/>
                <a:gd name="T39" fmla="*/ 4 h 102"/>
                <a:gd name="T40" fmla="*/ 124 w 150"/>
                <a:gd name="T41" fmla="*/ 2 h 102"/>
                <a:gd name="T42" fmla="*/ 116 w 150"/>
                <a:gd name="T43" fmla="*/ 66 h 102"/>
                <a:gd name="T44" fmla="*/ 112 w 150"/>
                <a:gd name="T45" fmla="*/ 72 h 102"/>
                <a:gd name="T46" fmla="*/ 108 w 150"/>
                <a:gd name="T47" fmla="*/ 74 h 102"/>
                <a:gd name="T48" fmla="*/ 102 w 150"/>
                <a:gd name="T49" fmla="*/ 76 h 102"/>
                <a:gd name="T50" fmla="*/ 76 w 150"/>
                <a:gd name="T51" fmla="*/ 76 h 102"/>
                <a:gd name="T52" fmla="*/ 46 w 150"/>
                <a:gd name="T53" fmla="*/ 74 h 102"/>
                <a:gd name="T54" fmla="*/ 36 w 150"/>
                <a:gd name="T55" fmla="*/ 70 h 102"/>
                <a:gd name="T56" fmla="*/ 34 w 150"/>
                <a:gd name="T57" fmla="*/ 66 h 102"/>
                <a:gd name="T58" fmla="*/ 32 w 150"/>
                <a:gd name="T59" fmla="*/ 54 h 102"/>
                <a:gd name="T60" fmla="*/ 34 w 150"/>
                <a:gd name="T61" fmla="*/ 34 h 102"/>
                <a:gd name="T62" fmla="*/ 38 w 150"/>
                <a:gd name="T63" fmla="*/ 28 h 102"/>
                <a:gd name="T64" fmla="*/ 42 w 150"/>
                <a:gd name="T65" fmla="*/ 26 h 102"/>
                <a:gd name="T66" fmla="*/ 74 w 150"/>
                <a:gd name="T67" fmla="*/ 26 h 102"/>
                <a:gd name="T68" fmla="*/ 104 w 150"/>
                <a:gd name="T69" fmla="*/ 26 h 102"/>
                <a:gd name="T70" fmla="*/ 114 w 150"/>
                <a:gd name="T71" fmla="*/ 30 h 102"/>
                <a:gd name="T72" fmla="*/ 116 w 150"/>
                <a:gd name="T73" fmla="*/ 38 h 102"/>
                <a:gd name="T74" fmla="*/ 116 w 150"/>
                <a:gd name="T75" fmla="*/ 54 h 102"/>
                <a:gd name="T76" fmla="*/ 116 w 150"/>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02">
                  <a:moveTo>
                    <a:pt x="124" y="2"/>
                  </a:moveTo>
                  <a:lnTo>
                    <a:pt x="124" y="2"/>
                  </a:lnTo>
                  <a:lnTo>
                    <a:pt x="74" y="0"/>
                  </a:lnTo>
                  <a:lnTo>
                    <a:pt x="74" y="0"/>
                  </a:lnTo>
                  <a:lnTo>
                    <a:pt x="26" y="2"/>
                  </a:lnTo>
                  <a:lnTo>
                    <a:pt x="26" y="2"/>
                  </a:lnTo>
                  <a:lnTo>
                    <a:pt x="18" y="4"/>
                  </a:lnTo>
                  <a:lnTo>
                    <a:pt x="10" y="6"/>
                  </a:lnTo>
                  <a:lnTo>
                    <a:pt x="6" y="12"/>
                  </a:lnTo>
                  <a:lnTo>
                    <a:pt x="2" y="18"/>
                  </a:lnTo>
                  <a:lnTo>
                    <a:pt x="2" y="18"/>
                  </a:lnTo>
                  <a:lnTo>
                    <a:pt x="0" y="30"/>
                  </a:lnTo>
                  <a:lnTo>
                    <a:pt x="0" y="50"/>
                  </a:lnTo>
                  <a:lnTo>
                    <a:pt x="0" y="50"/>
                  </a:lnTo>
                  <a:lnTo>
                    <a:pt x="0" y="70"/>
                  </a:lnTo>
                  <a:lnTo>
                    <a:pt x="2" y="84"/>
                  </a:lnTo>
                  <a:lnTo>
                    <a:pt x="2" y="84"/>
                  </a:lnTo>
                  <a:lnTo>
                    <a:pt x="6" y="90"/>
                  </a:lnTo>
                  <a:lnTo>
                    <a:pt x="10" y="94"/>
                  </a:lnTo>
                  <a:lnTo>
                    <a:pt x="18" y="98"/>
                  </a:lnTo>
                  <a:lnTo>
                    <a:pt x="26" y="100"/>
                  </a:lnTo>
                  <a:lnTo>
                    <a:pt x="26" y="100"/>
                  </a:lnTo>
                  <a:lnTo>
                    <a:pt x="76" y="102"/>
                  </a:lnTo>
                  <a:lnTo>
                    <a:pt x="76" y="102"/>
                  </a:lnTo>
                  <a:lnTo>
                    <a:pt x="124" y="100"/>
                  </a:lnTo>
                  <a:lnTo>
                    <a:pt x="124" y="100"/>
                  </a:lnTo>
                  <a:lnTo>
                    <a:pt x="132" y="98"/>
                  </a:lnTo>
                  <a:lnTo>
                    <a:pt x="140" y="94"/>
                  </a:lnTo>
                  <a:lnTo>
                    <a:pt x="144" y="90"/>
                  </a:lnTo>
                  <a:lnTo>
                    <a:pt x="148" y="84"/>
                  </a:lnTo>
                  <a:lnTo>
                    <a:pt x="148" y="84"/>
                  </a:lnTo>
                  <a:lnTo>
                    <a:pt x="150" y="70"/>
                  </a:lnTo>
                  <a:lnTo>
                    <a:pt x="150" y="50"/>
                  </a:lnTo>
                  <a:lnTo>
                    <a:pt x="150" y="50"/>
                  </a:lnTo>
                  <a:lnTo>
                    <a:pt x="150" y="30"/>
                  </a:lnTo>
                  <a:lnTo>
                    <a:pt x="148" y="18"/>
                  </a:lnTo>
                  <a:lnTo>
                    <a:pt x="148" y="18"/>
                  </a:lnTo>
                  <a:lnTo>
                    <a:pt x="144" y="12"/>
                  </a:lnTo>
                  <a:lnTo>
                    <a:pt x="140" y="6"/>
                  </a:lnTo>
                  <a:lnTo>
                    <a:pt x="132" y="4"/>
                  </a:lnTo>
                  <a:lnTo>
                    <a:pt x="124" y="2"/>
                  </a:lnTo>
                  <a:lnTo>
                    <a:pt x="124" y="2"/>
                  </a:lnTo>
                  <a:close/>
                  <a:moveTo>
                    <a:pt x="116" y="66"/>
                  </a:moveTo>
                  <a:lnTo>
                    <a:pt x="116" y="66"/>
                  </a:lnTo>
                  <a:lnTo>
                    <a:pt x="114" y="70"/>
                  </a:lnTo>
                  <a:lnTo>
                    <a:pt x="112" y="72"/>
                  </a:lnTo>
                  <a:lnTo>
                    <a:pt x="112" y="72"/>
                  </a:lnTo>
                  <a:lnTo>
                    <a:pt x="108" y="74"/>
                  </a:lnTo>
                  <a:lnTo>
                    <a:pt x="102" y="76"/>
                  </a:lnTo>
                  <a:lnTo>
                    <a:pt x="102" y="76"/>
                  </a:lnTo>
                  <a:lnTo>
                    <a:pt x="76" y="76"/>
                  </a:lnTo>
                  <a:lnTo>
                    <a:pt x="76" y="76"/>
                  </a:lnTo>
                  <a:lnTo>
                    <a:pt x="46" y="74"/>
                  </a:lnTo>
                  <a:lnTo>
                    <a:pt x="46" y="74"/>
                  </a:lnTo>
                  <a:lnTo>
                    <a:pt x="38" y="72"/>
                  </a:lnTo>
                  <a:lnTo>
                    <a:pt x="36" y="70"/>
                  </a:lnTo>
                  <a:lnTo>
                    <a:pt x="34" y="66"/>
                  </a:lnTo>
                  <a:lnTo>
                    <a:pt x="34" y="66"/>
                  </a:lnTo>
                  <a:lnTo>
                    <a:pt x="32" y="54"/>
                  </a:lnTo>
                  <a:lnTo>
                    <a:pt x="32" y="54"/>
                  </a:lnTo>
                  <a:lnTo>
                    <a:pt x="34" y="40"/>
                  </a:lnTo>
                  <a:lnTo>
                    <a:pt x="34" y="34"/>
                  </a:lnTo>
                  <a:lnTo>
                    <a:pt x="34" y="34"/>
                  </a:lnTo>
                  <a:lnTo>
                    <a:pt x="38" y="28"/>
                  </a:lnTo>
                  <a:lnTo>
                    <a:pt x="42" y="26"/>
                  </a:lnTo>
                  <a:lnTo>
                    <a:pt x="42" y="26"/>
                  </a:lnTo>
                  <a:lnTo>
                    <a:pt x="74" y="26"/>
                  </a:lnTo>
                  <a:lnTo>
                    <a:pt x="74" y="26"/>
                  </a:lnTo>
                  <a:lnTo>
                    <a:pt x="104" y="26"/>
                  </a:lnTo>
                  <a:lnTo>
                    <a:pt x="104" y="26"/>
                  </a:lnTo>
                  <a:lnTo>
                    <a:pt x="110" y="28"/>
                  </a:lnTo>
                  <a:lnTo>
                    <a:pt x="114" y="30"/>
                  </a:lnTo>
                  <a:lnTo>
                    <a:pt x="114" y="30"/>
                  </a:lnTo>
                  <a:lnTo>
                    <a:pt x="116" y="38"/>
                  </a:lnTo>
                  <a:lnTo>
                    <a:pt x="116" y="38"/>
                  </a:lnTo>
                  <a:lnTo>
                    <a:pt x="116" y="54"/>
                  </a:lnTo>
                  <a:lnTo>
                    <a:pt x="116"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9" name="Freeform 15">
              <a:extLst>
                <a:ext uri="{FF2B5EF4-FFF2-40B4-BE49-F238E27FC236}">
                  <a16:creationId xmlns:a16="http://schemas.microsoft.com/office/drawing/2014/main" id="{9A0F8B21-107D-4BE5-BD1C-EC2015DEA1B8}"/>
                </a:ext>
              </a:extLst>
            </p:cNvPr>
            <p:cNvSpPr>
              <a:spLocks/>
            </p:cNvSpPr>
            <p:nvPr/>
          </p:nvSpPr>
          <p:spPr bwMode="auto">
            <a:xfrm>
              <a:off x="7993303"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0" name="Freeform 16">
              <a:extLst>
                <a:ext uri="{FF2B5EF4-FFF2-40B4-BE49-F238E27FC236}">
                  <a16:creationId xmlns:a16="http://schemas.microsoft.com/office/drawing/2014/main" id="{2F1789A9-CCB8-48BD-BA1D-9DEA29D9FB1A}"/>
                </a:ext>
              </a:extLst>
            </p:cNvPr>
            <p:cNvSpPr>
              <a:spLocks/>
            </p:cNvSpPr>
            <p:nvPr/>
          </p:nvSpPr>
          <p:spPr bwMode="auto">
            <a:xfrm>
              <a:off x="8077480" y="1999046"/>
              <a:ext cx="147778" cy="91660"/>
            </a:xfrm>
            <a:custGeom>
              <a:avLst/>
              <a:gdLst>
                <a:gd name="T0" fmla="*/ 80 w 158"/>
                <a:gd name="T1" fmla="*/ 38 h 98"/>
                <a:gd name="T2" fmla="*/ 44 w 158"/>
                <a:gd name="T3" fmla="*/ 0 h 98"/>
                <a:gd name="T4" fmla="*/ 0 w 158"/>
                <a:gd name="T5" fmla="*/ 0 h 98"/>
                <a:gd name="T6" fmla="*/ 62 w 158"/>
                <a:gd name="T7" fmla="*/ 62 h 98"/>
                <a:gd name="T8" fmla="*/ 62 w 158"/>
                <a:gd name="T9" fmla="*/ 98 h 98"/>
                <a:gd name="T10" fmla="*/ 98 w 158"/>
                <a:gd name="T11" fmla="*/ 98 h 98"/>
                <a:gd name="T12" fmla="*/ 98 w 158"/>
                <a:gd name="T13" fmla="*/ 62 h 98"/>
                <a:gd name="T14" fmla="*/ 158 w 158"/>
                <a:gd name="T15" fmla="*/ 0 h 98"/>
                <a:gd name="T16" fmla="*/ 114 w 158"/>
                <a:gd name="T17" fmla="*/ 0 h 98"/>
                <a:gd name="T18" fmla="*/ 80 w 158"/>
                <a:gd name="T19"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8">
                  <a:moveTo>
                    <a:pt x="80" y="38"/>
                  </a:moveTo>
                  <a:lnTo>
                    <a:pt x="44" y="0"/>
                  </a:lnTo>
                  <a:lnTo>
                    <a:pt x="0" y="0"/>
                  </a:lnTo>
                  <a:lnTo>
                    <a:pt x="62" y="62"/>
                  </a:lnTo>
                  <a:lnTo>
                    <a:pt x="62" y="98"/>
                  </a:lnTo>
                  <a:lnTo>
                    <a:pt x="98" y="98"/>
                  </a:lnTo>
                  <a:lnTo>
                    <a:pt x="98" y="62"/>
                  </a:lnTo>
                  <a:lnTo>
                    <a:pt x="158" y="0"/>
                  </a:lnTo>
                  <a:lnTo>
                    <a:pt x="114" y="0"/>
                  </a:lnTo>
                  <a:lnTo>
                    <a:pt x="8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1" name="Freeform 17">
              <a:extLst>
                <a:ext uri="{FF2B5EF4-FFF2-40B4-BE49-F238E27FC236}">
                  <a16:creationId xmlns:a16="http://schemas.microsoft.com/office/drawing/2014/main" id="{C73289E1-3803-483D-B7D0-1E872A5A2A35}"/>
                </a:ext>
              </a:extLst>
            </p:cNvPr>
            <p:cNvSpPr>
              <a:spLocks/>
            </p:cNvSpPr>
            <p:nvPr/>
          </p:nvSpPr>
          <p:spPr bwMode="auto">
            <a:xfrm>
              <a:off x="8243964" y="1999046"/>
              <a:ext cx="108495" cy="91660"/>
            </a:xfrm>
            <a:custGeom>
              <a:avLst/>
              <a:gdLst>
                <a:gd name="T0" fmla="*/ 0 w 116"/>
                <a:gd name="T1" fmla="*/ 98 h 98"/>
                <a:gd name="T2" fmla="*/ 34 w 116"/>
                <a:gd name="T3" fmla="*/ 98 h 98"/>
                <a:gd name="T4" fmla="*/ 34 w 116"/>
                <a:gd name="T5" fmla="*/ 64 h 98"/>
                <a:gd name="T6" fmla="*/ 112 w 116"/>
                <a:gd name="T7" fmla="*/ 64 h 98"/>
                <a:gd name="T8" fmla="*/ 112 w 116"/>
                <a:gd name="T9" fmla="*/ 40 h 98"/>
                <a:gd name="T10" fmla="*/ 34 w 116"/>
                <a:gd name="T11" fmla="*/ 40 h 98"/>
                <a:gd name="T12" fmla="*/ 34 w 116"/>
                <a:gd name="T13" fmla="*/ 22 h 98"/>
                <a:gd name="T14" fmla="*/ 116 w 116"/>
                <a:gd name="T15" fmla="*/ 22 h 98"/>
                <a:gd name="T16" fmla="*/ 116 w 116"/>
                <a:gd name="T17" fmla="*/ 0 h 98"/>
                <a:gd name="T18" fmla="*/ 0 w 116"/>
                <a:gd name="T19" fmla="*/ 0 h 98"/>
                <a:gd name="T20" fmla="*/ 0 w 116"/>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98">
                  <a:moveTo>
                    <a:pt x="0" y="98"/>
                  </a:moveTo>
                  <a:lnTo>
                    <a:pt x="34" y="98"/>
                  </a:lnTo>
                  <a:lnTo>
                    <a:pt x="34" y="64"/>
                  </a:lnTo>
                  <a:lnTo>
                    <a:pt x="112" y="64"/>
                  </a:lnTo>
                  <a:lnTo>
                    <a:pt x="112" y="40"/>
                  </a:lnTo>
                  <a:lnTo>
                    <a:pt x="34" y="40"/>
                  </a:lnTo>
                  <a:lnTo>
                    <a:pt x="34" y="22"/>
                  </a:lnTo>
                  <a:lnTo>
                    <a:pt x="116" y="22"/>
                  </a:lnTo>
                  <a:lnTo>
                    <a:pt x="116" y="0"/>
                  </a:lnTo>
                  <a:lnTo>
                    <a:pt x="0" y="0"/>
                  </a:lnTo>
                  <a:lnTo>
                    <a:pt x="0"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2" name="Freeform 18">
              <a:extLst>
                <a:ext uri="{FF2B5EF4-FFF2-40B4-BE49-F238E27FC236}">
                  <a16:creationId xmlns:a16="http://schemas.microsoft.com/office/drawing/2014/main" id="{EBC01272-22D7-47C4-A3F3-C6462FEA843D}"/>
                </a:ext>
              </a:extLst>
            </p:cNvPr>
            <p:cNvSpPr>
              <a:spLocks/>
            </p:cNvSpPr>
            <p:nvPr/>
          </p:nvSpPr>
          <p:spPr bwMode="auto">
            <a:xfrm>
              <a:off x="8380518"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3" name="Freeform 19">
              <a:extLst>
                <a:ext uri="{FF2B5EF4-FFF2-40B4-BE49-F238E27FC236}">
                  <a16:creationId xmlns:a16="http://schemas.microsoft.com/office/drawing/2014/main" id="{7E1BB5A4-AA60-416A-9819-A54B7174B925}"/>
                </a:ext>
              </a:extLst>
            </p:cNvPr>
            <p:cNvSpPr>
              <a:spLocks noEditPoints="1"/>
            </p:cNvSpPr>
            <p:nvPr/>
          </p:nvSpPr>
          <p:spPr bwMode="auto">
            <a:xfrm>
              <a:off x="8502107" y="1997175"/>
              <a:ext cx="142166" cy="95401"/>
            </a:xfrm>
            <a:custGeom>
              <a:avLst/>
              <a:gdLst>
                <a:gd name="T0" fmla="*/ 124 w 152"/>
                <a:gd name="T1" fmla="*/ 2 h 102"/>
                <a:gd name="T2" fmla="*/ 76 w 152"/>
                <a:gd name="T3" fmla="*/ 0 h 102"/>
                <a:gd name="T4" fmla="*/ 26 w 152"/>
                <a:gd name="T5" fmla="*/ 2 h 102"/>
                <a:gd name="T6" fmla="*/ 12 w 152"/>
                <a:gd name="T7" fmla="*/ 6 h 102"/>
                <a:gd name="T8" fmla="*/ 4 w 152"/>
                <a:gd name="T9" fmla="*/ 18 h 102"/>
                <a:gd name="T10" fmla="*/ 2 w 152"/>
                <a:gd name="T11" fmla="*/ 30 h 102"/>
                <a:gd name="T12" fmla="*/ 0 w 152"/>
                <a:gd name="T13" fmla="*/ 50 h 102"/>
                <a:gd name="T14" fmla="*/ 4 w 152"/>
                <a:gd name="T15" fmla="*/ 84 h 102"/>
                <a:gd name="T16" fmla="*/ 6 w 152"/>
                <a:gd name="T17" fmla="*/ 90 h 102"/>
                <a:gd name="T18" fmla="*/ 18 w 152"/>
                <a:gd name="T19" fmla="*/ 98 h 102"/>
                <a:gd name="T20" fmla="*/ 26 w 152"/>
                <a:gd name="T21" fmla="*/ 100 h 102"/>
                <a:gd name="T22" fmla="*/ 76 w 152"/>
                <a:gd name="T23" fmla="*/ 102 h 102"/>
                <a:gd name="T24" fmla="*/ 124 w 152"/>
                <a:gd name="T25" fmla="*/ 100 h 102"/>
                <a:gd name="T26" fmla="*/ 140 w 152"/>
                <a:gd name="T27" fmla="*/ 94 h 102"/>
                <a:gd name="T28" fmla="*/ 148 w 152"/>
                <a:gd name="T29" fmla="*/ 84 h 102"/>
                <a:gd name="T30" fmla="*/ 150 w 152"/>
                <a:gd name="T31" fmla="*/ 70 h 102"/>
                <a:gd name="T32" fmla="*/ 152 w 152"/>
                <a:gd name="T33" fmla="*/ 50 h 102"/>
                <a:gd name="T34" fmla="*/ 148 w 152"/>
                <a:gd name="T35" fmla="*/ 18 h 102"/>
                <a:gd name="T36" fmla="*/ 146 w 152"/>
                <a:gd name="T37" fmla="*/ 12 h 102"/>
                <a:gd name="T38" fmla="*/ 134 w 152"/>
                <a:gd name="T39" fmla="*/ 4 h 102"/>
                <a:gd name="T40" fmla="*/ 124 w 152"/>
                <a:gd name="T41" fmla="*/ 2 h 102"/>
                <a:gd name="T42" fmla="*/ 116 w 152"/>
                <a:gd name="T43" fmla="*/ 66 h 102"/>
                <a:gd name="T44" fmla="*/ 112 w 152"/>
                <a:gd name="T45" fmla="*/ 72 h 102"/>
                <a:gd name="T46" fmla="*/ 108 w 152"/>
                <a:gd name="T47" fmla="*/ 74 h 102"/>
                <a:gd name="T48" fmla="*/ 102 w 152"/>
                <a:gd name="T49" fmla="*/ 76 h 102"/>
                <a:gd name="T50" fmla="*/ 76 w 152"/>
                <a:gd name="T51" fmla="*/ 76 h 102"/>
                <a:gd name="T52" fmla="*/ 48 w 152"/>
                <a:gd name="T53" fmla="*/ 74 h 102"/>
                <a:gd name="T54" fmla="*/ 36 w 152"/>
                <a:gd name="T55" fmla="*/ 70 h 102"/>
                <a:gd name="T56" fmla="*/ 34 w 152"/>
                <a:gd name="T57" fmla="*/ 66 h 102"/>
                <a:gd name="T58" fmla="*/ 34 w 152"/>
                <a:gd name="T59" fmla="*/ 54 h 102"/>
                <a:gd name="T60" fmla="*/ 36 w 152"/>
                <a:gd name="T61" fmla="*/ 34 h 102"/>
                <a:gd name="T62" fmla="*/ 38 w 152"/>
                <a:gd name="T63" fmla="*/ 28 h 102"/>
                <a:gd name="T64" fmla="*/ 44 w 152"/>
                <a:gd name="T65" fmla="*/ 26 h 102"/>
                <a:gd name="T66" fmla="*/ 76 w 152"/>
                <a:gd name="T67" fmla="*/ 26 h 102"/>
                <a:gd name="T68" fmla="*/ 106 w 152"/>
                <a:gd name="T69" fmla="*/ 26 h 102"/>
                <a:gd name="T70" fmla="*/ 114 w 152"/>
                <a:gd name="T71" fmla="*/ 30 h 102"/>
                <a:gd name="T72" fmla="*/ 118 w 152"/>
                <a:gd name="T73" fmla="*/ 38 h 102"/>
                <a:gd name="T74" fmla="*/ 118 w 152"/>
                <a:gd name="T75" fmla="*/ 54 h 102"/>
                <a:gd name="T76" fmla="*/ 116 w 152"/>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02">
                  <a:moveTo>
                    <a:pt x="124" y="2"/>
                  </a:moveTo>
                  <a:lnTo>
                    <a:pt x="124" y="2"/>
                  </a:lnTo>
                  <a:lnTo>
                    <a:pt x="76" y="0"/>
                  </a:lnTo>
                  <a:lnTo>
                    <a:pt x="76" y="0"/>
                  </a:lnTo>
                  <a:lnTo>
                    <a:pt x="26" y="2"/>
                  </a:lnTo>
                  <a:lnTo>
                    <a:pt x="26" y="2"/>
                  </a:lnTo>
                  <a:lnTo>
                    <a:pt x="18" y="4"/>
                  </a:lnTo>
                  <a:lnTo>
                    <a:pt x="12" y="6"/>
                  </a:lnTo>
                  <a:lnTo>
                    <a:pt x="6" y="12"/>
                  </a:lnTo>
                  <a:lnTo>
                    <a:pt x="4" y="18"/>
                  </a:lnTo>
                  <a:lnTo>
                    <a:pt x="4" y="18"/>
                  </a:lnTo>
                  <a:lnTo>
                    <a:pt x="2" y="30"/>
                  </a:lnTo>
                  <a:lnTo>
                    <a:pt x="0" y="50"/>
                  </a:lnTo>
                  <a:lnTo>
                    <a:pt x="0" y="50"/>
                  </a:lnTo>
                  <a:lnTo>
                    <a:pt x="2" y="70"/>
                  </a:lnTo>
                  <a:lnTo>
                    <a:pt x="4" y="84"/>
                  </a:lnTo>
                  <a:lnTo>
                    <a:pt x="4" y="84"/>
                  </a:lnTo>
                  <a:lnTo>
                    <a:pt x="6" y="90"/>
                  </a:lnTo>
                  <a:lnTo>
                    <a:pt x="12" y="94"/>
                  </a:lnTo>
                  <a:lnTo>
                    <a:pt x="18" y="98"/>
                  </a:lnTo>
                  <a:lnTo>
                    <a:pt x="26" y="100"/>
                  </a:lnTo>
                  <a:lnTo>
                    <a:pt x="26" y="100"/>
                  </a:lnTo>
                  <a:lnTo>
                    <a:pt x="76" y="102"/>
                  </a:lnTo>
                  <a:lnTo>
                    <a:pt x="76" y="102"/>
                  </a:lnTo>
                  <a:lnTo>
                    <a:pt x="124" y="100"/>
                  </a:lnTo>
                  <a:lnTo>
                    <a:pt x="124" y="100"/>
                  </a:lnTo>
                  <a:lnTo>
                    <a:pt x="134" y="98"/>
                  </a:lnTo>
                  <a:lnTo>
                    <a:pt x="140" y="94"/>
                  </a:lnTo>
                  <a:lnTo>
                    <a:pt x="146" y="90"/>
                  </a:lnTo>
                  <a:lnTo>
                    <a:pt x="148" y="84"/>
                  </a:lnTo>
                  <a:lnTo>
                    <a:pt x="148" y="84"/>
                  </a:lnTo>
                  <a:lnTo>
                    <a:pt x="150" y="70"/>
                  </a:lnTo>
                  <a:lnTo>
                    <a:pt x="152" y="50"/>
                  </a:lnTo>
                  <a:lnTo>
                    <a:pt x="152" y="50"/>
                  </a:lnTo>
                  <a:lnTo>
                    <a:pt x="150" y="30"/>
                  </a:lnTo>
                  <a:lnTo>
                    <a:pt x="148" y="18"/>
                  </a:lnTo>
                  <a:lnTo>
                    <a:pt x="148" y="18"/>
                  </a:lnTo>
                  <a:lnTo>
                    <a:pt x="146" y="12"/>
                  </a:lnTo>
                  <a:lnTo>
                    <a:pt x="140" y="6"/>
                  </a:lnTo>
                  <a:lnTo>
                    <a:pt x="134" y="4"/>
                  </a:lnTo>
                  <a:lnTo>
                    <a:pt x="124" y="2"/>
                  </a:lnTo>
                  <a:lnTo>
                    <a:pt x="124" y="2"/>
                  </a:lnTo>
                  <a:close/>
                  <a:moveTo>
                    <a:pt x="116" y="66"/>
                  </a:moveTo>
                  <a:lnTo>
                    <a:pt x="116" y="66"/>
                  </a:lnTo>
                  <a:lnTo>
                    <a:pt x="116" y="70"/>
                  </a:lnTo>
                  <a:lnTo>
                    <a:pt x="112" y="72"/>
                  </a:lnTo>
                  <a:lnTo>
                    <a:pt x="112" y="72"/>
                  </a:lnTo>
                  <a:lnTo>
                    <a:pt x="108" y="74"/>
                  </a:lnTo>
                  <a:lnTo>
                    <a:pt x="102" y="76"/>
                  </a:lnTo>
                  <a:lnTo>
                    <a:pt x="102" y="76"/>
                  </a:lnTo>
                  <a:lnTo>
                    <a:pt x="76" y="76"/>
                  </a:lnTo>
                  <a:lnTo>
                    <a:pt x="76" y="76"/>
                  </a:lnTo>
                  <a:lnTo>
                    <a:pt x="48" y="74"/>
                  </a:lnTo>
                  <a:lnTo>
                    <a:pt x="48" y="74"/>
                  </a:lnTo>
                  <a:lnTo>
                    <a:pt x="38" y="72"/>
                  </a:lnTo>
                  <a:lnTo>
                    <a:pt x="36" y="70"/>
                  </a:lnTo>
                  <a:lnTo>
                    <a:pt x="34" y="66"/>
                  </a:lnTo>
                  <a:lnTo>
                    <a:pt x="34" y="66"/>
                  </a:lnTo>
                  <a:lnTo>
                    <a:pt x="34" y="54"/>
                  </a:lnTo>
                  <a:lnTo>
                    <a:pt x="34" y="54"/>
                  </a:lnTo>
                  <a:lnTo>
                    <a:pt x="34" y="40"/>
                  </a:lnTo>
                  <a:lnTo>
                    <a:pt x="36" y="34"/>
                  </a:lnTo>
                  <a:lnTo>
                    <a:pt x="36" y="34"/>
                  </a:lnTo>
                  <a:lnTo>
                    <a:pt x="38" y="28"/>
                  </a:lnTo>
                  <a:lnTo>
                    <a:pt x="44" y="26"/>
                  </a:lnTo>
                  <a:lnTo>
                    <a:pt x="44" y="26"/>
                  </a:lnTo>
                  <a:lnTo>
                    <a:pt x="76" y="26"/>
                  </a:lnTo>
                  <a:lnTo>
                    <a:pt x="76" y="26"/>
                  </a:lnTo>
                  <a:lnTo>
                    <a:pt x="106" y="26"/>
                  </a:lnTo>
                  <a:lnTo>
                    <a:pt x="106" y="26"/>
                  </a:lnTo>
                  <a:lnTo>
                    <a:pt x="110" y="28"/>
                  </a:lnTo>
                  <a:lnTo>
                    <a:pt x="114" y="30"/>
                  </a:lnTo>
                  <a:lnTo>
                    <a:pt x="114" y="30"/>
                  </a:lnTo>
                  <a:lnTo>
                    <a:pt x="118" y="38"/>
                  </a:lnTo>
                  <a:lnTo>
                    <a:pt x="118" y="38"/>
                  </a:lnTo>
                  <a:lnTo>
                    <a:pt x="118" y="54"/>
                  </a:lnTo>
                  <a:lnTo>
                    <a:pt x="118"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4" name="Freeform 20">
              <a:extLst>
                <a:ext uri="{FF2B5EF4-FFF2-40B4-BE49-F238E27FC236}">
                  <a16:creationId xmlns:a16="http://schemas.microsoft.com/office/drawing/2014/main" id="{BB29F631-B4F1-40E7-B95B-250B1F9CCA40}"/>
                </a:ext>
              </a:extLst>
            </p:cNvPr>
            <p:cNvSpPr>
              <a:spLocks noEditPoints="1"/>
            </p:cNvSpPr>
            <p:nvPr/>
          </p:nvSpPr>
          <p:spPr bwMode="auto">
            <a:xfrm>
              <a:off x="8672332" y="1999046"/>
              <a:ext cx="127201" cy="93530"/>
            </a:xfrm>
            <a:custGeom>
              <a:avLst/>
              <a:gdLst>
                <a:gd name="T0" fmla="*/ 130 w 136"/>
                <a:gd name="T1" fmla="*/ 66 h 100"/>
                <a:gd name="T2" fmla="*/ 116 w 136"/>
                <a:gd name="T3" fmla="*/ 62 h 100"/>
                <a:gd name="T4" fmla="*/ 124 w 136"/>
                <a:gd name="T5" fmla="*/ 60 h 100"/>
                <a:gd name="T6" fmla="*/ 130 w 136"/>
                <a:gd name="T7" fmla="*/ 56 h 100"/>
                <a:gd name="T8" fmla="*/ 134 w 136"/>
                <a:gd name="T9" fmla="*/ 48 h 100"/>
                <a:gd name="T10" fmla="*/ 136 w 136"/>
                <a:gd name="T11" fmla="*/ 32 h 100"/>
                <a:gd name="T12" fmla="*/ 136 w 136"/>
                <a:gd name="T13" fmla="*/ 22 h 100"/>
                <a:gd name="T14" fmla="*/ 134 w 136"/>
                <a:gd name="T15" fmla="*/ 14 h 100"/>
                <a:gd name="T16" fmla="*/ 126 w 136"/>
                <a:gd name="T17" fmla="*/ 4 h 100"/>
                <a:gd name="T18" fmla="*/ 120 w 136"/>
                <a:gd name="T19" fmla="*/ 2 h 100"/>
                <a:gd name="T20" fmla="*/ 114 w 136"/>
                <a:gd name="T21" fmla="*/ 2 h 100"/>
                <a:gd name="T22" fmla="*/ 0 w 136"/>
                <a:gd name="T23" fmla="*/ 0 h 100"/>
                <a:gd name="T24" fmla="*/ 32 w 136"/>
                <a:gd name="T25" fmla="*/ 100 h 100"/>
                <a:gd name="T26" fmla="*/ 80 w 136"/>
                <a:gd name="T27" fmla="*/ 74 h 100"/>
                <a:gd name="T28" fmla="*/ 94 w 136"/>
                <a:gd name="T29" fmla="*/ 74 h 100"/>
                <a:gd name="T30" fmla="*/ 98 w 136"/>
                <a:gd name="T31" fmla="*/ 76 h 100"/>
                <a:gd name="T32" fmla="*/ 102 w 136"/>
                <a:gd name="T33" fmla="*/ 82 h 100"/>
                <a:gd name="T34" fmla="*/ 102 w 136"/>
                <a:gd name="T35" fmla="*/ 94 h 100"/>
                <a:gd name="T36" fmla="*/ 134 w 136"/>
                <a:gd name="T37" fmla="*/ 100 h 100"/>
                <a:gd name="T38" fmla="*/ 134 w 136"/>
                <a:gd name="T39" fmla="*/ 90 h 100"/>
                <a:gd name="T40" fmla="*/ 134 w 136"/>
                <a:gd name="T41" fmla="*/ 74 h 100"/>
                <a:gd name="T42" fmla="*/ 130 w 136"/>
                <a:gd name="T43" fmla="*/ 66 h 100"/>
                <a:gd name="T44" fmla="*/ 102 w 136"/>
                <a:gd name="T45" fmla="*/ 44 h 100"/>
                <a:gd name="T46" fmla="*/ 98 w 136"/>
                <a:gd name="T47" fmla="*/ 48 h 100"/>
                <a:gd name="T48" fmla="*/ 94 w 136"/>
                <a:gd name="T49" fmla="*/ 50 h 100"/>
                <a:gd name="T50" fmla="*/ 32 w 136"/>
                <a:gd name="T51" fmla="*/ 50 h 100"/>
                <a:gd name="T52" fmla="*/ 80 w 136"/>
                <a:gd name="T53" fmla="*/ 26 h 100"/>
                <a:gd name="T54" fmla="*/ 94 w 136"/>
                <a:gd name="T55" fmla="*/ 26 h 100"/>
                <a:gd name="T56" fmla="*/ 98 w 136"/>
                <a:gd name="T57" fmla="*/ 26 h 100"/>
                <a:gd name="T58" fmla="*/ 102 w 136"/>
                <a:gd name="T59" fmla="*/ 30 h 100"/>
                <a:gd name="T60" fmla="*/ 102 w 136"/>
                <a:gd name="T61" fmla="*/ 38 h 100"/>
                <a:gd name="T62" fmla="*/ 102 w 136"/>
                <a:gd name="T63"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00">
                  <a:moveTo>
                    <a:pt x="130" y="66"/>
                  </a:moveTo>
                  <a:lnTo>
                    <a:pt x="130" y="66"/>
                  </a:lnTo>
                  <a:lnTo>
                    <a:pt x="124" y="62"/>
                  </a:lnTo>
                  <a:lnTo>
                    <a:pt x="116" y="62"/>
                  </a:lnTo>
                  <a:lnTo>
                    <a:pt x="116" y="62"/>
                  </a:lnTo>
                  <a:lnTo>
                    <a:pt x="124" y="60"/>
                  </a:lnTo>
                  <a:lnTo>
                    <a:pt x="130" y="56"/>
                  </a:lnTo>
                  <a:lnTo>
                    <a:pt x="130" y="56"/>
                  </a:lnTo>
                  <a:lnTo>
                    <a:pt x="132" y="54"/>
                  </a:lnTo>
                  <a:lnTo>
                    <a:pt x="134" y="48"/>
                  </a:lnTo>
                  <a:lnTo>
                    <a:pt x="134" y="48"/>
                  </a:lnTo>
                  <a:lnTo>
                    <a:pt x="136" y="32"/>
                  </a:lnTo>
                  <a:lnTo>
                    <a:pt x="136" y="32"/>
                  </a:lnTo>
                  <a:lnTo>
                    <a:pt x="136" y="22"/>
                  </a:lnTo>
                  <a:lnTo>
                    <a:pt x="134" y="14"/>
                  </a:lnTo>
                  <a:lnTo>
                    <a:pt x="134" y="14"/>
                  </a:lnTo>
                  <a:lnTo>
                    <a:pt x="130" y="8"/>
                  </a:lnTo>
                  <a:lnTo>
                    <a:pt x="126" y="4"/>
                  </a:lnTo>
                  <a:lnTo>
                    <a:pt x="126" y="4"/>
                  </a:lnTo>
                  <a:lnTo>
                    <a:pt x="120" y="2"/>
                  </a:lnTo>
                  <a:lnTo>
                    <a:pt x="114" y="2"/>
                  </a:lnTo>
                  <a:lnTo>
                    <a:pt x="114" y="2"/>
                  </a:lnTo>
                  <a:lnTo>
                    <a:pt x="80" y="0"/>
                  </a:lnTo>
                  <a:lnTo>
                    <a:pt x="0" y="0"/>
                  </a:lnTo>
                  <a:lnTo>
                    <a:pt x="0" y="100"/>
                  </a:lnTo>
                  <a:lnTo>
                    <a:pt x="32" y="100"/>
                  </a:lnTo>
                  <a:lnTo>
                    <a:pt x="32" y="74"/>
                  </a:lnTo>
                  <a:lnTo>
                    <a:pt x="80" y="74"/>
                  </a:lnTo>
                  <a:lnTo>
                    <a:pt x="80" y="74"/>
                  </a:lnTo>
                  <a:lnTo>
                    <a:pt x="94" y="74"/>
                  </a:lnTo>
                  <a:lnTo>
                    <a:pt x="94" y="74"/>
                  </a:lnTo>
                  <a:lnTo>
                    <a:pt x="98" y="76"/>
                  </a:lnTo>
                  <a:lnTo>
                    <a:pt x="98" y="76"/>
                  </a:lnTo>
                  <a:lnTo>
                    <a:pt x="102" y="82"/>
                  </a:lnTo>
                  <a:lnTo>
                    <a:pt x="102" y="82"/>
                  </a:lnTo>
                  <a:lnTo>
                    <a:pt x="102" y="94"/>
                  </a:lnTo>
                  <a:lnTo>
                    <a:pt x="102" y="100"/>
                  </a:lnTo>
                  <a:lnTo>
                    <a:pt x="134" y="100"/>
                  </a:lnTo>
                  <a:lnTo>
                    <a:pt x="134" y="90"/>
                  </a:lnTo>
                  <a:lnTo>
                    <a:pt x="134" y="90"/>
                  </a:lnTo>
                  <a:lnTo>
                    <a:pt x="134" y="74"/>
                  </a:lnTo>
                  <a:lnTo>
                    <a:pt x="134" y="74"/>
                  </a:lnTo>
                  <a:lnTo>
                    <a:pt x="130" y="66"/>
                  </a:lnTo>
                  <a:lnTo>
                    <a:pt x="130" y="66"/>
                  </a:lnTo>
                  <a:close/>
                  <a:moveTo>
                    <a:pt x="102" y="44"/>
                  </a:moveTo>
                  <a:lnTo>
                    <a:pt x="102" y="44"/>
                  </a:lnTo>
                  <a:lnTo>
                    <a:pt x="98" y="48"/>
                  </a:lnTo>
                  <a:lnTo>
                    <a:pt x="98" y="48"/>
                  </a:lnTo>
                  <a:lnTo>
                    <a:pt x="94" y="50"/>
                  </a:lnTo>
                  <a:lnTo>
                    <a:pt x="94" y="50"/>
                  </a:lnTo>
                  <a:lnTo>
                    <a:pt x="80" y="50"/>
                  </a:lnTo>
                  <a:lnTo>
                    <a:pt x="32" y="50"/>
                  </a:lnTo>
                  <a:lnTo>
                    <a:pt x="32" y="26"/>
                  </a:lnTo>
                  <a:lnTo>
                    <a:pt x="80" y="26"/>
                  </a:lnTo>
                  <a:lnTo>
                    <a:pt x="80" y="26"/>
                  </a:lnTo>
                  <a:lnTo>
                    <a:pt x="94" y="26"/>
                  </a:lnTo>
                  <a:lnTo>
                    <a:pt x="94" y="26"/>
                  </a:lnTo>
                  <a:lnTo>
                    <a:pt x="98" y="26"/>
                  </a:lnTo>
                  <a:lnTo>
                    <a:pt x="98" y="26"/>
                  </a:lnTo>
                  <a:lnTo>
                    <a:pt x="102" y="30"/>
                  </a:lnTo>
                  <a:lnTo>
                    <a:pt x="102" y="30"/>
                  </a:lnTo>
                  <a:lnTo>
                    <a:pt x="102" y="38"/>
                  </a:lnTo>
                  <a:lnTo>
                    <a:pt x="102" y="38"/>
                  </a:lnTo>
                  <a:lnTo>
                    <a:pt x="102" y="44"/>
                  </a:lnTo>
                  <a:lnTo>
                    <a:pt x="10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5" name="Freeform 21">
              <a:extLst>
                <a:ext uri="{FF2B5EF4-FFF2-40B4-BE49-F238E27FC236}">
                  <a16:creationId xmlns:a16="http://schemas.microsoft.com/office/drawing/2014/main" id="{B2A4FD1F-4008-4FA8-8A91-CE9B72887B80}"/>
                </a:ext>
              </a:extLst>
            </p:cNvPr>
            <p:cNvSpPr>
              <a:spLocks/>
            </p:cNvSpPr>
            <p:nvPr/>
          </p:nvSpPr>
          <p:spPr bwMode="auto">
            <a:xfrm>
              <a:off x="7892290" y="2137471"/>
              <a:ext cx="54248" cy="48636"/>
            </a:xfrm>
            <a:custGeom>
              <a:avLst/>
              <a:gdLst>
                <a:gd name="T0" fmla="*/ 6 w 58"/>
                <a:gd name="T1" fmla="*/ 36 h 52"/>
                <a:gd name="T2" fmla="*/ 6 w 58"/>
                <a:gd name="T3" fmla="*/ 38 h 52"/>
                <a:gd name="T4" fmla="*/ 8 w 58"/>
                <a:gd name="T5" fmla="*/ 44 h 52"/>
                <a:gd name="T6" fmla="*/ 18 w 58"/>
                <a:gd name="T7" fmla="*/ 46 h 52"/>
                <a:gd name="T8" fmla="*/ 38 w 58"/>
                <a:gd name="T9" fmla="*/ 46 h 52"/>
                <a:gd name="T10" fmla="*/ 48 w 58"/>
                <a:gd name="T11" fmla="*/ 44 h 52"/>
                <a:gd name="T12" fmla="*/ 52 w 58"/>
                <a:gd name="T13" fmla="*/ 36 h 52"/>
                <a:gd name="T14" fmla="*/ 50 w 58"/>
                <a:gd name="T15" fmla="*/ 34 h 52"/>
                <a:gd name="T16" fmla="*/ 46 w 58"/>
                <a:gd name="T17" fmla="*/ 30 h 52"/>
                <a:gd name="T18" fmla="*/ 28 w 58"/>
                <a:gd name="T19" fmla="*/ 30 h 52"/>
                <a:gd name="T20" fmla="*/ 14 w 58"/>
                <a:gd name="T21" fmla="*/ 28 h 52"/>
                <a:gd name="T22" fmla="*/ 2 w 58"/>
                <a:gd name="T23" fmla="*/ 22 h 52"/>
                <a:gd name="T24" fmla="*/ 0 w 58"/>
                <a:gd name="T25" fmla="*/ 14 h 52"/>
                <a:gd name="T26" fmla="*/ 6 w 58"/>
                <a:gd name="T27" fmla="*/ 4 h 52"/>
                <a:gd name="T28" fmla="*/ 20 w 58"/>
                <a:gd name="T29" fmla="*/ 0 h 52"/>
                <a:gd name="T30" fmla="*/ 36 w 58"/>
                <a:gd name="T31" fmla="*/ 0 h 52"/>
                <a:gd name="T32" fmla="*/ 52 w 58"/>
                <a:gd name="T33" fmla="*/ 4 h 52"/>
                <a:gd name="T34" fmla="*/ 56 w 58"/>
                <a:gd name="T35" fmla="*/ 14 h 52"/>
                <a:gd name="T36" fmla="*/ 50 w 58"/>
                <a:gd name="T37" fmla="*/ 16 h 52"/>
                <a:gd name="T38" fmla="*/ 50 w 58"/>
                <a:gd name="T39" fmla="*/ 10 h 52"/>
                <a:gd name="T40" fmla="*/ 42 w 58"/>
                <a:gd name="T41" fmla="*/ 6 h 52"/>
                <a:gd name="T42" fmla="*/ 24 w 58"/>
                <a:gd name="T43" fmla="*/ 6 h 52"/>
                <a:gd name="T44" fmla="*/ 16 w 58"/>
                <a:gd name="T45" fmla="*/ 6 h 52"/>
                <a:gd name="T46" fmla="*/ 8 w 58"/>
                <a:gd name="T47" fmla="*/ 10 h 52"/>
                <a:gd name="T48" fmla="*/ 6 w 58"/>
                <a:gd name="T49" fmla="*/ 16 h 52"/>
                <a:gd name="T50" fmla="*/ 8 w 58"/>
                <a:gd name="T51" fmla="*/ 22 h 52"/>
                <a:gd name="T52" fmla="*/ 18 w 58"/>
                <a:gd name="T53" fmla="*/ 24 h 52"/>
                <a:gd name="T54" fmla="*/ 38 w 58"/>
                <a:gd name="T55" fmla="*/ 24 h 52"/>
                <a:gd name="T56" fmla="*/ 54 w 58"/>
                <a:gd name="T57" fmla="*/ 26 h 52"/>
                <a:gd name="T58" fmla="*/ 58 w 58"/>
                <a:gd name="T59" fmla="*/ 36 h 52"/>
                <a:gd name="T60" fmla="*/ 58 w 58"/>
                <a:gd name="T61" fmla="*/ 38 h 52"/>
                <a:gd name="T62" fmla="*/ 52 w 58"/>
                <a:gd name="T63" fmla="*/ 50 h 52"/>
                <a:gd name="T64" fmla="*/ 38 w 58"/>
                <a:gd name="T65" fmla="*/ 52 h 52"/>
                <a:gd name="T66" fmla="*/ 18 w 58"/>
                <a:gd name="T67" fmla="*/ 52 h 52"/>
                <a:gd name="T68" fmla="*/ 6 w 58"/>
                <a:gd name="T69" fmla="*/ 50 h 52"/>
                <a:gd name="T70" fmla="*/ 0 w 58"/>
                <a:gd name="T7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2">
                  <a:moveTo>
                    <a:pt x="0" y="36"/>
                  </a:moveTo>
                  <a:lnTo>
                    <a:pt x="6" y="36"/>
                  </a:lnTo>
                  <a:lnTo>
                    <a:pt x="6" y="38"/>
                  </a:lnTo>
                  <a:lnTo>
                    <a:pt x="6" y="38"/>
                  </a:lnTo>
                  <a:lnTo>
                    <a:pt x="8" y="42"/>
                  </a:lnTo>
                  <a:lnTo>
                    <a:pt x="8" y="44"/>
                  </a:lnTo>
                  <a:lnTo>
                    <a:pt x="12" y="46"/>
                  </a:lnTo>
                  <a:lnTo>
                    <a:pt x="18" y="46"/>
                  </a:lnTo>
                  <a:lnTo>
                    <a:pt x="38" y="46"/>
                  </a:lnTo>
                  <a:lnTo>
                    <a:pt x="38" y="46"/>
                  </a:lnTo>
                  <a:lnTo>
                    <a:pt x="44" y="46"/>
                  </a:lnTo>
                  <a:lnTo>
                    <a:pt x="48" y="44"/>
                  </a:lnTo>
                  <a:lnTo>
                    <a:pt x="50" y="42"/>
                  </a:lnTo>
                  <a:lnTo>
                    <a:pt x="52" y="36"/>
                  </a:lnTo>
                  <a:lnTo>
                    <a:pt x="52" y="36"/>
                  </a:lnTo>
                  <a:lnTo>
                    <a:pt x="50" y="34"/>
                  </a:lnTo>
                  <a:lnTo>
                    <a:pt x="48" y="30"/>
                  </a:lnTo>
                  <a:lnTo>
                    <a:pt x="46" y="30"/>
                  </a:lnTo>
                  <a:lnTo>
                    <a:pt x="40" y="30"/>
                  </a:lnTo>
                  <a:lnTo>
                    <a:pt x="28" y="30"/>
                  </a:lnTo>
                  <a:lnTo>
                    <a:pt x="28" y="30"/>
                  </a:lnTo>
                  <a:lnTo>
                    <a:pt x="14" y="28"/>
                  </a:lnTo>
                  <a:lnTo>
                    <a:pt x="6" y="26"/>
                  </a:lnTo>
                  <a:lnTo>
                    <a:pt x="2" y="22"/>
                  </a:lnTo>
                  <a:lnTo>
                    <a:pt x="0" y="14"/>
                  </a:lnTo>
                  <a:lnTo>
                    <a:pt x="0" y="14"/>
                  </a:lnTo>
                  <a:lnTo>
                    <a:pt x="2" y="8"/>
                  </a:lnTo>
                  <a:lnTo>
                    <a:pt x="6" y="4"/>
                  </a:lnTo>
                  <a:lnTo>
                    <a:pt x="12" y="2"/>
                  </a:lnTo>
                  <a:lnTo>
                    <a:pt x="20" y="0"/>
                  </a:lnTo>
                  <a:lnTo>
                    <a:pt x="36" y="0"/>
                  </a:lnTo>
                  <a:lnTo>
                    <a:pt x="36" y="0"/>
                  </a:lnTo>
                  <a:lnTo>
                    <a:pt x="46" y="2"/>
                  </a:lnTo>
                  <a:lnTo>
                    <a:pt x="52" y="4"/>
                  </a:lnTo>
                  <a:lnTo>
                    <a:pt x="56" y="8"/>
                  </a:lnTo>
                  <a:lnTo>
                    <a:pt x="56" y="14"/>
                  </a:lnTo>
                  <a:lnTo>
                    <a:pt x="56" y="16"/>
                  </a:lnTo>
                  <a:lnTo>
                    <a:pt x="50" y="16"/>
                  </a:lnTo>
                  <a:lnTo>
                    <a:pt x="50" y="16"/>
                  </a:lnTo>
                  <a:lnTo>
                    <a:pt x="50" y="10"/>
                  </a:lnTo>
                  <a:lnTo>
                    <a:pt x="48" y="8"/>
                  </a:lnTo>
                  <a:lnTo>
                    <a:pt x="42" y="6"/>
                  </a:lnTo>
                  <a:lnTo>
                    <a:pt x="32" y="6"/>
                  </a:lnTo>
                  <a:lnTo>
                    <a:pt x="24" y="6"/>
                  </a:lnTo>
                  <a:lnTo>
                    <a:pt x="24" y="6"/>
                  </a:lnTo>
                  <a:lnTo>
                    <a:pt x="16" y="6"/>
                  </a:lnTo>
                  <a:lnTo>
                    <a:pt x="10" y="8"/>
                  </a:lnTo>
                  <a:lnTo>
                    <a:pt x="8" y="10"/>
                  </a:lnTo>
                  <a:lnTo>
                    <a:pt x="6" y="16"/>
                  </a:lnTo>
                  <a:lnTo>
                    <a:pt x="6" y="16"/>
                  </a:lnTo>
                  <a:lnTo>
                    <a:pt x="6" y="18"/>
                  </a:lnTo>
                  <a:lnTo>
                    <a:pt x="8" y="22"/>
                  </a:lnTo>
                  <a:lnTo>
                    <a:pt x="12" y="22"/>
                  </a:lnTo>
                  <a:lnTo>
                    <a:pt x="18" y="24"/>
                  </a:lnTo>
                  <a:lnTo>
                    <a:pt x="38" y="24"/>
                  </a:lnTo>
                  <a:lnTo>
                    <a:pt x="38" y="24"/>
                  </a:lnTo>
                  <a:lnTo>
                    <a:pt x="48" y="24"/>
                  </a:lnTo>
                  <a:lnTo>
                    <a:pt x="54" y="26"/>
                  </a:lnTo>
                  <a:lnTo>
                    <a:pt x="56" y="30"/>
                  </a:lnTo>
                  <a:lnTo>
                    <a:pt x="58" y="36"/>
                  </a:lnTo>
                  <a:lnTo>
                    <a:pt x="58" y="38"/>
                  </a:lnTo>
                  <a:lnTo>
                    <a:pt x="58" y="38"/>
                  </a:lnTo>
                  <a:lnTo>
                    <a:pt x="56" y="46"/>
                  </a:lnTo>
                  <a:lnTo>
                    <a:pt x="52" y="50"/>
                  </a:lnTo>
                  <a:lnTo>
                    <a:pt x="44" y="52"/>
                  </a:lnTo>
                  <a:lnTo>
                    <a:pt x="38" y="52"/>
                  </a:lnTo>
                  <a:lnTo>
                    <a:pt x="18" y="52"/>
                  </a:lnTo>
                  <a:lnTo>
                    <a:pt x="18" y="52"/>
                  </a:lnTo>
                  <a:lnTo>
                    <a:pt x="12" y="52"/>
                  </a:lnTo>
                  <a:lnTo>
                    <a:pt x="6" y="50"/>
                  </a:lnTo>
                  <a:lnTo>
                    <a:pt x="2" y="46"/>
                  </a:lnTo>
                  <a:lnTo>
                    <a:pt x="0" y="40"/>
                  </a:lnTo>
                  <a:lnTo>
                    <a:pt x="0" y="3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6" name="Freeform 22">
              <a:extLst>
                <a:ext uri="{FF2B5EF4-FFF2-40B4-BE49-F238E27FC236}">
                  <a16:creationId xmlns:a16="http://schemas.microsoft.com/office/drawing/2014/main" id="{0642EF7A-BA35-4A31-8305-59CB94781493}"/>
                </a:ext>
              </a:extLst>
            </p:cNvPr>
            <p:cNvSpPr>
              <a:spLocks noEditPoints="1"/>
            </p:cNvSpPr>
            <p:nvPr/>
          </p:nvSpPr>
          <p:spPr bwMode="auto">
            <a:xfrm>
              <a:off x="7955891" y="2137471"/>
              <a:ext cx="59859" cy="48636"/>
            </a:xfrm>
            <a:custGeom>
              <a:avLst/>
              <a:gdLst>
                <a:gd name="T0" fmla="*/ 0 w 64"/>
                <a:gd name="T1" fmla="*/ 20 h 52"/>
                <a:gd name="T2" fmla="*/ 0 w 64"/>
                <a:gd name="T3" fmla="*/ 20 h 52"/>
                <a:gd name="T4" fmla="*/ 2 w 64"/>
                <a:gd name="T5" fmla="*/ 12 h 52"/>
                <a:gd name="T6" fmla="*/ 4 w 64"/>
                <a:gd name="T7" fmla="*/ 6 h 52"/>
                <a:gd name="T8" fmla="*/ 10 w 64"/>
                <a:gd name="T9" fmla="*/ 2 h 52"/>
                <a:gd name="T10" fmla="*/ 18 w 64"/>
                <a:gd name="T11" fmla="*/ 0 h 52"/>
                <a:gd name="T12" fmla="*/ 46 w 64"/>
                <a:gd name="T13" fmla="*/ 0 h 52"/>
                <a:gd name="T14" fmla="*/ 46 w 64"/>
                <a:gd name="T15" fmla="*/ 0 h 52"/>
                <a:gd name="T16" fmla="*/ 56 w 64"/>
                <a:gd name="T17" fmla="*/ 2 h 52"/>
                <a:gd name="T18" fmla="*/ 60 w 64"/>
                <a:gd name="T19" fmla="*/ 6 h 52"/>
                <a:gd name="T20" fmla="*/ 64 w 64"/>
                <a:gd name="T21" fmla="*/ 12 h 52"/>
                <a:gd name="T22" fmla="*/ 64 w 64"/>
                <a:gd name="T23" fmla="*/ 20 h 52"/>
                <a:gd name="T24" fmla="*/ 64 w 64"/>
                <a:gd name="T25" fmla="*/ 32 h 52"/>
                <a:gd name="T26" fmla="*/ 64 w 64"/>
                <a:gd name="T27" fmla="*/ 32 h 52"/>
                <a:gd name="T28" fmla="*/ 64 w 64"/>
                <a:gd name="T29" fmla="*/ 42 h 52"/>
                <a:gd name="T30" fmla="*/ 60 w 64"/>
                <a:gd name="T31" fmla="*/ 48 h 52"/>
                <a:gd name="T32" fmla="*/ 56 w 64"/>
                <a:gd name="T33" fmla="*/ 50 h 52"/>
                <a:gd name="T34" fmla="*/ 46 w 64"/>
                <a:gd name="T35" fmla="*/ 52 h 52"/>
                <a:gd name="T36" fmla="*/ 18 w 64"/>
                <a:gd name="T37" fmla="*/ 52 h 52"/>
                <a:gd name="T38" fmla="*/ 18 w 64"/>
                <a:gd name="T39" fmla="*/ 52 h 52"/>
                <a:gd name="T40" fmla="*/ 10 w 64"/>
                <a:gd name="T41" fmla="*/ 50 h 52"/>
                <a:gd name="T42" fmla="*/ 4 w 64"/>
                <a:gd name="T43" fmla="*/ 48 h 52"/>
                <a:gd name="T44" fmla="*/ 2 w 64"/>
                <a:gd name="T45" fmla="*/ 42 h 52"/>
                <a:gd name="T46" fmla="*/ 0 w 64"/>
                <a:gd name="T47" fmla="*/ 32 h 52"/>
                <a:gd name="T48" fmla="*/ 0 w 64"/>
                <a:gd name="T49" fmla="*/ 20 h 52"/>
                <a:gd name="T50" fmla="*/ 58 w 64"/>
                <a:gd name="T51" fmla="*/ 16 h 52"/>
                <a:gd name="T52" fmla="*/ 58 w 64"/>
                <a:gd name="T53" fmla="*/ 16 h 52"/>
                <a:gd name="T54" fmla="*/ 56 w 64"/>
                <a:gd name="T55" fmla="*/ 12 h 52"/>
                <a:gd name="T56" fmla="*/ 54 w 64"/>
                <a:gd name="T57" fmla="*/ 8 h 52"/>
                <a:gd name="T58" fmla="*/ 50 w 64"/>
                <a:gd name="T59" fmla="*/ 6 h 52"/>
                <a:gd name="T60" fmla="*/ 46 w 64"/>
                <a:gd name="T61" fmla="*/ 6 h 52"/>
                <a:gd name="T62" fmla="*/ 18 w 64"/>
                <a:gd name="T63" fmla="*/ 6 h 52"/>
                <a:gd name="T64" fmla="*/ 18 w 64"/>
                <a:gd name="T65" fmla="*/ 6 h 52"/>
                <a:gd name="T66" fmla="*/ 14 w 64"/>
                <a:gd name="T67" fmla="*/ 6 h 52"/>
                <a:gd name="T68" fmla="*/ 10 w 64"/>
                <a:gd name="T69" fmla="*/ 8 h 52"/>
                <a:gd name="T70" fmla="*/ 8 w 64"/>
                <a:gd name="T71" fmla="*/ 12 h 52"/>
                <a:gd name="T72" fmla="*/ 6 w 64"/>
                <a:gd name="T73" fmla="*/ 16 h 52"/>
                <a:gd name="T74" fmla="*/ 6 w 64"/>
                <a:gd name="T75" fmla="*/ 36 h 52"/>
                <a:gd name="T76" fmla="*/ 6 w 64"/>
                <a:gd name="T77" fmla="*/ 36 h 52"/>
                <a:gd name="T78" fmla="*/ 8 w 64"/>
                <a:gd name="T79" fmla="*/ 40 h 52"/>
                <a:gd name="T80" fmla="*/ 10 w 64"/>
                <a:gd name="T81" fmla="*/ 44 h 52"/>
                <a:gd name="T82" fmla="*/ 14 w 64"/>
                <a:gd name="T83" fmla="*/ 46 h 52"/>
                <a:gd name="T84" fmla="*/ 18 w 64"/>
                <a:gd name="T85" fmla="*/ 46 h 52"/>
                <a:gd name="T86" fmla="*/ 46 w 64"/>
                <a:gd name="T87" fmla="*/ 46 h 52"/>
                <a:gd name="T88" fmla="*/ 46 w 64"/>
                <a:gd name="T89" fmla="*/ 46 h 52"/>
                <a:gd name="T90" fmla="*/ 50 w 64"/>
                <a:gd name="T91" fmla="*/ 46 h 52"/>
                <a:gd name="T92" fmla="*/ 54 w 64"/>
                <a:gd name="T93" fmla="*/ 44 h 52"/>
                <a:gd name="T94" fmla="*/ 56 w 64"/>
                <a:gd name="T95" fmla="*/ 40 h 52"/>
                <a:gd name="T96" fmla="*/ 58 w 64"/>
                <a:gd name="T97" fmla="*/ 36 h 52"/>
                <a:gd name="T98" fmla="*/ 58 w 64"/>
                <a:gd name="T9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2">
                  <a:moveTo>
                    <a:pt x="0" y="20"/>
                  </a:moveTo>
                  <a:lnTo>
                    <a:pt x="0" y="20"/>
                  </a:lnTo>
                  <a:lnTo>
                    <a:pt x="2" y="12"/>
                  </a:lnTo>
                  <a:lnTo>
                    <a:pt x="4" y="6"/>
                  </a:lnTo>
                  <a:lnTo>
                    <a:pt x="10" y="2"/>
                  </a:lnTo>
                  <a:lnTo>
                    <a:pt x="18" y="0"/>
                  </a:lnTo>
                  <a:lnTo>
                    <a:pt x="46" y="0"/>
                  </a:lnTo>
                  <a:lnTo>
                    <a:pt x="46" y="0"/>
                  </a:lnTo>
                  <a:lnTo>
                    <a:pt x="56" y="2"/>
                  </a:lnTo>
                  <a:lnTo>
                    <a:pt x="60" y="6"/>
                  </a:lnTo>
                  <a:lnTo>
                    <a:pt x="64" y="12"/>
                  </a:lnTo>
                  <a:lnTo>
                    <a:pt x="64" y="20"/>
                  </a:lnTo>
                  <a:lnTo>
                    <a:pt x="64" y="32"/>
                  </a:lnTo>
                  <a:lnTo>
                    <a:pt x="64" y="32"/>
                  </a:lnTo>
                  <a:lnTo>
                    <a:pt x="64" y="42"/>
                  </a:lnTo>
                  <a:lnTo>
                    <a:pt x="60" y="48"/>
                  </a:lnTo>
                  <a:lnTo>
                    <a:pt x="56" y="50"/>
                  </a:lnTo>
                  <a:lnTo>
                    <a:pt x="46" y="52"/>
                  </a:lnTo>
                  <a:lnTo>
                    <a:pt x="18" y="52"/>
                  </a:lnTo>
                  <a:lnTo>
                    <a:pt x="18" y="52"/>
                  </a:lnTo>
                  <a:lnTo>
                    <a:pt x="10" y="50"/>
                  </a:lnTo>
                  <a:lnTo>
                    <a:pt x="4" y="48"/>
                  </a:lnTo>
                  <a:lnTo>
                    <a:pt x="2" y="42"/>
                  </a:lnTo>
                  <a:lnTo>
                    <a:pt x="0" y="32"/>
                  </a:lnTo>
                  <a:lnTo>
                    <a:pt x="0" y="20"/>
                  </a:lnTo>
                  <a:close/>
                  <a:moveTo>
                    <a:pt x="58" y="16"/>
                  </a:moveTo>
                  <a:lnTo>
                    <a:pt x="58" y="16"/>
                  </a:lnTo>
                  <a:lnTo>
                    <a:pt x="56" y="12"/>
                  </a:lnTo>
                  <a:lnTo>
                    <a:pt x="54" y="8"/>
                  </a:lnTo>
                  <a:lnTo>
                    <a:pt x="50" y="6"/>
                  </a:lnTo>
                  <a:lnTo>
                    <a:pt x="46" y="6"/>
                  </a:lnTo>
                  <a:lnTo>
                    <a:pt x="18" y="6"/>
                  </a:lnTo>
                  <a:lnTo>
                    <a:pt x="18" y="6"/>
                  </a:lnTo>
                  <a:lnTo>
                    <a:pt x="14" y="6"/>
                  </a:lnTo>
                  <a:lnTo>
                    <a:pt x="10" y="8"/>
                  </a:lnTo>
                  <a:lnTo>
                    <a:pt x="8" y="12"/>
                  </a:lnTo>
                  <a:lnTo>
                    <a:pt x="6" y="16"/>
                  </a:lnTo>
                  <a:lnTo>
                    <a:pt x="6" y="36"/>
                  </a:lnTo>
                  <a:lnTo>
                    <a:pt x="6" y="36"/>
                  </a:lnTo>
                  <a:lnTo>
                    <a:pt x="8" y="40"/>
                  </a:lnTo>
                  <a:lnTo>
                    <a:pt x="10" y="44"/>
                  </a:lnTo>
                  <a:lnTo>
                    <a:pt x="14" y="46"/>
                  </a:lnTo>
                  <a:lnTo>
                    <a:pt x="18" y="46"/>
                  </a:lnTo>
                  <a:lnTo>
                    <a:pt x="46" y="46"/>
                  </a:lnTo>
                  <a:lnTo>
                    <a:pt x="46" y="46"/>
                  </a:lnTo>
                  <a:lnTo>
                    <a:pt x="50" y="46"/>
                  </a:lnTo>
                  <a:lnTo>
                    <a:pt x="54" y="44"/>
                  </a:lnTo>
                  <a:lnTo>
                    <a:pt x="56" y="40"/>
                  </a:lnTo>
                  <a:lnTo>
                    <a:pt x="58" y="36"/>
                  </a:lnTo>
                  <a:lnTo>
                    <a:pt x="58" y="1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7" name="Freeform 23">
              <a:extLst>
                <a:ext uri="{FF2B5EF4-FFF2-40B4-BE49-F238E27FC236}">
                  <a16:creationId xmlns:a16="http://schemas.microsoft.com/office/drawing/2014/main" id="{C81331F1-C8D7-44B5-AEB7-F1CB680588B5}"/>
                </a:ext>
              </a:extLst>
            </p:cNvPr>
            <p:cNvSpPr>
              <a:spLocks/>
            </p:cNvSpPr>
            <p:nvPr/>
          </p:nvSpPr>
          <p:spPr bwMode="auto">
            <a:xfrm>
              <a:off x="8026973" y="2139341"/>
              <a:ext cx="54248" cy="46765"/>
            </a:xfrm>
            <a:custGeom>
              <a:avLst/>
              <a:gdLst>
                <a:gd name="T0" fmla="*/ 0 w 58"/>
                <a:gd name="T1" fmla="*/ 0 h 50"/>
                <a:gd name="T2" fmla="*/ 8 w 58"/>
                <a:gd name="T3" fmla="*/ 0 h 50"/>
                <a:gd name="T4" fmla="*/ 8 w 58"/>
                <a:gd name="T5" fmla="*/ 36 h 50"/>
                <a:gd name="T6" fmla="*/ 8 w 58"/>
                <a:gd name="T7" fmla="*/ 36 h 50"/>
                <a:gd name="T8" fmla="*/ 8 w 58"/>
                <a:gd name="T9" fmla="*/ 40 h 50"/>
                <a:gd name="T10" fmla="*/ 10 w 58"/>
                <a:gd name="T11" fmla="*/ 42 h 50"/>
                <a:gd name="T12" fmla="*/ 12 w 58"/>
                <a:gd name="T13" fmla="*/ 44 h 50"/>
                <a:gd name="T14" fmla="*/ 18 w 58"/>
                <a:gd name="T15" fmla="*/ 44 h 50"/>
                <a:gd name="T16" fmla="*/ 42 w 58"/>
                <a:gd name="T17" fmla="*/ 44 h 50"/>
                <a:gd name="T18" fmla="*/ 42 w 58"/>
                <a:gd name="T19" fmla="*/ 44 h 50"/>
                <a:gd name="T20" fmla="*/ 46 w 58"/>
                <a:gd name="T21" fmla="*/ 44 h 50"/>
                <a:gd name="T22" fmla="*/ 50 w 58"/>
                <a:gd name="T23" fmla="*/ 42 h 50"/>
                <a:gd name="T24" fmla="*/ 52 w 58"/>
                <a:gd name="T25" fmla="*/ 40 h 50"/>
                <a:gd name="T26" fmla="*/ 52 w 58"/>
                <a:gd name="T27" fmla="*/ 36 h 50"/>
                <a:gd name="T28" fmla="*/ 52 w 58"/>
                <a:gd name="T29" fmla="*/ 0 h 50"/>
                <a:gd name="T30" fmla="*/ 58 w 58"/>
                <a:gd name="T31" fmla="*/ 0 h 50"/>
                <a:gd name="T32" fmla="*/ 58 w 58"/>
                <a:gd name="T33" fmla="*/ 36 h 50"/>
                <a:gd name="T34" fmla="*/ 58 w 58"/>
                <a:gd name="T35" fmla="*/ 36 h 50"/>
                <a:gd name="T36" fmla="*/ 58 w 58"/>
                <a:gd name="T37" fmla="*/ 42 h 50"/>
                <a:gd name="T38" fmla="*/ 54 w 58"/>
                <a:gd name="T39" fmla="*/ 46 h 50"/>
                <a:gd name="T40" fmla="*/ 50 w 58"/>
                <a:gd name="T41" fmla="*/ 50 h 50"/>
                <a:gd name="T42" fmla="*/ 42 w 58"/>
                <a:gd name="T43" fmla="*/ 50 h 50"/>
                <a:gd name="T44" fmla="*/ 18 w 58"/>
                <a:gd name="T45" fmla="*/ 50 h 50"/>
                <a:gd name="T46" fmla="*/ 18 w 58"/>
                <a:gd name="T47" fmla="*/ 50 h 50"/>
                <a:gd name="T48" fmla="*/ 10 w 58"/>
                <a:gd name="T49" fmla="*/ 50 h 50"/>
                <a:gd name="T50" fmla="*/ 4 w 58"/>
                <a:gd name="T51" fmla="*/ 46 h 50"/>
                <a:gd name="T52" fmla="*/ 2 w 58"/>
                <a:gd name="T53" fmla="*/ 42 h 50"/>
                <a:gd name="T54" fmla="*/ 0 w 58"/>
                <a:gd name="T55" fmla="*/ 36 h 50"/>
                <a:gd name="T56" fmla="*/ 0 w 58"/>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0">
                  <a:moveTo>
                    <a:pt x="0" y="0"/>
                  </a:moveTo>
                  <a:lnTo>
                    <a:pt x="8" y="0"/>
                  </a:lnTo>
                  <a:lnTo>
                    <a:pt x="8" y="36"/>
                  </a:lnTo>
                  <a:lnTo>
                    <a:pt x="8" y="36"/>
                  </a:lnTo>
                  <a:lnTo>
                    <a:pt x="8" y="40"/>
                  </a:lnTo>
                  <a:lnTo>
                    <a:pt x="10" y="42"/>
                  </a:lnTo>
                  <a:lnTo>
                    <a:pt x="12" y="44"/>
                  </a:lnTo>
                  <a:lnTo>
                    <a:pt x="18" y="44"/>
                  </a:lnTo>
                  <a:lnTo>
                    <a:pt x="42" y="44"/>
                  </a:lnTo>
                  <a:lnTo>
                    <a:pt x="42" y="44"/>
                  </a:lnTo>
                  <a:lnTo>
                    <a:pt x="46" y="44"/>
                  </a:lnTo>
                  <a:lnTo>
                    <a:pt x="50" y="42"/>
                  </a:lnTo>
                  <a:lnTo>
                    <a:pt x="52" y="40"/>
                  </a:lnTo>
                  <a:lnTo>
                    <a:pt x="52" y="36"/>
                  </a:lnTo>
                  <a:lnTo>
                    <a:pt x="52" y="0"/>
                  </a:lnTo>
                  <a:lnTo>
                    <a:pt x="58" y="0"/>
                  </a:lnTo>
                  <a:lnTo>
                    <a:pt x="58" y="36"/>
                  </a:lnTo>
                  <a:lnTo>
                    <a:pt x="58" y="36"/>
                  </a:lnTo>
                  <a:lnTo>
                    <a:pt x="58" y="42"/>
                  </a:lnTo>
                  <a:lnTo>
                    <a:pt x="54" y="46"/>
                  </a:lnTo>
                  <a:lnTo>
                    <a:pt x="50" y="50"/>
                  </a:lnTo>
                  <a:lnTo>
                    <a:pt x="42" y="50"/>
                  </a:lnTo>
                  <a:lnTo>
                    <a:pt x="18" y="50"/>
                  </a:lnTo>
                  <a:lnTo>
                    <a:pt x="18" y="50"/>
                  </a:lnTo>
                  <a:lnTo>
                    <a:pt x="10" y="50"/>
                  </a:lnTo>
                  <a:lnTo>
                    <a:pt x="4" y="46"/>
                  </a:lnTo>
                  <a:lnTo>
                    <a:pt x="2" y="42"/>
                  </a:lnTo>
                  <a:lnTo>
                    <a:pt x="0" y="36"/>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8" name="Freeform 24">
              <a:extLst>
                <a:ext uri="{FF2B5EF4-FFF2-40B4-BE49-F238E27FC236}">
                  <a16:creationId xmlns:a16="http://schemas.microsoft.com/office/drawing/2014/main" id="{612DB0F3-AF30-4742-93BA-4D96754B6E79}"/>
                </a:ext>
              </a:extLst>
            </p:cNvPr>
            <p:cNvSpPr>
              <a:spLocks/>
            </p:cNvSpPr>
            <p:nvPr/>
          </p:nvSpPr>
          <p:spPr bwMode="auto">
            <a:xfrm>
              <a:off x="8088703" y="2139341"/>
              <a:ext cx="54248" cy="46765"/>
            </a:xfrm>
            <a:custGeom>
              <a:avLst/>
              <a:gdLst>
                <a:gd name="T0" fmla="*/ 26 w 58"/>
                <a:gd name="T1" fmla="*/ 4 h 50"/>
                <a:gd name="T2" fmla="*/ 0 w 58"/>
                <a:gd name="T3" fmla="*/ 4 h 50"/>
                <a:gd name="T4" fmla="*/ 0 w 58"/>
                <a:gd name="T5" fmla="*/ 0 h 50"/>
                <a:gd name="T6" fmla="*/ 58 w 58"/>
                <a:gd name="T7" fmla="*/ 0 h 50"/>
                <a:gd name="T8" fmla="*/ 58 w 58"/>
                <a:gd name="T9" fmla="*/ 4 h 50"/>
                <a:gd name="T10" fmla="*/ 32 w 58"/>
                <a:gd name="T11" fmla="*/ 4 h 50"/>
                <a:gd name="T12" fmla="*/ 32 w 58"/>
                <a:gd name="T13" fmla="*/ 50 h 50"/>
                <a:gd name="T14" fmla="*/ 26 w 58"/>
                <a:gd name="T15" fmla="*/ 50 h 50"/>
                <a:gd name="T16" fmla="*/ 26 w 58"/>
                <a:gd name="T17"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0">
                  <a:moveTo>
                    <a:pt x="26" y="4"/>
                  </a:moveTo>
                  <a:lnTo>
                    <a:pt x="0" y="4"/>
                  </a:lnTo>
                  <a:lnTo>
                    <a:pt x="0" y="0"/>
                  </a:lnTo>
                  <a:lnTo>
                    <a:pt x="58" y="0"/>
                  </a:lnTo>
                  <a:lnTo>
                    <a:pt x="58" y="4"/>
                  </a:lnTo>
                  <a:lnTo>
                    <a:pt x="32" y="4"/>
                  </a:lnTo>
                  <a:lnTo>
                    <a:pt x="32" y="50"/>
                  </a:lnTo>
                  <a:lnTo>
                    <a:pt x="26" y="50"/>
                  </a:lnTo>
                  <a:lnTo>
                    <a:pt x="26"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9" name="Freeform 25">
              <a:extLst>
                <a:ext uri="{FF2B5EF4-FFF2-40B4-BE49-F238E27FC236}">
                  <a16:creationId xmlns:a16="http://schemas.microsoft.com/office/drawing/2014/main" id="{8DB7B059-3E03-4E58-B59D-7449778CED0E}"/>
                </a:ext>
              </a:extLst>
            </p:cNvPr>
            <p:cNvSpPr>
              <a:spLocks/>
            </p:cNvSpPr>
            <p:nvPr/>
          </p:nvSpPr>
          <p:spPr bwMode="auto">
            <a:xfrm>
              <a:off x="8150433" y="2139341"/>
              <a:ext cx="54248" cy="46765"/>
            </a:xfrm>
            <a:custGeom>
              <a:avLst/>
              <a:gdLst>
                <a:gd name="T0" fmla="*/ 0 w 58"/>
                <a:gd name="T1" fmla="*/ 0 h 50"/>
                <a:gd name="T2" fmla="*/ 6 w 58"/>
                <a:gd name="T3" fmla="*/ 0 h 50"/>
                <a:gd name="T4" fmla="*/ 6 w 58"/>
                <a:gd name="T5" fmla="*/ 20 h 50"/>
                <a:gd name="T6" fmla="*/ 52 w 58"/>
                <a:gd name="T7" fmla="*/ 20 h 50"/>
                <a:gd name="T8" fmla="*/ 52 w 58"/>
                <a:gd name="T9" fmla="*/ 0 h 50"/>
                <a:gd name="T10" fmla="*/ 58 w 58"/>
                <a:gd name="T11" fmla="*/ 0 h 50"/>
                <a:gd name="T12" fmla="*/ 58 w 58"/>
                <a:gd name="T13" fmla="*/ 50 h 50"/>
                <a:gd name="T14" fmla="*/ 52 w 58"/>
                <a:gd name="T15" fmla="*/ 50 h 50"/>
                <a:gd name="T16" fmla="*/ 52 w 58"/>
                <a:gd name="T17" fmla="*/ 26 h 50"/>
                <a:gd name="T18" fmla="*/ 6 w 58"/>
                <a:gd name="T19" fmla="*/ 26 h 50"/>
                <a:gd name="T20" fmla="*/ 6 w 58"/>
                <a:gd name="T21" fmla="*/ 50 h 50"/>
                <a:gd name="T22" fmla="*/ 0 w 58"/>
                <a:gd name="T23" fmla="*/ 50 h 50"/>
                <a:gd name="T24" fmla="*/ 0 w 58"/>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0" y="0"/>
                  </a:moveTo>
                  <a:lnTo>
                    <a:pt x="6" y="0"/>
                  </a:lnTo>
                  <a:lnTo>
                    <a:pt x="6" y="20"/>
                  </a:lnTo>
                  <a:lnTo>
                    <a:pt x="52" y="20"/>
                  </a:lnTo>
                  <a:lnTo>
                    <a:pt x="52" y="0"/>
                  </a:lnTo>
                  <a:lnTo>
                    <a:pt x="58" y="0"/>
                  </a:lnTo>
                  <a:lnTo>
                    <a:pt x="58" y="50"/>
                  </a:lnTo>
                  <a:lnTo>
                    <a:pt x="52" y="50"/>
                  </a:lnTo>
                  <a:lnTo>
                    <a:pt x="52"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0" name="Freeform 26">
              <a:extLst>
                <a:ext uri="{FF2B5EF4-FFF2-40B4-BE49-F238E27FC236}">
                  <a16:creationId xmlns:a16="http://schemas.microsoft.com/office/drawing/2014/main" id="{A14999F8-BD0E-45F5-8462-3955F448B0BA}"/>
                </a:ext>
              </a:extLst>
            </p:cNvPr>
            <p:cNvSpPr>
              <a:spLocks noEditPoints="1"/>
            </p:cNvSpPr>
            <p:nvPr/>
          </p:nvSpPr>
          <p:spPr bwMode="auto">
            <a:xfrm>
              <a:off x="8242093"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2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2"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1" name="Freeform 27">
              <a:extLst>
                <a:ext uri="{FF2B5EF4-FFF2-40B4-BE49-F238E27FC236}">
                  <a16:creationId xmlns:a16="http://schemas.microsoft.com/office/drawing/2014/main" id="{D7AD16A8-BEA8-4CFE-BF46-74F9CFD372E6}"/>
                </a:ext>
              </a:extLst>
            </p:cNvPr>
            <p:cNvSpPr>
              <a:spLocks/>
            </p:cNvSpPr>
            <p:nvPr/>
          </p:nvSpPr>
          <p:spPr bwMode="auto">
            <a:xfrm>
              <a:off x="8313176" y="2139341"/>
              <a:ext cx="44895" cy="46765"/>
            </a:xfrm>
            <a:custGeom>
              <a:avLst/>
              <a:gdLst>
                <a:gd name="T0" fmla="*/ 0 w 48"/>
                <a:gd name="T1" fmla="*/ 0 h 50"/>
                <a:gd name="T2" fmla="*/ 48 w 48"/>
                <a:gd name="T3" fmla="*/ 0 h 50"/>
                <a:gd name="T4" fmla="*/ 48 w 48"/>
                <a:gd name="T5" fmla="*/ 4 h 50"/>
                <a:gd name="T6" fmla="*/ 6 w 48"/>
                <a:gd name="T7" fmla="*/ 4 h 50"/>
                <a:gd name="T8" fmla="*/ 6 w 48"/>
                <a:gd name="T9" fmla="*/ 20 h 50"/>
                <a:gd name="T10" fmla="*/ 46 w 48"/>
                <a:gd name="T11" fmla="*/ 20 h 50"/>
                <a:gd name="T12" fmla="*/ 46 w 48"/>
                <a:gd name="T13" fmla="*/ 26 h 50"/>
                <a:gd name="T14" fmla="*/ 6 w 48"/>
                <a:gd name="T15" fmla="*/ 26 h 50"/>
                <a:gd name="T16" fmla="*/ 6 w 48"/>
                <a:gd name="T17" fmla="*/ 50 h 50"/>
                <a:gd name="T18" fmla="*/ 0 w 48"/>
                <a:gd name="T19" fmla="*/ 50 h 50"/>
                <a:gd name="T20" fmla="*/ 0 w 4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0">
                  <a:moveTo>
                    <a:pt x="0" y="0"/>
                  </a:moveTo>
                  <a:lnTo>
                    <a:pt x="48" y="0"/>
                  </a:lnTo>
                  <a:lnTo>
                    <a:pt x="48" y="4"/>
                  </a:lnTo>
                  <a:lnTo>
                    <a:pt x="6" y="4"/>
                  </a:lnTo>
                  <a:lnTo>
                    <a:pt x="6" y="20"/>
                  </a:lnTo>
                  <a:lnTo>
                    <a:pt x="46" y="20"/>
                  </a:lnTo>
                  <a:lnTo>
                    <a:pt x="46"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2" name="Freeform 28">
              <a:extLst>
                <a:ext uri="{FF2B5EF4-FFF2-40B4-BE49-F238E27FC236}">
                  <a16:creationId xmlns:a16="http://schemas.microsoft.com/office/drawing/2014/main" id="{55BD852F-322B-4FC3-BFDC-05DE37EF2165}"/>
                </a:ext>
              </a:extLst>
            </p:cNvPr>
            <p:cNvSpPr>
              <a:spLocks noEditPoints="1"/>
            </p:cNvSpPr>
            <p:nvPr/>
          </p:nvSpPr>
          <p:spPr bwMode="auto">
            <a:xfrm>
              <a:off x="8367424" y="2139341"/>
              <a:ext cx="52377" cy="46765"/>
            </a:xfrm>
            <a:custGeom>
              <a:avLst/>
              <a:gdLst>
                <a:gd name="T0" fmla="*/ 0 w 56"/>
                <a:gd name="T1" fmla="*/ 0 h 50"/>
                <a:gd name="T2" fmla="*/ 40 w 56"/>
                <a:gd name="T3" fmla="*/ 0 h 50"/>
                <a:gd name="T4" fmla="*/ 40 w 56"/>
                <a:gd name="T5" fmla="*/ 0 h 50"/>
                <a:gd name="T6" fmla="*/ 48 w 56"/>
                <a:gd name="T7" fmla="*/ 0 h 50"/>
                <a:gd name="T8" fmla="*/ 54 w 56"/>
                <a:gd name="T9" fmla="*/ 2 h 50"/>
                <a:gd name="T10" fmla="*/ 56 w 56"/>
                <a:gd name="T11" fmla="*/ 8 h 50"/>
                <a:gd name="T12" fmla="*/ 56 w 56"/>
                <a:gd name="T13" fmla="*/ 14 h 50"/>
                <a:gd name="T14" fmla="*/ 56 w 56"/>
                <a:gd name="T15" fmla="*/ 18 h 50"/>
                <a:gd name="T16" fmla="*/ 56 w 56"/>
                <a:gd name="T17" fmla="*/ 18 h 50"/>
                <a:gd name="T18" fmla="*/ 56 w 56"/>
                <a:gd name="T19" fmla="*/ 22 h 50"/>
                <a:gd name="T20" fmla="*/ 54 w 56"/>
                <a:gd name="T21" fmla="*/ 24 h 50"/>
                <a:gd name="T22" fmla="*/ 50 w 56"/>
                <a:gd name="T23" fmla="*/ 26 h 50"/>
                <a:gd name="T24" fmla="*/ 46 w 56"/>
                <a:gd name="T25" fmla="*/ 26 h 50"/>
                <a:gd name="T26" fmla="*/ 46 w 56"/>
                <a:gd name="T27" fmla="*/ 28 h 50"/>
                <a:gd name="T28" fmla="*/ 46 w 56"/>
                <a:gd name="T29" fmla="*/ 28 h 50"/>
                <a:gd name="T30" fmla="*/ 52 w 56"/>
                <a:gd name="T31" fmla="*/ 28 h 50"/>
                <a:gd name="T32" fmla="*/ 54 w 56"/>
                <a:gd name="T33" fmla="*/ 30 h 50"/>
                <a:gd name="T34" fmla="*/ 56 w 56"/>
                <a:gd name="T35" fmla="*/ 36 h 50"/>
                <a:gd name="T36" fmla="*/ 56 w 56"/>
                <a:gd name="T37" fmla="*/ 50 h 50"/>
                <a:gd name="T38" fmla="*/ 50 w 56"/>
                <a:gd name="T39" fmla="*/ 50 h 50"/>
                <a:gd name="T40" fmla="*/ 50 w 56"/>
                <a:gd name="T41" fmla="*/ 38 h 50"/>
                <a:gd name="T42" fmla="*/ 50 w 56"/>
                <a:gd name="T43" fmla="*/ 38 h 50"/>
                <a:gd name="T44" fmla="*/ 48 w 56"/>
                <a:gd name="T45" fmla="*/ 34 h 50"/>
                <a:gd name="T46" fmla="*/ 46 w 56"/>
                <a:gd name="T47" fmla="*/ 30 h 50"/>
                <a:gd name="T48" fmla="*/ 44 w 56"/>
                <a:gd name="T49" fmla="*/ 30 h 50"/>
                <a:gd name="T50" fmla="*/ 40 w 56"/>
                <a:gd name="T51" fmla="*/ 30 h 50"/>
                <a:gd name="T52" fmla="*/ 6 w 56"/>
                <a:gd name="T53" fmla="*/ 30 h 50"/>
                <a:gd name="T54" fmla="*/ 6 w 56"/>
                <a:gd name="T55" fmla="*/ 50 h 50"/>
                <a:gd name="T56" fmla="*/ 0 w 56"/>
                <a:gd name="T57" fmla="*/ 50 h 50"/>
                <a:gd name="T58" fmla="*/ 0 w 56"/>
                <a:gd name="T59" fmla="*/ 0 h 50"/>
                <a:gd name="T60" fmla="*/ 38 w 56"/>
                <a:gd name="T61" fmla="*/ 24 h 50"/>
                <a:gd name="T62" fmla="*/ 38 w 56"/>
                <a:gd name="T63" fmla="*/ 24 h 50"/>
                <a:gd name="T64" fmla="*/ 46 w 56"/>
                <a:gd name="T65" fmla="*/ 22 h 50"/>
                <a:gd name="T66" fmla="*/ 48 w 56"/>
                <a:gd name="T67" fmla="*/ 20 h 50"/>
                <a:gd name="T68" fmla="*/ 50 w 56"/>
                <a:gd name="T69" fmla="*/ 16 h 50"/>
                <a:gd name="T70" fmla="*/ 50 w 56"/>
                <a:gd name="T71" fmla="*/ 12 h 50"/>
                <a:gd name="T72" fmla="*/ 50 w 56"/>
                <a:gd name="T73" fmla="*/ 12 h 50"/>
                <a:gd name="T74" fmla="*/ 48 w 56"/>
                <a:gd name="T75" fmla="*/ 8 h 50"/>
                <a:gd name="T76" fmla="*/ 46 w 56"/>
                <a:gd name="T77" fmla="*/ 6 h 50"/>
                <a:gd name="T78" fmla="*/ 44 w 56"/>
                <a:gd name="T79" fmla="*/ 6 h 50"/>
                <a:gd name="T80" fmla="*/ 36 w 56"/>
                <a:gd name="T81" fmla="*/ 4 h 50"/>
                <a:gd name="T82" fmla="*/ 6 w 56"/>
                <a:gd name="T83" fmla="*/ 4 h 50"/>
                <a:gd name="T84" fmla="*/ 6 w 56"/>
                <a:gd name="T85" fmla="*/ 24 h 50"/>
                <a:gd name="T86" fmla="*/ 38 w 56"/>
                <a:gd name="T8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0">
                  <a:moveTo>
                    <a:pt x="0" y="0"/>
                  </a:moveTo>
                  <a:lnTo>
                    <a:pt x="40" y="0"/>
                  </a:lnTo>
                  <a:lnTo>
                    <a:pt x="40" y="0"/>
                  </a:lnTo>
                  <a:lnTo>
                    <a:pt x="48" y="0"/>
                  </a:lnTo>
                  <a:lnTo>
                    <a:pt x="54" y="2"/>
                  </a:lnTo>
                  <a:lnTo>
                    <a:pt x="56" y="8"/>
                  </a:lnTo>
                  <a:lnTo>
                    <a:pt x="56" y="14"/>
                  </a:lnTo>
                  <a:lnTo>
                    <a:pt x="56" y="18"/>
                  </a:lnTo>
                  <a:lnTo>
                    <a:pt x="56" y="18"/>
                  </a:lnTo>
                  <a:lnTo>
                    <a:pt x="56" y="22"/>
                  </a:lnTo>
                  <a:lnTo>
                    <a:pt x="54" y="24"/>
                  </a:lnTo>
                  <a:lnTo>
                    <a:pt x="50" y="26"/>
                  </a:lnTo>
                  <a:lnTo>
                    <a:pt x="46" y="26"/>
                  </a:lnTo>
                  <a:lnTo>
                    <a:pt x="46" y="28"/>
                  </a:lnTo>
                  <a:lnTo>
                    <a:pt x="46" y="28"/>
                  </a:lnTo>
                  <a:lnTo>
                    <a:pt x="52" y="28"/>
                  </a:lnTo>
                  <a:lnTo>
                    <a:pt x="54" y="30"/>
                  </a:lnTo>
                  <a:lnTo>
                    <a:pt x="56" y="36"/>
                  </a:lnTo>
                  <a:lnTo>
                    <a:pt x="56" y="50"/>
                  </a:lnTo>
                  <a:lnTo>
                    <a:pt x="50" y="50"/>
                  </a:lnTo>
                  <a:lnTo>
                    <a:pt x="50" y="38"/>
                  </a:lnTo>
                  <a:lnTo>
                    <a:pt x="50" y="38"/>
                  </a:lnTo>
                  <a:lnTo>
                    <a:pt x="48" y="34"/>
                  </a:lnTo>
                  <a:lnTo>
                    <a:pt x="46" y="30"/>
                  </a:lnTo>
                  <a:lnTo>
                    <a:pt x="44" y="30"/>
                  </a:lnTo>
                  <a:lnTo>
                    <a:pt x="40" y="30"/>
                  </a:lnTo>
                  <a:lnTo>
                    <a:pt x="6" y="30"/>
                  </a:lnTo>
                  <a:lnTo>
                    <a:pt x="6" y="50"/>
                  </a:lnTo>
                  <a:lnTo>
                    <a:pt x="0" y="50"/>
                  </a:lnTo>
                  <a:lnTo>
                    <a:pt x="0" y="0"/>
                  </a:lnTo>
                  <a:close/>
                  <a:moveTo>
                    <a:pt x="38" y="24"/>
                  </a:moveTo>
                  <a:lnTo>
                    <a:pt x="38" y="24"/>
                  </a:lnTo>
                  <a:lnTo>
                    <a:pt x="46" y="22"/>
                  </a:lnTo>
                  <a:lnTo>
                    <a:pt x="48" y="20"/>
                  </a:lnTo>
                  <a:lnTo>
                    <a:pt x="50" y="16"/>
                  </a:lnTo>
                  <a:lnTo>
                    <a:pt x="50" y="12"/>
                  </a:lnTo>
                  <a:lnTo>
                    <a:pt x="50" y="12"/>
                  </a:lnTo>
                  <a:lnTo>
                    <a:pt x="48" y="8"/>
                  </a:lnTo>
                  <a:lnTo>
                    <a:pt x="46" y="6"/>
                  </a:lnTo>
                  <a:lnTo>
                    <a:pt x="44" y="6"/>
                  </a:lnTo>
                  <a:lnTo>
                    <a:pt x="36" y="4"/>
                  </a:lnTo>
                  <a:lnTo>
                    <a:pt x="6" y="4"/>
                  </a:lnTo>
                  <a:lnTo>
                    <a:pt x="6" y="24"/>
                  </a:lnTo>
                  <a:lnTo>
                    <a:pt x="38" y="2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3" name="Rectangle 29">
              <a:extLst>
                <a:ext uri="{FF2B5EF4-FFF2-40B4-BE49-F238E27FC236}">
                  <a16:creationId xmlns:a16="http://schemas.microsoft.com/office/drawing/2014/main" id="{B2421946-B970-4085-BAEE-72BE27A51457}"/>
                </a:ext>
              </a:extLst>
            </p:cNvPr>
            <p:cNvSpPr>
              <a:spLocks noChangeArrowheads="1"/>
            </p:cNvSpPr>
            <p:nvPr/>
          </p:nvSpPr>
          <p:spPr bwMode="auto">
            <a:xfrm>
              <a:off x="8431024" y="2139341"/>
              <a:ext cx="5612" cy="46765"/>
            </a:xfrm>
            <a:prstGeom prst="rect">
              <a:avLst/>
            </a:prstGeom>
            <a:solidFill>
              <a:srgbClr val="678D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4" name="Freeform 30">
              <a:extLst>
                <a:ext uri="{FF2B5EF4-FFF2-40B4-BE49-F238E27FC236}">
                  <a16:creationId xmlns:a16="http://schemas.microsoft.com/office/drawing/2014/main" id="{59D2B4E8-9CB4-4DF7-A639-30BEEF8AB415}"/>
                </a:ext>
              </a:extLst>
            </p:cNvPr>
            <p:cNvSpPr>
              <a:spLocks/>
            </p:cNvSpPr>
            <p:nvPr/>
          </p:nvSpPr>
          <p:spPr bwMode="auto">
            <a:xfrm>
              <a:off x="8447860" y="2137471"/>
              <a:ext cx="57989" cy="48636"/>
            </a:xfrm>
            <a:custGeom>
              <a:avLst/>
              <a:gdLst>
                <a:gd name="T0" fmla="*/ 0 w 62"/>
                <a:gd name="T1" fmla="*/ 20 h 52"/>
                <a:gd name="T2" fmla="*/ 0 w 62"/>
                <a:gd name="T3" fmla="*/ 20 h 52"/>
                <a:gd name="T4" fmla="*/ 2 w 62"/>
                <a:gd name="T5" fmla="*/ 12 h 52"/>
                <a:gd name="T6" fmla="*/ 4 w 62"/>
                <a:gd name="T7" fmla="*/ 6 h 52"/>
                <a:gd name="T8" fmla="*/ 10 w 62"/>
                <a:gd name="T9" fmla="*/ 2 h 52"/>
                <a:gd name="T10" fmla="*/ 18 w 62"/>
                <a:gd name="T11" fmla="*/ 0 h 52"/>
                <a:gd name="T12" fmla="*/ 44 w 62"/>
                <a:gd name="T13" fmla="*/ 0 h 52"/>
                <a:gd name="T14" fmla="*/ 44 w 62"/>
                <a:gd name="T15" fmla="*/ 0 h 52"/>
                <a:gd name="T16" fmla="*/ 52 w 62"/>
                <a:gd name="T17" fmla="*/ 2 h 52"/>
                <a:gd name="T18" fmla="*/ 56 w 62"/>
                <a:gd name="T19" fmla="*/ 4 h 52"/>
                <a:gd name="T20" fmla="*/ 60 w 62"/>
                <a:gd name="T21" fmla="*/ 8 h 52"/>
                <a:gd name="T22" fmla="*/ 60 w 62"/>
                <a:gd name="T23" fmla="*/ 14 h 52"/>
                <a:gd name="T24" fmla="*/ 60 w 62"/>
                <a:gd name="T25" fmla="*/ 18 h 52"/>
                <a:gd name="T26" fmla="*/ 54 w 62"/>
                <a:gd name="T27" fmla="*/ 18 h 52"/>
                <a:gd name="T28" fmla="*/ 54 w 62"/>
                <a:gd name="T29" fmla="*/ 16 h 52"/>
                <a:gd name="T30" fmla="*/ 54 w 62"/>
                <a:gd name="T31" fmla="*/ 16 h 52"/>
                <a:gd name="T32" fmla="*/ 54 w 62"/>
                <a:gd name="T33" fmla="*/ 10 h 52"/>
                <a:gd name="T34" fmla="*/ 50 w 62"/>
                <a:gd name="T35" fmla="*/ 8 h 52"/>
                <a:gd name="T36" fmla="*/ 48 w 62"/>
                <a:gd name="T37" fmla="*/ 6 h 52"/>
                <a:gd name="T38" fmla="*/ 42 w 62"/>
                <a:gd name="T39" fmla="*/ 6 h 52"/>
                <a:gd name="T40" fmla="*/ 20 w 62"/>
                <a:gd name="T41" fmla="*/ 6 h 52"/>
                <a:gd name="T42" fmla="*/ 20 w 62"/>
                <a:gd name="T43" fmla="*/ 6 h 52"/>
                <a:gd name="T44" fmla="*/ 14 w 62"/>
                <a:gd name="T45" fmla="*/ 6 h 52"/>
                <a:gd name="T46" fmla="*/ 12 w 62"/>
                <a:gd name="T47" fmla="*/ 8 h 52"/>
                <a:gd name="T48" fmla="*/ 8 w 62"/>
                <a:gd name="T49" fmla="*/ 12 h 52"/>
                <a:gd name="T50" fmla="*/ 8 w 62"/>
                <a:gd name="T51" fmla="*/ 16 h 52"/>
                <a:gd name="T52" fmla="*/ 8 w 62"/>
                <a:gd name="T53" fmla="*/ 36 h 52"/>
                <a:gd name="T54" fmla="*/ 8 w 62"/>
                <a:gd name="T55" fmla="*/ 36 h 52"/>
                <a:gd name="T56" fmla="*/ 8 w 62"/>
                <a:gd name="T57" fmla="*/ 40 h 52"/>
                <a:gd name="T58" fmla="*/ 12 w 62"/>
                <a:gd name="T59" fmla="*/ 44 h 52"/>
                <a:gd name="T60" fmla="*/ 14 w 62"/>
                <a:gd name="T61" fmla="*/ 46 h 52"/>
                <a:gd name="T62" fmla="*/ 20 w 62"/>
                <a:gd name="T63" fmla="*/ 46 h 52"/>
                <a:gd name="T64" fmla="*/ 42 w 62"/>
                <a:gd name="T65" fmla="*/ 46 h 52"/>
                <a:gd name="T66" fmla="*/ 42 w 62"/>
                <a:gd name="T67" fmla="*/ 46 h 52"/>
                <a:gd name="T68" fmla="*/ 48 w 62"/>
                <a:gd name="T69" fmla="*/ 46 h 52"/>
                <a:gd name="T70" fmla="*/ 52 w 62"/>
                <a:gd name="T71" fmla="*/ 44 h 52"/>
                <a:gd name="T72" fmla="*/ 54 w 62"/>
                <a:gd name="T73" fmla="*/ 42 h 52"/>
                <a:gd name="T74" fmla="*/ 54 w 62"/>
                <a:gd name="T75" fmla="*/ 38 h 52"/>
                <a:gd name="T76" fmla="*/ 54 w 62"/>
                <a:gd name="T77" fmla="*/ 34 h 52"/>
                <a:gd name="T78" fmla="*/ 62 w 62"/>
                <a:gd name="T79" fmla="*/ 34 h 52"/>
                <a:gd name="T80" fmla="*/ 62 w 62"/>
                <a:gd name="T81" fmla="*/ 38 h 52"/>
                <a:gd name="T82" fmla="*/ 62 w 62"/>
                <a:gd name="T83" fmla="*/ 38 h 52"/>
                <a:gd name="T84" fmla="*/ 60 w 62"/>
                <a:gd name="T85" fmla="*/ 44 h 52"/>
                <a:gd name="T86" fmla="*/ 58 w 62"/>
                <a:gd name="T87" fmla="*/ 48 h 52"/>
                <a:gd name="T88" fmla="*/ 52 w 62"/>
                <a:gd name="T89" fmla="*/ 50 h 52"/>
                <a:gd name="T90" fmla="*/ 44 w 62"/>
                <a:gd name="T91" fmla="*/ 52 h 52"/>
                <a:gd name="T92" fmla="*/ 18 w 62"/>
                <a:gd name="T93" fmla="*/ 52 h 52"/>
                <a:gd name="T94" fmla="*/ 18 w 62"/>
                <a:gd name="T95" fmla="*/ 52 h 52"/>
                <a:gd name="T96" fmla="*/ 10 w 62"/>
                <a:gd name="T97" fmla="*/ 50 h 52"/>
                <a:gd name="T98" fmla="*/ 4 w 62"/>
                <a:gd name="T99" fmla="*/ 48 h 52"/>
                <a:gd name="T100" fmla="*/ 2 w 62"/>
                <a:gd name="T101" fmla="*/ 42 h 52"/>
                <a:gd name="T102" fmla="*/ 0 w 62"/>
                <a:gd name="T103" fmla="*/ 32 h 52"/>
                <a:gd name="T104" fmla="*/ 0 w 62"/>
                <a:gd name="T105"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52">
                  <a:moveTo>
                    <a:pt x="0" y="20"/>
                  </a:moveTo>
                  <a:lnTo>
                    <a:pt x="0" y="20"/>
                  </a:lnTo>
                  <a:lnTo>
                    <a:pt x="2" y="12"/>
                  </a:lnTo>
                  <a:lnTo>
                    <a:pt x="4" y="6"/>
                  </a:lnTo>
                  <a:lnTo>
                    <a:pt x="10" y="2"/>
                  </a:lnTo>
                  <a:lnTo>
                    <a:pt x="18" y="0"/>
                  </a:lnTo>
                  <a:lnTo>
                    <a:pt x="44" y="0"/>
                  </a:lnTo>
                  <a:lnTo>
                    <a:pt x="44" y="0"/>
                  </a:lnTo>
                  <a:lnTo>
                    <a:pt x="52" y="2"/>
                  </a:lnTo>
                  <a:lnTo>
                    <a:pt x="56" y="4"/>
                  </a:lnTo>
                  <a:lnTo>
                    <a:pt x="60" y="8"/>
                  </a:lnTo>
                  <a:lnTo>
                    <a:pt x="60" y="14"/>
                  </a:lnTo>
                  <a:lnTo>
                    <a:pt x="60" y="18"/>
                  </a:lnTo>
                  <a:lnTo>
                    <a:pt x="54" y="18"/>
                  </a:lnTo>
                  <a:lnTo>
                    <a:pt x="54" y="16"/>
                  </a:lnTo>
                  <a:lnTo>
                    <a:pt x="54" y="16"/>
                  </a:lnTo>
                  <a:lnTo>
                    <a:pt x="54" y="10"/>
                  </a:lnTo>
                  <a:lnTo>
                    <a:pt x="50" y="8"/>
                  </a:lnTo>
                  <a:lnTo>
                    <a:pt x="48" y="6"/>
                  </a:lnTo>
                  <a:lnTo>
                    <a:pt x="42" y="6"/>
                  </a:lnTo>
                  <a:lnTo>
                    <a:pt x="20" y="6"/>
                  </a:lnTo>
                  <a:lnTo>
                    <a:pt x="20" y="6"/>
                  </a:lnTo>
                  <a:lnTo>
                    <a:pt x="14" y="6"/>
                  </a:lnTo>
                  <a:lnTo>
                    <a:pt x="12" y="8"/>
                  </a:lnTo>
                  <a:lnTo>
                    <a:pt x="8" y="12"/>
                  </a:lnTo>
                  <a:lnTo>
                    <a:pt x="8" y="16"/>
                  </a:lnTo>
                  <a:lnTo>
                    <a:pt x="8" y="36"/>
                  </a:lnTo>
                  <a:lnTo>
                    <a:pt x="8" y="36"/>
                  </a:lnTo>
                  <a:lnTo>
                    <a:pt x="8" y="40"/>
                  </a:lnTo>
                  <a:lnTo>
                    <a:pt x="12" y="44"/>
                  </a:lnTo>
                  <a:lnTo>
                    <a:pt x="14" y="46"/>
                  </a:lnTo>
                  <a:lnTo>
                    <a:pt x="20" y="46"/>
                  </a:lnTo>
                  <a:lnTo>
                    <a:pt x="42" y="46"/>
                  </a:lnTo>
                  <a:lnTo>
                    <a:pt x="42" y="46"/>
                  </a:lnTo>
                  <a:lnTo>
                    <a:pt x="48" y="46"/>
                  </a:lnTo>
                  <a:lnTo>
                    <a:pt x="52" y="44"/>
                  </a:lnTo>
                  <a:lnTo>
                    <a:pt x="54" y="42"/>
                  </a:lnTo>
                  <a:lnTo>
                    <a:pt x="54" y="38"/>
                  </a:lnTo>
                  <a:lnTo>
                    <a:pt x="54" y="34"/>
                  </a:lnTo>
                  <a:lnTo>
                    <a:pt x="62" y="34"/>
                  </a:lnTo>
                  <a:lnTo>
                    <a:pt x="62" y="38"/>
                  </a:lnTo>
                  <a:lnTo>
                    <a:pt x="62" y="38"/>
                  </a:lnTo>
                  <a:lnTo>
                    <a:pt x="60" y="44"/>
                  </a:lnTo>
                  <a:lnTo>
                    <a:pt x="58" y="48"/>
                  </a:lnTo>
                  <a:lnTo>
                    <a:pt x="52" y="50"/>
                  </a:lnTo>
                  <a:lnTo>
                    <a:pt x="44" y="52"/>
                  </a:lnTo>
                  <a:lnTo>
                    <a:pt x="18" y="52"/>
                  </a:lnTo>
                  <a:lnTo>
                    <a:pt x="18" y="52"/>
                  </a:lnTo>
                  <a:lnTo>
                    <a:pt x="10" y="50"/>
                  </a:lnTo>
                  <a:lnTo>
                    <a:pt x="4" y="48"/>
                  </a:lnTo>
                  <a:lnTo>
                    <a:pt x="2" y="42"/>
                  </a:lnTo>
                  <a:lnTo>
                    <a:pt x="0" y="32"/>
                  </a:lnTo>
                  <a:lnTo>
                    <a:pt x="0" y="2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5" name="Freeform 31">
              <a:extLst>
                <a:ext uri="{FF2B5EF4-FFF2-40B4-BE49-F238E27FC236}">
                  <a16:creationId xmlns:a16="http://schemas.microsoft.com/office/drawing/2014/main" id="{C796340E-8EF5-4306-9520-05DF38AAA783}"/>
                </a:ext>
              </a:extLst>
            </p:cNvPr>
            <p:cNvSpPr>
              <a:spLocks noEditPoints="1"/>
            </p:cNvSpPr>
            <p:nvPr/>
          </p:nvSpPr>
          <p:spPr bwMode="auto">
            <a:xfrm>
              <a:off x="8509589"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0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0"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Tree>
    <p:extLst>
      <p:ext uri="{BB962C8B-B14F-4D97-AF65-F5344CB8AC3E}">
        <p14:creationId xmlns:p14="http://schemas.microsoft.com/office/powerpoint/2010/main" val="368793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white room&#10;&#10;Description generated with very high confidence">
            <a:extLst>
              <a:ext uri="{FF2B5EF4-FFF2-40B4-BE49-F238E27FC236}">
                <a16:creationId xmlns:a16="http://schemas.microsoft.com/office/drawing/2014/main" id="{3B4A5529-E793-47ED-8E89-B5AB7945C1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30" b="7830"/>
          <a:stretch/>
        </p:blipFill>
        <p:spPr>
          <a:xfrm>
            <a:off x="0" y="0"/>
            <a:ext cx="12192000" cy="6858000"/>
          </a:xfrm>
          <a:prstGeom prst="rect">
            <a:avLst/>
          </a:prstGeom>
        </p:spPr>
      </p:pic>
      <p:sp>
        <p:nvSpPr>
          <p:cNvPr id="34" name="AutoShape 3"/>
          <p:cNvSpPr>
            <a:spLocks noChangeAspect="1" noChangeArrowheads="1" noTextEdit="1"/>
          </p:cNvSpPr>
          <p:nvPr/>
        </p:nvSpPr>
        <p:spPr bwMode="auto">
          <a:xfrm>
            <a:off x="6466733" y="2711115"/>
            <a:ext cx="1365825" cy="105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nvGrpSpPr>
          <p:cNvPr id="35" name="Group 34"/>
          <p:cNvGrpSpPr/>
          <p:nvPr/>
        </p:nvGrpSpPr>
        <p:grpSpPr>
          <a:xfrm>
            <a:off x="10140375" y="5442"/>
            <a:ext cx="1365825" cy="1058779"/>
            <a:chOff x="7508816" y="1222745"/>
            <a:chExt cx="1447848" cy="1122363"/>
          </a:xfrm>
          <a:effectLst>
            <a:outerShdw blurRad="50800" dist="38100" dir="2700000" algn="tl" rotWithShape="0">
              <a:prstClr val="black">
                <a:alpha val="40000"/>
              </a:prstClr>
            </a:outerShdw>
          </a:effectLst>
        </p:grpSpPr>
        <p:sp>
          <p:nvSpPr>
            <p:cNvPr id="36" name="AutoShape 3"/>
            <p:cNvSpPr>
              <a:spLocks noChangeAspect="1" noChangeArrowheads="1" noTextEdit="1"/>
            </p:cNvSpPr>
            <p:nvPr/>
          </p:nvSpPr>
          <p:spPr bwMode="auto">
            <a:xfrm>
              <a:off x="7508816" y="1222745"/>
              <a:ext cx="144784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7" name="Rectangle 36"/>
            <p:cNvSpPr>
              <a:spLocks noChangeArrowheads="1"/>
            </p:cNvSpPr>
            <p:nvPr/>
          </p:nvSpPr>
          <p:spPr bwMode="auto">
            <a:xfrm>
              <a:off x="7508816" y="1222745"/>
              <a:ext cx="1447848" cy="1122363"/>
            </a:xfrm>
            <a:prstGeom prst="rect">
              <a:avLst/>
            </a:prstGeom>
            <a:solidFill>
              <a:srgbClr val="005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9" name="Freeform 6"/>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1" name="Freeform 7"/>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2" name="Freeform 8"/>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3" name="Freeform 9"/>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4" name="Freeform 10"/>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5" name="Freeform 11"/>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6" name="Freeform 12"/>
            <p:cNvSpPr>
              <a:spLocks noEditPoints="1"/>
            </p:cNvSpPr>
            <p:nvPr/>
          </p:nvSpPr>
          <p:spPr bwMode="auto">
            <a:xfrm>
              <a:off x="8801404" y="2000917"/>
              <a:ext cx="33671" cy="14965"/>
            </a:xfrm>
            <a:custGeom>
              <a:avLst/>
              <a:gdLst>
                <a:gd name="T0" fmla="*/ 0 w 36"/>
                <a:gd name="T1" fmla="*/ 2 h 16"/>
                <a:gd name="T2" fmla="*/ 6 w 36"/>
                <a:gd name="T3" fmla="*/ 2 h 16"/>
                <a:gd name="T4" fmla="*/ 6 w 36"/>
                <a:gd name="T5" fmla="*/ 16 h 16"/>
                <a:gd name="T6" fmla="*/ 10 w 36"/>
                <a:gd name="T7" fmla="*/ 16 h 16"/>
                <a:gd name="T8" fmla="*/ 10 w 36"/>
                <a:gd name="T9" fmla="*/ 2 h 16"/>
                <a:gd name="T10" fmla="*/ 16 w 36"/>
                <a:gd name="T11" fmla="*/ 2 h 16"/>
                <a:gd name="T12" fmla="*/ 16 w 36"/>
                <a:gd name="T13" fmla="*/ 0 h 16"/>
                <a:gd name="T14" fmla="*/ 0 w 36"/>
                <a:gd name="T15" fmla="*/ 0 h 16"/>
                <a:gd name="T16" fmla="*/ 0 w 36"/>
                <a:gd name="T17" fmla="*/ 2 h 16"/>
                <a:gd name="T18" fmla="*/ 30 w 36"/>
                <a:gd name="T19" fmla="*/ 0 h 16"/>
                <a:gd name="T20" fmla="*/ 26 w 36"/>
                <a:gd name="T21" fmla="*/ 10 h 16"/>
                <a:gd name="T22" fmla="*/ 26 w 36"/>
                <a:gd name="T23" fmla="*/ 10 h 16"/>
                <a:gd name="T24" fmla="*/ 24 w 36"/>
                <a:gd name="T25" fmla="*/ 0 h 16"/>
                <a:gd name="T26" fmla="*/ 18 w 36"/>
                <a:gd name="T27" fmla="*/ 0 h 16"/>
                <a:gd name="T28" fmla="*/ 18 w 36"/>
                <a:gd name="T29" fmla="*/ 16 h 16"/>
                <a:gd name="T30" fmla="*/ 22 w 36"/>
                <a:gd name="T31" fmla="*/ 16 h 16"/>
                <a:gd name="T32" fmla="*/ 22 w 36"/>
                <a:gd name="T33" fmla="*/ 2 h 16"/>
                <a:gd name="T34" fmla="*/ 22 w 36"/>
                <a:gd name="T35" fmla="*/ 2 h 16"/>
                <a:gd name="T36" fmla="*/ 26 w 36"/>
                <a:gd name="T37" fmla="*/ 16 h 16"/>
                <a:gd name="T38" fmla="*/ 28 w 36"/>
                <a:gd name="T39" fmla="*/ 16 h 16"/>
                <a:gd name="T40" fmla="*/ 32 w 36"/>
                <a:gd name="T41" fmla="*/ 2 h 16"/>
                <a:gd name="T42" fmla="*/ 32 w 36"/>
                <a:gd name="T43" fmla="*/ 2 h 16"/>
                <a:gd name="T44" fmla="*/ 32 w 36"/>
                <a:gd name="T45" fmla="*/ 16 h 16"/>
                <a:gd name="T46" fmla="*/ 36 w 36"/>
                <a:gd name="T47" fmla="*/ 16 h 16"/>
                <a:gd name="T48" fmla="*/ 36 w 36"/>
                <a:gd name="T49" fmla="*/ 0 h 16"/>
                <a:gd name="T50" fmla="*/ 30 w 36"/>
                <a:gd name="T5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6">
                  <a:moveTo>
                    <a:pt x="0" y="2"/>
                  </a:moveTo>
                  <a:lnTo>
                    <a:pt x="6" y="2"/>
                  </a:lnTo>
                  <a:lnTo>
                    <a:pt x="6" y="16"/>
                  </a:lnTo>
                  <a:lnTo>
                    <a:pt x="10" y="16"/>
                  </a:lnTo>
                  <a:lnTo>
                    <a:pt x="10" y="2"/>
                  </a:lnTo>
                  <a:lnTo>
                    <a:pt x="16" y="2"/>
                  </a:lnTo>
                  <a:lnTo>
                    <a:pt x="16" y="0"/>
                  </a:lnTo>
                  <a:lnTo>
                    <a:pt x="0" y="0"/>
                  </a:lnTo>
                  <a:lnTo>
                    <a:pt x="0" y="2"/>
                  </a:lnTo>
                  <a:close/>
                  <a:moveTo>
                    <a:pt x="30" y="0"/>
                  </a:moveTo>
                  <a:lnTo>
                    <a:pt x="26" y="10"/>
                  </a:lnTo>
                  <a:lnTo>
                    <a:pt x="26" y="10"/>
                  </a:lnTo>
                  <a:lnTo>
                    <a:pt x="24" y="0"/>
                  </a:lnTo>
                  <a:lnTo>
                    <a:pt x="18" y="0"/>
                  </a:lnTo>
                  <a:lnTo>
                    <a:pt x="18" y="16"/>
                  </a:lnTo>
                  <a:lnTo>
                    <a:pt x="22" y="16"/>
                  </a:lnTo>
                  <a:lnTo>
                    <a:pt x="22" y="2"/>
                  </a:lnTo>
                  <a:lnTo>
                    <a:pt x="22" y="2"/>
                  </a:lnTo>
                  <a:lnTo>
                    <a:pt x="26" y="16"/>
                  </a:lnTo>
                  <a:lnTo>
                    <a:pt x="28" y="16"/>
                  </a:lnTo>
                  <a:lnTo>
                    <a:pt x="32" y="2"/>
                  </a:lnTo>
                  <a:lnTo>
                    <a:pt x="32" y="2"/>
                  </a:lnTo>
                  <a:lnTo>
                    <a:pt x="32" y="16"/>
                  </a:lnTo>
                  <a:lnTo>
                    <a:pt x="36" y="16"/>
                  </a:lnTo>
                  <a:lnTo>
                    <a:pt x="36"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7" name="Freeform 13"/>
            <p:cNvSpPr>
              <a:spLocks noEditPoints="1"/>
            </p:cNvSpPr>
            <p:nvPr/>
          </p:nvSpPr>
          <p:spPr bwMode="auto">
            <a:xfrm>
              <a:off x="7667817" y="1999046"/>
              <a:ext cx="123460" cy="91660"/>
            </a:xfrm>
            <a:custGeom>
              <a:avLst/>
              <a:gdLst>
                <a:gd name="T0" fmla="*/ 104 w 132"/>
                <a:gd name="T1" fmla="*/ 0 h 98"/>
                <a:gd name="T2" fmla="*/ 104 w 132"/>
                <a:gd name="T3" fmla="*/ 0 h 98"/>
                <a:gd name="T4" fmla="*/ 74 w 132"/>
                <a:gd name="T5" fmla="*/ 0 h 98"/>
                <a:gd name="T6" fmla="*/ 0 w 132"/>
                <a:gd name="T7" fmla="*/ 0 h 98"/>
                <a:gd name="T8" fmla="*/ 0 w 132"/>
                <a:gd name="T9" fmla="*/ 98 h 98"/>
                <a:gd name="T10" fmla="*/ 34 w 132"/>
                <a:gd name="T11" fmla="*/ 98 h 98"/>
                <a:gd name="T12" fmla="*/ 34 w 132"/>
                <a:gd name="T13" fmla="*/ 74 h 98"/>
                <a:gd name="T14" fmla="*/ 76 w 132"/>
                <a:gd name="T15" fmla="*/ 74 h 98"/>
                <a:gd name="T16" fmla="*/ 76 w 132"/>
                <a:gd name="T17" fmla="*/ 74 h 98"/>
                <a:gd name="T18" fmla="*/ 102 w 132"/>
                <a:gd name="T19" fmla="*/ 72 h 98"/>
                <a:gd name="T20" fmla="*/ 102 w 132"/>
                <a:gd name="T21" fmla="*/ 72 h 98"/>
                <a:gd name="T22" fmla="*/ 110 w 132"/>
                <a:gd name="T23" fmla="*/ 72 h 98"/>
                <a:gd name="T24" fmla="*/ 118 w 132"/>
                <a:gd name="T25" fmla="*/ 70 h 98"/>
                <a:gd name="T26" fmla="*/ 118 w 132"/>
                <a:gd name="T27" fmla="*/ 70 h 98"/>
                <a:gd name="T28" fmla="*/ 122 w 132"/>
                <a:gd name="T29" fmla="*/ 66 h 98"/>
                <a:gd name="T30" fmla="*/ 126 w 132"/>
                <a:gd name="T31" fmla="*/ 62 h 98"/>
                <a:gd name="T32" fmla="*/ 126 w 132"/>
                <a:gd name="T33" fmla="*/ 62 h 98"/>
                <a:gd name="T34" fmla="*/ 130 w 132"/>
                <a:gd name="T35" fmla="*/ 52 h 98"/>
                <a:gd name="T36" fmla="*/ 132 w 132"/>
                <a:gd name="T37" fmla="*/ 36 h 98"/>
                <a:gd name="T38" fmla="*/ 132 w 132"/>
                <a:gd name="T39" fmla="*/ 36 h 98"/>
                <a:gd name="T40" fmla="*/ 130 w 132"/>
                <a:gd name="T41" fmla="*/ 20 h 98"/>
                <a:gd name="T42" fmla="*/ 128 w 132"/>
                <a:gd name="T43" fmla="*/ 14 h 98"/>
                <a:gd name="T44" fmla="*/ 126 w 132"/>
                <a:gd name="T45" fmla="*/ 10 h 98"/>
                <a:gd name="T46" fmla="*/ 126 w 132"/>
                <a:gd name="T47" fmla="*/ 10 h 98"/>
                <a:gd name="T48" fmla="*/ 122 w 132"/>
                <a:gd name="T49" fmla="*/ 6 h 98"/>
                <a:gd name="T50" fmla="*/ 118 w 132"/>
                <a:gd name="T51" fmla="*/ 4 h 98"/>
                <a:gd name="T52" fmla="*/ 104 w 132"/>
                <a:gd name="T53" fmla="*/ 0 h 98"/>
                <a:gd name="T54" fmla="*/ 104 w 132"/>
                <a:gd name="T55" fmla="*/ 0 h 98"/>
                <a:gd name="T56" fmla="*/ 98 w 132"/>
                <a:gd name="T57" fmla="*/ 44 h 98"/>
                <a:gd name="T58" fmla="*/ 98 w 132"/>
                <a:gd name="T59" fmla="*/ 44 h 98"/>
                <a:gd name="T60" fmla="*/ 94 w 132"/>
                <a:gd name="T61" fmla="*/ 48 h 98"/>
                <a:gd name="T62" fmla="*/ 94 w 132"/>
                <a:gd name="T63" fmla="*/ 48 h 98"/>
                <a:gd name="T64" fmla="*/ 90 w 132"/>
                <a:gd name="T65" fmla="*/ 48 h 98"/>
                <a:gd name="T66" fmla="*/ 90 w 132"/>
                <a:gd name="T67" fmla="*/ 48 h 98"/>
                <a:gd name="T68" fmla="*/ 76 w 132"/>
                <a:gd name="T69" fmla="*/ 48 h 98"/>
                <a:gd name="T70" fmla="*/ 34 w 132"/>
                <a:gd name="T71" fmla="*/ 48 h 98"/>
                <a:gd name="T72" fmla="*/ 34 w 132"/>
                <a:gd name="T73" fmla="*/ 24 h 98"/>
                <a:gd name="T74" fmla="*/ 76 w 132"/>
                <a:gd name="T75" fmla="*/ 24 h 98"/>
                <a:gd name="T76" fmla="*/ 76 w 132"/>
                <a:gd name="T77" fmla="*/ 24 h 98"/>
                <a:gd name="T78" fmla="*/ 92 w 132"/>
                <a:gd name="T79" fmla="*/ 24 h 98"/>
                <a:gd name="T80" fmla="*/ 92 w 132"/>
                <a:gd name="T81" fmla="*/ 24 h 98"/>
                <a:gd name="T82" fmla="*/ 96 w 132"/>
                <a:gd name="T83" fmla="*/ 28 h 98"/>
                <a:gd name="T84" fmla="*/ 96 w 132"/>
                <a:gd name="T85" fmla="*/ 28 h 98"/>
                <a:gd name="T86" fmla="*/ 98 w 132"/>
                <a:gd name="T87" fmla="*/ 36 h 98"/>
                <a:gd name="T88" fmla="*/ 98 w 132"/>
                <a:gd name="T89" fmla="*/ 36 h 98"/>
                <a:gd name="T90" fmla="*/ 98 w 132"/>
                <a:gd name="T91" fmla="*/ 44 h 98"/>
                <a:gd name="T92" fmla="*/ 98 w 132"/>
                <a:gd name="T9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98">
                  <a:moveTo>
                    <a:pt x="104" y="0"/>
                  </a:moveTo>
                  <a:lnTo>
                    <a:pt x="104" y="0"/>
                  </a:lnTo>
                  <a:lnTo>
                    <a:pt x="74" y="0"/>
                  </a:lnTo>
                  <a:lnTo>
                    <a:pt x="0" y="0"/>
                  </a:lnTo>
                  <a:lnTo>
                    <a:pt x="0" y="98"/>
                  </a:lnTo>
                  <a:lnTo>
                    <a:pt x="34" y="98"/>
                  </a:lnTo>
                  <a:lnTo>
                    <a:pt x="34" y="74"/>
                  </a:lnTo>
                  <a:lnTo>
                    <a:pt x="76" y="74"/>
                  </a:lnTo>
                  <a:lnTo>
                    <a:pt x="76" y="74"/>
                  </a:lnTo>
                  <a:lnTo>
                    <a:pt x="102" y="72"/>
                  </a:lnTo>
                  <a:lnTo>
                    <a:pt x="102" y="72"/>
                  </a:lnTo>
                  <a:lnTo>
                    <a:pt x="110" y="72"/>
                  </a:lnTo>
                  <a:lnTo>
                    <a:pt x="118" y="70"/>
                  </a:lnTo>
                  <a:lnTo>
                    <a:pt x="118" y="70"/>
                  </a:lnTo>
                  <a:lnTo>
                    <a:pt x="122" y="66"/>
                  </a:lnTo>
                  <a:lnTo>
                    <a:pt x="126" y="62"/>
                  </a:lnTo>
                  <a:lnTo>
                    <a:pt x="126" y="62"/>
                  </a:lnTo>
                  <a:lnTo>
                    <a:pt x="130" y="52"/>
                  </a:lnTo>
                  <a:lnTo>
                    <a:pt x="132" y="36"/>
                  </a:lnTo>
                  <a:lnTo>
                    <a:pt x="132" y="36"/>
                  </a:lnTo>
                  <a:lnTo>
                    <a:pt x="130" y="20"/>
                  </a:lnTo>
                  <a:lnTo>
                    <a:pt x="128" y="14"/>
                  </a:lnTo>
                  <a:lnTo>
                    <a:pt x="126" y="10"/>
                  </a:lnTo>
                  <a:lnTo>
                    <a:pt x="126" y="10"/>
                  </a:lnTo>
                  <a:lnTo>
                    <a:pt x="122" y="6"/>
                  </a:lnTo>
                  <a:lnTo>
                    <a:pt x="118" y="4"/>
                  </a:lnTo>
                  <a:lnTo>
                    <a:pt x="104" y="0"/>
                  </a:lnTo>
                  <a:lnTo>
                    <a:pt x="104" y="0"/>
                  </a:lnTo>
                  <a:close/>
                  <a:moveTo>
                    <a:pt x="98" y="44"/>
                  </a:moveTo>
                  <a:lnTo>
                    <a:pt x="98" y="44"/>
                  </a:lnTo>
                  <a:lnTo>
                    <a:pt x="94" y="48"/>
                  </a:lnTo>
                  <a:lnTo>
                    <a:pt x="94" y="48"/>
                  </a:lnTo>
                  <a:lnTo>
                    <a:pt x="90" y="48"/>
                  </a:lnTo>
                  <a:lnTo>
                    <a:pt x="90" y="48"/>
                  </a:lnTo>
                  <a:lnTo>
                    <a:pt x="76" y="48"/>
                  </a:lnTo>
                  <a:lnTo>
                    <a:pt x="34" y="48"/>
                  </a:lnTo>
                  <a:lnTo>
                    <a:pt x="34" y="24"/>
                  </a:lnTo>
                  <a:lnTo>
                    <a:pt x="76" y="24"/>
                  </a:lnTo>
                  <a:lnTo>
                    <a:pt x="76" y="24"/>
                  </a:lnTo>
                  <a:lnTo>
                    <a:pt x="92" y="24"/>
                  </a:lnTo>
                  <a:lnTo>
                    <a:pt x="92" y="24"/>
                  </a:lnTo>
                  <a:lnTo>
                    <a:pt x="96" y="28"/>
                  </a:lnTo>
                  <a:lnTo>
                    <a:pt x="96" y="28"/>
                  </a:lnTo>
                  <a:lnTo>
                    <a:pt x="98" y="36"/>
                  </a:lnTo>
                  <a:lnTo>
                    <a:pt x="98" y="36"/>
                  </a:lnTo>
                  <a:lnTo>
                    <a:pt x="98" y="44"/>
                  </a:lnTo>
                  <a:lnTo>
                    <a:pt x="9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8" name="Freeform 14"/>
            <p:cNvSpPr>
              <a:spLocks noEditPoints="1"/>
            </p:cNvSpPr>
            <p:nvPr/>
          </p:nvSpPr>
          <p:spPr bwMode="auto">
            <a:xfrm>
              <a:off x="7823078" y="1997175"/>
              <a:ext cx="140295" cy="95401"/>
            </a:xfrm>
            <a:custGeom>
              <a:avLst/>
              <a:gdLst>
                <a:gd name="T0" fmla="*/ 124 w 150"/>
                <a:gd name="T1" fmla="*/ 2 h 102"/>
                <a:gd name="T2" fmla="*/ 74 w 150"/>
                <a:gd name="T3" fmla="*/ 0 h 102"/>
                <a:gd name="T4" fmla="*/ 26 w 150"/>
                <a:gd name="T5" fmla="*/ 2 h 102"/>
                <a:gd name="T6" fmla="*/ 10 w 150"/>
                <a:gd name="T7" fmla="*/ 6 h 102"/>
                <a:gd name="T8" fmla="*/ 2 w 150"/>
                <a:gd name="T9" fmla="*/ 18 h 102"/>
                <a:gd name="T10" fmla="*/ 0 w 150"/>
                <a:gd name="T11" fmla="*/ 30 h 102"/>
                <a:gd name="T12" fmla="*/ 0 w 150"/>
                <a:gd name="T13" fmla="*/ 50 h 102"/>
                <a:gd name="T14" fmla="*/ 2 w 150"/>
                <a:gd name="T15" fmla="*/ 84 h 102"/>
                <a:gd name="T16" fmla="*/ 6 w 150"/>
                <a:gd name="T17" fmla="*/ 90 h 102"/>
                <a:gd name="T18" fmla="*/ 18 w 150"/>
                <a:gd name="T19" fmla="*/ 98 h 102"/>
                <a:gd name="T20" fmla="*/ 26 w 150"/>
                <a:gd name="T21" fmla="*/ 100 h 102"/>
                <a:gd name="T22" fmla="*/ 76 w 150"/>
                <a:gd name="T23" fmla="*/ 102 h 102"/>
                <a:gd name="T24" fmla="*/ 124 w 150"/>
                <a:gd name="T25" fmla="*/ 100 h 102"/>
                <a:gd name="T26" fmla="*/ 140 w 150"/>
                <a:gd name="T27" fmla="*/ 94 h 102"/>
                <a:gd name="T28" fmla="*/ 148 w 150"/>
                <a:gd name="T29" fmla="*/ 84 h 102"/>
                <a:gd name="T30" fmla="*/ 150 w 150"/>
                <a:gd name="T31" fmla="*/ 70 h 102"/>
                <a:gd name="T32" fmla="*/ 150 w 150"/>
                <a:gd name="T33" fmla="*/ 50 h 102"/>
                <a:gd name="T34" fmla="*/ 148 w 150"/>
                <a:gd name="T35" fmla="*/ 18 h 102"/>
                <a:gd name="T36" fmla="*/ 144 w 150"/>
                <a:gd name="T37" fmla="*/ 12 h 102"/>
                <a:gd name="T38" fmla="*/ 132 w 150"/>
                <a:gd name="T39" fmla="*/ 4 h 102"/>
                <a:gd name="T40" fmla="*/ 124 w 150"/>
                <a:gd name="T41" fmla="*/ 2 h 102"/>
                <a:gd name="T42" fmla="*/ 116 w 150"/>
                <a:gd name="T43" fmla="*/ 66 h 102"/>
                <a:gd name="T44" fmla="*/ 112 w 150"/>
                <a:gd name="T45" fmla="*/ 72 h 102"/>
                <a:gd name="T46" fmla="*/ 108 w 150"/>
                <a:gd name="T47" fmla="*/ 74 h 102"/>
                <a:gd name="T48" fmla="*/ 102 w 150"/>
                <a:gd name="T49" fmla="*/ 76 h 102"/>
                <a:gd name="T50" fmla="*/ 76 w 150"/>
                <a:gd name="T51" fmla="*/ 76 h 102"/>
                <a:gd name="T52" fmla="*/ 46 w 150"/>
                <a:gd name="T53" fmla="*/ 74 h 102"/>
                <a:gd name="T54" fmla="*/ 36 w 150"/>
                <a:gd name="T55" fmla="*/ 70 h 102"/>
                <a:gd name="T56" fmla="*/ 34 w 150"/>
                <a:gd name="T57" fmla="*/ 66 h 102"/>
                <a:gd name="T58" fmla="*/ 32 w 150"/>
                <a:gd name="T59" fmla="*/ 54 h 102"/>
                <a:gd name="T60" fmla="*/ 34 w 150"/>
                <a:gd name="T61" fmla="*/ 34 h 102"/>
                <a:gd name="T62" fmla="*/ 38 w 150"/>
                <a:gd name="T63" fmla="*/ 28 h 102"/>
                <a:gd name="T64" fmla="*/ 42 w 150"/>
                <a:gd name="T65" fmla="*/ 26 h 102"/>
                <a:gd name="T66" fmla="*/ 74 w 150"/>
                <a:gd name="T67" fmla="*/ 26 h 102"/>
                <a:gd name="T68" fmla="*/ 104 w 150"/>
                <a:gd name="T69" fmla="*/ 26 h 102"/>
                <a:gd name="T70" fmla="*/ 114 w 150"/>
                <a:gd name="T71" fmla="*/ 30 h 102"/>
                <a:gd name="T72" fmla="*/ 116 w 150"/>
                <a:gd name="T73" fmla="*/ 38 h 102"/>
                <a:gd name="T74" fmla="*/ 116 w 150"/>
                <a:gd name="T75" fmla="*/ 54 h 102"/>
                <a:gd name="T76" fmla="*/ 116 w 150"/>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02">
                  <a:moveTo>
                    <a:pt x="124" y="2"/>
                  </a:moveTo>
                  <a:lnTo>
                    <a:pt x="124" y="2"/>
                  </a:lnTo>
                  <a:lnTo>
                    <a:pt x="74" y="0"/>
                  </a:lnTo>
                  <a:lnTo>
                    <a:pt x="74" y="0"/>
                  </a:lnTo>
                  <a:lnTo>
                    <a:pt x="26" y="2"/>
                  </a:lnTo>
                  <a:lnTo>
                    <a:pt x="26" y="2"/>
                  </a:lnTo>
                  <a:lnTo>
                    <a:pt x="18" y="4"/>
                  </a:lnTo>
                  <a:lnTo>
                    <a:pt x="10" y="6"/>
                  </a:lnTo>
                  <a:lnTo>
                    <a:pt x="6" y="12"/>
                  </a:lnTo>
                  <a:lnTo>
                    <a:pt x="2" y="18"/>
                  </a:lnTo>
                  <a:lnTo>
                    <a:pt x="2" y="18"/>
                  </a:lnTo>
                  <a:lnTo>
                    <a:pt x="0" y="30"/>
                  </a:lnTo>
                  <a:lnTo>
                    <a:pt x="0" y="50"/>
                  </a:lnTo>
                  <a:lnTo>
                    <a:pt x="0" y="50"/>
                  </a:lnTo>
                  <a:lnTo>
                    <a:pt x="0" y="70"/>
                  </a:lnTo>
                  <a:lnTo>
                    <a:pt x="2" y="84"/>
                  </a:lnTo>
                  <a:lnTo>
                    <a:pt x="2" y="84"/>
                  </a:lnTo>
                  <a:lnTo>
                    <a:pt x="6" y="90"/>
                  </a:lnTo>
                  <a:lnTo>
                    <a:pt x="10" y="94"/>
                  </a:lnTo>
                  <a:lnTo>
                    <a:pt x="18" y="98"/>
                  </a:lnTo>
                  <a:lnTo>
                    <a:pt x="26" y="100"/>
                  </a:lnTo>
                  <a:lnTo>
                    <a:pt x="26" y="100"/>
                  </a:lnTo>
                  <a:lnTo>
                    <a:pt x="76" y="102"/>
                  </a:lnTo>
                  <a:lnTo>
                    <a:pt x="76" y="102"/>
                  </a:lnTo>
                  <a:lnTo>
                    <a:pt x="124" y="100"/>
                  </a:lnTo>
                  <a:lnTo>
                    <a:pt x="124" y="100"/>
                  </a:lnTo>
                  <a:lnTo>
                    <a:pt x="132" y="98"/>
                  </a:lnTo>
                  <a:lnTo>
                    <a:pt x="140" y="94"/>
                  </a:lnTo>
                  <a:lnTo>
                    <a:pt x="144" y="90"/>
                  </a:lnTo>
                  <a:lnTo>
                    <a:pt x="148" y="84"/>
                  </a:lnTo>
                  <a:lnTo>
                    <a:pt x="148" y="84"/>
                  </a:lnTo>
                  <a:lnTo>
                    <a:pt x="150" y="70"/>
                  </a:lnTo>
                  <a:lnTo>
                    <a:pt x="150" y="50"/>
                  </a:lnTo>
                  <a:lnTo>
                    <a:pt x="150" y="50"/>
                  </a:lnTo>
                  <a:lnTo>
                    <a:pt x="150" y="30"/>
                  </a:lnTo>
                  <a:lnTo>
                    <a:pt x="148" y="18"/>
                  </a:lnTo>
                  <a:lnTo>
                    <a:pt x="148" y="18"/>
                  </a:lnTo>
                  <a:lnTo>
                    <a:pt x="144" y="12"/>
                  </a:lnTo>
                  <a:lnTo>
                    <a:pt x="140" y="6"/>
                  </a:lnTo>
                  <a:lnTo>
                    <a:pt x="132" y="4"/>
                  </a:lnTo>
                  <a:lnTo>
                    <a:pt x="124" y="2"/>
                  </a:lnTo>
                  <a:lnTo>
                    <a:pt x="124" y="2"/>
                  </a:lnTo>
                  <a:close/>
                  <a:moveTo>
                    <a:pt x="116" y="66"/>
                  </a:moveTo>
                  <a:lnTo>
                    <a:pt x="116" y="66"/>
                  </a:lnTo>
                  <a:lnTo>
                    <a:pt x="114" y="70"/>
                  </a:lnTo>
                  <a:lnTo>
                    <a:pt x="112" y="72"/>
                  </a:lnTo>
                  <a:lnTo>
                    <a:pt x="112" y="72"/>
                  </a:lnTo>
                  <a:lnTo>
                    <a:pt x="108" y="74"/>
                  </a:lnTo>
                  <a:lnTo>
                    <a:pt x="102" y="76"/>
                  </a:lnTo>
                  <a:lnTo>
                    <a:pt x="102" y="76"/>
                  </a:lnTo>
                  <a:lnTo>
                    <a:pt x="76" y="76"/>
                  </a:lnTo>
                  <a:lnTo>
                    <a:pt x="76" y="76"/>
                  </a:lnTo>
                  <a:lnTo>
                    <a:pt x="46" y="74"/>
                  </a:lnTo>
                  <a:lnTo>
                    <a:pt x="46" y="74"/>
                  </a:lnTo>
                  <a:lnTo>
                    <a:pt x="38" y="72"/>
                  </a:lnTo>
                  <a:lnTo>
                    <a:pt x="36" y="70"/>
                  </a:lnTo>
                  <a:lnTo>
                    <a:pt x="34" y="66"/>
                  </a:lnTo>
                  <a:lnTo>
                    <a:pt x="34" y="66"/>
                  </a:lnTo>
                  <a:lnTo>
                    <a:pt x="32" y="54"/>
                  </a:lnTo>
                  <a:lnTo>
                    <a:pt x="32" y="54"/>
                  </a:lnTo>
                  <a:lnTo>
                    <a:pt x="34" y="40"/>
                  </a:lnTo>
                  <a:lnTo>
                    <a:pt x="34" y="34"/>
                  </a:lnTo>
                  <a:lnTo>
                    <a:pt x="34" y="34"/>
                  </a:lnTo>
                  <a:lnTo>
                    <a:pt x="38" y="28"/>
                  </a:lnTo>
                  <a:lnTo>
                    <a:pt x="42" y="26"/>
                  </a:lnTo>
                  <a:lnTo>
                    <a:pt x="42" y="26"/>
                  </a:lnTo>
                  <a:lnTo>
                    <a:pt x="74" y="26"/>
                  </a:lnTo>
                  <a:lnTo>
                    <a:pt x="74" y="26"/>
                  </a:lnTo>
                  <a:lnTo>
                    <a:pt x="104" y="26"/>
                  </a:lnTo>
                  <a:lnTo>
                    <a:pt x="104" y="26"/>
                  </a:lnTo>
                  <a:lnTo>
                    <a:pt x="110" y="28"/>
                  </a:lnTo>
                  <a:lnTo>
                    <a:pt x="114" y="30"/>
                  </a:lnTo>
                  <a:lnTo>
                    <a:pt x="114" y="30"/>
                  </a:lnTo>
                  <a:lnTo>
                    <a:pt x="116" y="38"/>
                  </a:lnTo>
                  <a:lnTo>
                    <a:pt x="116" y="38"/>
                  </a:lnTo>
                  <a:lnTo>
                    <a:pt x="116" y="54"/>
                  </a:lnTo>
                  <a:lnTo>
                    <a:pt x="116"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49" name="Freeform 15"/>
            <p:cNvSpPr>
              <a:spLocks/>
            </p:cNvSpPr>
            <p:nvPr/>
          </p:nvSpPr>
          <p:spPr bwMode="auto">
            <a:xfrm>
              <a:off x="7993303"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0" name="Freeform 16"/>
            <p:cNvSpPr>
              <a:spLocks/>
            </p:cNvSpPr>
            <p:nvPr/>
          </p:nvSpPr>
          <p:spPr bwMode="auto">
            <a:xfrm>
              <a:off x="8077480" y="1999046"/>
              <a:ext cx="147778" cy="91660"/>
            </a:xfrm>
            <a:custGeom>
              <a:avLst/>
              <a:gdLst>
                <a:gd name="T0" fmla="*/ 80 w 158"/>
                <a:gd name="T1" fmla="*/ 38 h 98"/>
                <a:gd name="T2" fmla="*/ 44 w 158"/>
                <a:gd name="T3" fmla="*/ 0 h 98"/>
                <a:gd name="T4" fmla="*/ 0 w 158"/>
                <a:gd name="T5" fmla="*/ 0 h 98"/>
                <a:gd name="T6" fmla="*/ 62 w 158"/>
                <a:gd name="T7" fmla="*/ 62 h 98"/>
                <a:gd name="T8" fmla="*/ 62 w 158"/>
                <a:gd name="T9" fmla="*/ 98 h 98"/>
                <a:gd name="T10" fmla="*/ 98 w 158"/>
                <a:gd name="T11" fmla="*/ 98 h 98"/>
                <a:gd name="T12" fmla="*/ 98 w 158"/>
                <a:gd name="T13" fmla="*/ 62 h 98"/>
                <a:gd name="T14" fmla="*/ 158 w 158"/>
                <a:gd name="T15" fmla="*/ 0 h 98"/>
                <a:gd name="T16" fmla="*/ 114 w 158"/>
                <a:gd name="T17" fmla="*/ 0 h 98"/>
                <a:gd name="T18" fmla="*/ 80 w 158"/>
                <a:gd name="T19"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8">
                  <a:moveTo>
                    <a:pt x="80" y="38"/>
                  </a:moveTo>
                  <a:lnTo>
                    <a:pt x="44" y="0"/>
                  </a:lnTo>
                  <a:lnTo>
                    <a:pt x="0" y="0"/>
                  </a:lnTo>
                  <a:lnTo>
                    <a:pt x="62" y="62"/>
                  </a:lnTo>
                  <a:lnTo>
                    <a:pt x="62" y="98"/>
                  </a:lnTo>
                  <a:lnTo>
                    <a:pt x="98" y="98"/>
                  </a:lnTo>
                  <a:lnTo>
                    <a:pt x="98" y="62"/>
                  </a:lnTo>
                  <a:lnTo>
                    <a:pt x="158" y="0"/>
                  </a:lnTo>
                  <a:lnTo>
                    <a:pt x="114" y="0"/>
                  </a:lnTo>
                  <a:lnTo>
                    <a:pt x="8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1" name="Freeform 17"/>
            <p:cNvSpPr>
              <a:spLocks/>
            </p:cNvSpPr>
            <p:nvPr/>
          </p:nvSpPr>
          <p:spPr bwMode="auto">
            <a:xfrm>
              <a:off x="8243964" y="1999046"/>
              <a:ext cx="108495" cy="91660"/>
            </a:xfrm>
            <a:custGeom>
              <a:avLst/>
              <a:gdLst>
                <a:gd name="T0" fmla="*/ 0 w 116"/>
                <a:gd name="T1" fmla="*/ 98 h 98"/>
                <a:gd name="T2" fmla="*/ 34 w 116"/>
                <a:gd name="T3" fmla="*/ 98 h 98"/>
                <a:gd name="T4" fmla="*/ 34 w 116"/>
                <a:gd name="T5" fmla="*/ 64 h 98"/>
                <a:gd name="T6" fmla="*/ 112 w 116"/>
                <a:gd name="T7" fmla="*/ 64 h 98"/>
                <a:gd name="T8" fmla="*/ 112 w 116"/>
                <a:gd name="T9" fmla="*/ 40 h 98"/>
                <a:gd name="T10" fmla="*/ 34 w 116"/>
                <a:gd name="T11" fmla="*/ 40 h 98"/>
                <a:gd name="T12" fmla="*/ 34 w 116"/>
                <a:gd name="T13" fmla="*/ 22 h 98"/>
                <a:gd name="T14" fmla="*/ 116 w 116"/>
                <a:gd name="T15" fmla="*/ 22 h 98"/>
                <a:gd name="T16" fmla="*/ 116 w 116"/>
                <a:gd name="T17" fmla="*/ 0 h 98"/>
                <a:gd name="T18" fmla="*/ 0 w 116"/>
                <a:gd name="T19" fmla="*/ 0 h 98"/>
                <a:gd name="T20" fmla="*/ 0 w 116"/>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98">
                  <a:moveTo>
                    <a:pt x="0" y="98"/>
                  </a:moveTo>
                  <a:lnTo>
                    <a:pt x="34" y="98"/>
                  </a:lnTo>
                  <a:lnTo>
                    <a:pt x="34" y="64"/>
                  </a:lnTo>
                  <a:lnTo>
                    <a:pt x="112" y="64"/>
                  </a:lnTo>
                  <a:lnTo>
                    <a:pt x="112" y="40"/>
                  </a:lnTo>
                  <a:lnTo>
                    <a:pt x="34" y="40"/>
                  </a:lnTo>
                  <a:lnTo>
                    <a:pt x="34" y="22"/>
                  </a:lnTo>
                  <a:lnTo>
                    <a:pt x="116" y="22"/>
                  </a:lnTo>
                  <a:lnTo>
                    <a:pt x="116" y="0"/>
                  </a:lnTo>
                  <a:lnTo>
                    <a:pt x="0" y="0"/>
                  </a:lnTo>
                  <a:lnTo>
                    <a:pt x="0"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2" name="Freeform 18"/>
            <p:cNvSpPr>
              <a:spLocks/>
            </p:cNvSpPr>
            <p:nvPr/>
          </p:nvSpPr>
          <p:spPr bwMode="auto">
            <a:xfrm>
              <a:off x="8380518"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3" name="Freeform 19"/>
            <p:cNvSpPr>
              <a:spLocks noEditPoints="1"/>
            </p:cNvSpPr>
            <p:nvPr/>
          </p:nvSpPr>
          <p:spPr bwMode="auto">
            <a:xfrm>
              <a:off x="8502107" y="1997175"/>
              <a:ext cx="142166" cy="95401"/>
            </a:xfrm>
            <a:custGeom>
              <a:avLst/>
              <a:gdLst>
                <a:gd name="T0" fmla="*/ 124 w 152"/>
                <a:gd name="T1" fmla="*/ 2 h 102"/>
                <a:gd name="T2" fmla="*/ 76 w 152"/>
                <a:gd name="T3" fmla="*/ 0 h 102"/>
                <a:gd name="T4" fmla="*/ 26 w 152"/>
                <a:gd name="T5" fmla="*/ 2 h 102"/>
                <a:gd name="T6" fmla="*/ 12 w 152"/>
                <a:gd name="T7" fmla="*/ 6 h 102"/>
                <a:gd name="T8" fmla="*/ 4 w 152"/>
                <a:gd name="T9" fmla="*/ 18 h 102"/>
                <a:gd name="T10" fmla="*/ 2 w 152"/>
                <a:gd name="T11" fmla="*/ 30 h 102"/>
                <a:gd name="T12" fmla="*/ 0 w 152"/>
                <a:gd name="T13" fmla="*/ 50 h 102"/>
                <a:gd name="T14" fmla="*/ 4 w 152"/>
                <a:gd name="T15" fmla="*/ 84 h 102"/>
                <a:gd name="T16" fmla="*/ 6 w 152"/>
                <a:gd name="T17" fmla="*/ 90 h 102"/>
                <a:gd name="T18" fmla="*/ 18 w 152"/>
                <a:gd name="T19" fmla="*/ 98 h 102"/>
                <a:gd name="T20" fmla="*/ 26 w 152"/>
                <a:gd name="T21" fmla="*/ 100 h 102"/>
                <a:gd name="T22" fmla="*/ 76 w 152"/>
                <a:gd name="T23" fmla="*/ 102 h 102"/>
                <a:gd name="T24" fmla="*/ 124 w 152"/>
                <a:gd name="T25" fmla="*/ 100 h 102"/>
                <a:gd name="T26" fmla="*/ 140 w 152"/>
                <a:gd name="T27" fmla="*/ 94 h 102"/>
                <a:gd name="T28" fmla="*/ 148 w 152"/>
                <a:gd name="T29" fmla="*/ 84 h 102"/>
                <a:gd name="T30" fmla="*/ 150 w 152"/>
                <a:gd name="T31" fmla="*/ 70 h 102"/>
                <a:gd name="T32" fmla="*/ 152 w 152"/>
                <a:gd name="T33" fmla="*/ 50 h 102"/>
                <a:gd name="T34" fmla="*/ 148 w 152"/>
                <a:gd name="T35" fmla="*/ 18 h 102"/>
                <a:gd name="T36" fmla="*/ 146 w 152"/>
                <a:gd name="T37" fmla="*/ 12 h 102"/>
                <a:gd name="T38" fmla="*/ 134 w 152"/>
                <a:gd name="T39" fmla="*/ 4 h 102"/>
                <a:gd name="T40" fmla="*/ 124 w 152"/>
                <a:gd name="T41" fmla="*/ 2 h 102"/>
                <a:gd name="T42" fmla="*/ 116 w 152"/>
                <a:gd name="T43" fmla="*/ 66 h 102"/>
                <a:gd name="T44" fmla="*/ 112 w 152"/>
                <a:gd name="T45" fmla="*/ 72 h 102"/>
                <a:gd name="T46" fmla="*/ 108 w 152"/>
                <a:gd name="T47" fmla="*/ 74 h 102"/>
                <a:gd name="T48" fmla="*/ 102 w 152"/>
                <a:gd name="T49" fmla="*/ 76 h 102"/>
                <a:gd name="T50" fmla="*/ 76 w 152"/>
                <a:gd name="T51" fmla="*/ 76 h 102"/>
                <a:gd name="T52" fmla="*/ 48 w 152"/>
                <a:gd name="T53" fmla="*/ 74 h 102"/>
                <a:gd name="T54" fmla="*/ 36 w 152"/>
                <a:gd name="T55" fmla="*/ 70 h 102"/>
                <a:gd name="T56" fmla="*/ 34 w 152"/>
                <a:gd name="T57" fmla="*/ 66 h 102"/>
                <a:gd name="T58" fmla="*/ 34 w 152"/>
                <a:gd name="T59" fmla="*/ 54 h 102"/>
                <a:gd name="T60" fmla="*/ 36 w 152"/>
                <a:gd name="T61" fmla="*/ 34 h 102"/>
                <a:gd name="T62" fmla="*/ 38 w 152"/>
                <a:gd name="T63" fmla="*/ 28 h 102"/>
                <a:gd name="T64" fmla="*/ 44 w 152"/>
                <a:gd name="T65" fmla="*/ 26 h 102"/>
                <a:gd name="T66" fmla="*/ 76 w 152"/>
                <a:gd name="T67" fmla="*/ 26 h 102"/>
                <a:gd name="T68" fmla="*/ 106 w 152"/>
                <a:gd name="T69" fmla="*/ 26 h 102"/>
                <a:gd name="T70" fmla="*/ 114 w 152"/>
                <a:gd name="T71" fmla="*/ 30 h 102"/>
                <a:gd name="T72" fmla="*/ 118 w 152"/>
                <a:gd name="T73" fmla="*/ 38 h 102"/>
                <a:gd name="T74" fmla="*/ 118 w 152"/>
                <a:gd name="T75" fmla="*/ 54 h 102"/>
                <a:gd name="T76" fmla="*/ 116 w 152"/>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02">
                  <a:moveTo>
                    <a:pt x="124" y="2"/>
                  </a:moveTo>
                  <a:lnTo>
                    <a:pt x="124" y="2"/>
                  </a:lnTo>
                  <a:lnTo>
                    <a:pt x="76" y="0"/>
                  </a:lnTo>
                  <a:lnTo>
                    <a:pt x="76" y="0"/>
                  </a:lnTo>
                  <a:lnTo>
                    <a:pt x="26" y="2"/>
                  </a:lnTo>
                  <a:lnTo>
                    <a:pt x="26" y="2"/>
                  </a:lnTo>
                  <a:lnTo>
                    <a:pt x="18" y="4"/>
                  </a:lnTo>
                  <a:lnTo>
                    <a:pt x="12" y="6"/>
                  </a:lnTo>
                  <a:lnTo>
                    <a:pt x="6" y="12"/>
                  </a:lnTo>
                  <a:lnTo>
                    <a:pt x="4" y="18"/>
                  </a:lnTo>
                  <a:lnTo>
                    <a:pt x="4" y="18"/>
                  </a:lnTo>
                  <a:lnTo>
                    <a:pt x="2" y="30"/>
                  </a:lnTo>
                  <a:lnTo>
                    <a:pt x="0" y="50"/>
                  </a:lnTo>
                  <a:lnTo>
                    <a:pt x="0" y="50"/>
                  </a:lnTo>
                  <a:lnTo>
                    <a:pt x="2" y="70"/>
                  </a:lnTo>
                  <a:lnTo>
                    <a:pt x="4" y="84"/>
                  </a:lnTo>
                  <a:lnTo>
                    <a:pt x="4" y="84"/>
                  </a:lnTo>
                  <a:lnTo>
                    <a:pt x="6" y="90"/>
                  </a:lnTo>
                  <a:lnTo>
                    <a:pt x="12" y="94"/>
                  </a:lnTo>
                  <a:lnTo>
                    <a:pt x="18" y="98"/>
                  </a:lnTo>
                  <a:lnTo>
                    <a:pt x="26" y="100"/>
                  </a:lnTo>
                  <a:lnTo>
                    <a:pt x="26" y="100"/>
                  </a:lnTo>
                  <a:lnTo>
                    <a:pt x="76" y="102"/>
                  </a:lnTo>
                  <a:lnTo>
                    <a:pt x="76" y="102"/>
                  </a:lnTo>
                  <a:lnTo>
                    <a:pt x="124" y="100"/>
                  </a:lnTo>
                  <a:lnTo>
                    <a:pt x="124" y="100"/>
                  </a:lnTo>
                  <a:lnTo>
                    <a:pt x="134" y="98"/>
                  </a:lnTo>
                  <a:lnTo>
                    <a:pt x="140" y="94"/>
                  </a:lnTo>
                  <a:lnTo>
                    <a:pt x="146" y="90"/>
                  </a:lnTo>
                  <a:lnTo>
                    <a:pt x="148" y="84"/>
                  </a:lnTo>
                  <a:lnTo>
                    <a:pt x="148" y="84"/>
                  </a:lnTo>
                  <a:lnTo>
                    <a:pt x="150" y="70"/>
                  </a:lnTo>
                  <a:lnTo>
                    <a:pt x="152" y="50"/>
                  </a:lnTo>
                  <a:lnTo>
                    <a:pt x="152" y="50"/>
                  </a:lnTo>
                  <a:lnTo>
                    <a:pt x="150" y="30"/>
                  </a:lnTo>
                  <a:lnTo>
                    <a:pt x="148" y="18"/>
                  </a:lnTo>
                  <a:lnTo>
                    <a:pt x="148" y="18"/>
                  </a:lnTo>
                  <a:lnTo>
                    <a:pt x="146" y="12"/>
                  </a:lnTo>
                  <a:lnTo>
                    <a:pt x="140" y="6"/>
                  </a:lnTo>
                  <a:lnTo>
                    <a:pt x="134" y="4"/>
                  </a:lnTo>
                  <a:lnTo>
                    <a:pt x="124" y="2"/>
                  </a:lnTo>
                  <a:lnTo>
                    <a:pt x="124" y="2"/>
                  </a:lnTo>
                  <a:close/>
                  <a:moveTo>
                    <a:pt x="116" y="66"/>
                  </a:moveTo>
                  <a:lnTo>
                    <a:pt x="116" y="66"/>
                  </a:lnTo>
                  <a:lnTo>
                    <a:pt x="116" y="70"/>
                  </a:lnTo>
                  <a:lnTo>
                    <a:pt x="112" y="72"/>
                  </a:lnTo>
                  <a:lnTo>
                    <a:pt x="112" y="72"/>
                  </a:lnTo>
                  <a:lnTo>
                    <a:pt x="108" y="74"/>
                  </a:lnTo>
                  <a:lnTo>
                    <a:pt x="102" y="76"/>
                  </a:lnTo>
                  <a:lnTo>
                    <a:pt x="102" y="76"/>
                  </a:lnTo>
                  <a:lnTo>
                    <a:pt x="76" y="76"/>
                  </a:lnTo>
                  <a:lnTo>
                    <a:pt x="76" y="76"/>
                  </a:lnTo>
                  <a:lnTo>
                    <a:pt x="48" y="74"/>
                  </a:lnTo>
                  <a:lnTo>
                    <a:pt x="48" y="74"/>
                  </a:lnTo>
                  <a:lnTo>
                    <a:pt x="38" y="72"/>
                  </a:lnTo>
                  <a:lnTo>
                    <a:pt x="36" y="70"/>
                  </a:lnTo>
                  <a:lnTo>
                    <a:pt x="34" y="66"/>
                  </a:lnTo>
                  <a:lnTo>
                    <a:pt x="34" y="66"/>
                  </a:lnTo>
                  <a:lnTo>
                    <a:pt x="34" y="54"/>
                  </a:lnTo>
                  <a:lnTo>
                    <a:pt x="34" y="54"/>
                  </a:lnTo>
                  <a:lnTo>
                    <a:pt x="34" y="40"/>
                  </a:lnTo>
                  <a:lnTo>
                    <a:pt x="36" y="34"/>
                  </a:lnTo>
                  <a:lnTo>
                    <a:pt x="36" y="34"/>
                  </a:lnTo>
                  <a:lnTo>
                    <a:pt x="38" y="28"/>
                  </a:lnTo>
                  <a:lnTo>
                    <a:pt x="44" y="26"/>
                  </a:lnTo>
                  <a:lnTo>
                    <a:pt x="44" y="26"/>
                  </a:lnTo>
                  <a:lnTo>
                    <a:pt x="76" y="26"/>
                  </a:lnTo>
                  <a:lnTo>
                    <a:pt x="76" y="26"/>
                  </a:lnTo>
                  <a:lnTo>
                    <a:pt x="106" y="26"/>
                  </a:lnTo>
                  <a:lnTo>
                    <a:pt x="106" y="26"/>
                  </a:lnTo>
                  <a:lnTo>
                    <a:pt x="110" y="28"/>
                  </a:lnTo>
                  <a:lnTo>
                    <a:pt x="114" y="30"/>
                  </a:lnTo>
                  <a:lnTo>
                    <a:pt x="114" y="30"/>
                  </a:lnTo>
                  <a:lnTo>
                    <a:pt x="118" y="38"/>
                  </a:lnTo>
                  <a:lnTo>
                    <a:pt x="118" y="38"/>
                  </a:lnTo>
                  <a:lnTo>
                    <a:pt x="118" y="54"/>
                  </a:lnTo>
                  <a:lnTo>
                    <a:pt x="118"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4" name="Freeform 20"/>
            <p:cNvSpPr>
              <a:spLocks noEditPoints="1"/>
            </p:cNvSpPr>
            <p:nvPr/>
          </p:nvSpPr>
          <p:spPr bwMode="auto">
            <a:xfrm>
              <a:off x="8672332" y="1999046"/>
              <a:ext cx="127201" cy="93530"/>
            </a:xfrm>
            <a:custGeom>
              <a:avLst/>
              <a:gdLst>
                <a:gd name="T0" fmla="*/ 130 w 136"/>
                <a:gd name="T1" fmla="*/ 66 h 100"/>
                <a:gd name="T2" fmla="*/ 116 w 136"/>
                <a:gd name="T3" fmla="*/ 62 h 100"/>
                <a:gd name="T4" fmla="*/ 124 w 136"/>
                <a:gd name="T5" fmla="*/ 60 h 100"/>
                <a:gd name="T6" fmla="*/ 130 w 136"/>
                <a:gd name="T7" fmla="*/ 56 h 100"/>
                <a:gd name="T8" fmla="*/ 134 w 136"/>
                <a:gd name="T9" fmla="*/ 48 h 100"/>
                <a:gd name="T10" fmla="*/ 136 w 136"/>
                <a:gd name="T11" fmla="*/ 32 h 100"/>
                <a:gd name="T12" fmla="*/ 136 w 136"/>
                <a:gd name="T13" fmla="*/ 22 h 100"/>
                <a:gd name="T14" fmla="*/ 134 w 136"/>
                <a:gd name="T15" fmla="*/ 14 h 100"/>
                <a:gd name="T16" fmla="*/ 126 w 136"/>
                <a:gd name="T17" fmla="*/ 4 h 100"/>
                <a:gd name="T18" fmla="*/ 120 w 136"/>
                <a:gd name="T19" fmla="*/ 2 h 100"/>
                <a:gd name="T20" fmla="*/ 114 w 136"/>
                <a:gd name="T21" fmla="*/ 2 h 100"/>
                <a:gd name="T22" fmla="*/ 0 w 136"/>
                <a:gd name="T23" fmla="*/ 0 h 100"/>
                <a:gd name="T24" fmla="*/ 32 w 136"/>
                <a:gd name="T25" fmla="*/ 100 h 100"/>
                <a:gd name="T26" fmla="*/ 80 w 136"/>
                <a:gd name="T27" fmla="*/ 74 h 100"/>
                <a:gd name="T28" fmla="*/ 94 w 136"/>
                <a:gd name="T29" fmla="*/ 74 h 100"/>
                <a:gd name="T30" fmla="*/ 98 w 136"/>
                <a:gd name="T31" fmla="*/ 76 h 100"/>
                <a:gd name="T32" fmla="*/ 102 w 136"/>
                <a:gd name="T33" fmla="*/ 82 h 100"/>
                <a:gd name="T34" fmla="*/ 102 w 136"/>
                <a:gd name="T35" fmla="*/ 94 h 100"/>
                <a:gd name="T36" fmla="*/ 134 w 136"/>
                <a:gd name="T37" fmla="*/ 100 h 100"/>
                <a:gd name="T38" fmla="*/ 134 w 136"/>
                <a:gd name="T39" fmla="*/ 90 h 100"/>
                <a:gd name="T40" fmla="*/ 134 w 136"/>
                <a:gd name="T41" fmla="*/ 74 h 100"/>
                <a:gd name="T42" fmla="*/ 130 w 136"/>
                <a:gd name="T43" fmla="*/ 66 h 100"/>
                <a:gd name="T44" fmla="*/ 102 w 136"/>
                <a:gd name="T45" fmla="*/ 44 h 100"/>
                <a:gd name="T46" fmla="*/ 98 w 136"/>
                <a:gd name="T47" fmla="*/ 48 h 100"/>
                <a:gd name="T48" fmla="*/ 94 w 136"/>
                <a:gd name="T49" fmla="*/ 50 h 100"/>
                <a:gd name="T50" fmla="*/ 32 w 136"/>
                <a:gd name="T51" fmla="*/ 50 h 100"/>
                <a:gd name="T52" fmla="*/ 80 w 136"/>
                <a:gd name="T53" fmla="*/ 26 h 100"/>
                <a:gd name="T54" fmla="*/ 94 w 136"/>
                <a:gd name="T55" fmla="*/ 26 h 100"/>
                <a:gd name="T56" fmla="*/ 98 w 136"/>
                <a:gd name="T57" fmla="*/ 26 h 100"/>
                <a:gd name="T58" fmla="*/ 102 w 136"/>
                <a:gd name="T59" fmla="*/ 30 h 100"/>
                <a:gd name="T60" fmla="*/ 102 w 136"/>
                <a:gd name="T61" fmla="*/ 38 h 100"/>
                <a:gd name="T62" fmla="*/ 102 w 136"/>
                <a:gd name="T63"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00">
                  <a:moveTo>
                    <a:pt x="130" y="66"/>
                  </a:moveTo>
                  <a:lnTo>
                    <a:pt x="130" y="66"/>
                  </a:lnTo>
                  <a:lnTo>
                    <a:pt x="124" y="62"/>
                  </a:lnTo>
                  <a:lnTo>
                    <a:pt x="116" y="62"/>
                  </a:lnTo>
                  <a:lnTo>
                    <a:pt x="116" y="62"/>
                  </a:lnTo>
                  <a:lnTo>
                    <a:pt x="124" y="60"/>
                  </a:lnTo>
                  <a:lnTo>
                    <a:pt x="130" y="56"/>
                  </a:lnTo>
                  <a:lnTo>
                    <a:pt x="130" y="56"/>
                  </a:lnTo>
                  <a:lnTo>
                    <a:pt x="132" y="54"/>
                  </a:lnTo>
                  <a:lnTo>
                    <a:pt x="134" y="48"/>
                  </a:lnTo>
                  <a:lnTo>
                    <a:pt x="134" y="48"/>
                  </a:lnTo>
                  <a:lnTo>
                    <a:pt x="136" y="32"/>
                  </a:lnTo>
                  <a:lnTo>
                    <a:pt x="136" y="32"/>
                  </a:lnTo>
                  <a:lnTo>
                    <a:pt x="136" y="22"/>
                  </a:lnTo>
                  <a:lnTo>
                    <a:pt x="134" y="14"/>
                  </a:lnTo>
                  <a:lnTo>
                    <a:pt x="134" y="14"/>
                  </a:lnTo>
                  <a:lnTo>
                    <a:pt x="130" y="8"/>
                  </a:lnTo>
                  <a:lnTo>
                    <a:pt x="126" y="4"/>
                  </a:lnTo>
                  <a:lnTo>
                    <a:pt x="126" y="4"/>
                  </a:lnTo>
                  <a:lnTo>
                    <a:pt x="120" y="2"/>
                  </a:lnTo>
                  <a:lnTo>
                    <a:pt x="114" y="2"/>
                  </a:lnTo>
                  <a:lnTo>
                    <a:pt x="114" y="2"/>
                  </a:lnTo>
                  <a:lnTo>
                    <a:pt x="80" y="0"/>
                  </a:lnTo>
                  <a:lnTo>
                    <a:pt x="0" y="0"/>
                  </a:lnTo>
                  <a:lnTo>
                    <a:pt x="0" y="100"/>
                  </a:lnTo>
                  <a:lnTo>
                    <a:pt x="32" y="100"/>
                  </a:lnTo>
                  <a:lnTo>
                    <a:pt x="32" y="74"/>
                  </a:lnTo>
                  <a:lnTo>
                    <a:pt x="80" y="74"/>
                  </a:lnTo>
                  <a:lnTo>
                    <a:pt x="80" y="74"/>
                  </a:lnTo>
                  <a:lnTo>
                    <a:pt x="94" y="74"/>
                  </a:lnTo>
                  <a:lnTo>
                    <a:pt x="94" y="74"/>
                  </a:lnTo>
                  <a:lnTo>
                    <a:pt x="98" y="76"/>
                  </a:lnTo>
                  <a:lnTo>
                    <a:pt x="98" y="76"/>
                  </a:lnTo>
                  <a:lnTo>
                    <a:pt x="102" y="82"/>
                  </a:lnTo>
                  <a:lnTo>
                    <a:pt x="102" y="82"/>
                  </a:lnTo>
                  <a:lnTo>
                    <a:pt x="102" y="94"/>
                  </a:lnTo>
                  <a:lnTo>
                    <a:pt x="102" y="100"/>
                  </a:lnTo>
                  <a:lnTo>
                    <a:pt x="134" y="100"/>
                  </a:lnTo>
                  <a:lnTo>
                    <a:pt x="134" y="90"/>
                  </a:lnTo>
                  <a:lnTo>
                    <a:pt x="134" y="90"/>
                  </a:lnTo>
                  <a:lnTo>
                    <a:pt x="134" y="74"/>
                  </a:lnTo>
                  <a:lnTo>
                    <a:pt x="134" y="74"/>
                  </a:lnTo>
                  <a:lnTo>
                    <a:pt x="130" y="66"/>
                  </a:lnTo>
                  <a:lnTo>
                    <a:pt x="130" y="66"/>
                  </a:lnTo>
                  <a:close/>
                  <a:moveTo>
                    <a:pt x="102" y="44"/>
                  </a:moveTo>
                  <a:lnTo>
                    <a:pt x="102" y="44"/>
                  </a:lnTo>
                  <a:lnTo>
                    <a:pt x="98" y="48"/>
                  </a:lnTo>
                  <a:lnTo>
                    <a:pt x="98" y="48"/>
                  </a:lnTo>
                  <a:lnTo>
                    <a:pt x="94" y="50"/>
                  </a:lnTo>
                  <a:lnTo>
                    <a:pt x="94" y="50"/>
                  </a:lnTo>
                  <a:lnTo>
                    <a:pt x="80" y="50"/>
                  </a:lnTo>
                  <a:lnTo>
                    <a:pt x="32" y="50"/>
                  </a:lnTo>
                  <a:lnTo>
                    <a:pt x="32" y="26"/>
                  </a:lnTo>
                  <a:lnTo>
                    <a:pt x="80" y="26"/>
                  </a:lnTo>
                  <a:lnTo>
                    <a:pt x="80" y="26"/>
                  </a:lnTo>
                  <a:lnTo>
                    <a:pt x="94" y="26"/>
                  </a:lnTo>
                  <a:lnTo>
                    <a:pt x="94" y="26"/>
                  </a:lnTo>
                  <a:lnTo>
                    <a:pt x="98" y="26"/>
                  </a:lnTo>
                  <a:lnTo>
                    <a:pt x="98" y="26"/>
                  </a:lnTo>
                  <a:lnTo>
                    <a:pt x="102" y="30"/>
                  </a:lnTo>
                  <a:lnTo>
                    <a:pt x="102" y="30"/>
                  </a:lnTo>
                  <a:lnTo>
                    <a:pt x="102" y="38"/>
                  </a:lnTo>
                  <a:lnTo>
                    <a:pt x="102" y="38"/>
                  </a:lnTo>
                  <a:lnTo>
                    <a:pt x="102" y="44"/>
                  </a:lnTo>
                  <a:lnTo>
                    <a:pt x="10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5" name="Freeform 21"/>
            <p:cNvSpPr>
              <a:spLocks/>
            </p:cNvSpPr>
            <p:nvPr/>
          </p:nvSpPr>
          <p:spPr bwMode="auto">
            <a:xfrm>
              <a:off x="7892290" y="2137471"/>
              <a:ext cx="54248" cy="48636"/>
            </a:xfrm>
            <a:custGeom>
              <a:avLst/>
              <a:gdLst>
                <a:gd name="T0" fmla="*/ 6 w 58"/>
                <a:gd name="T1" fmla="*/ 36 h 52"/>
                <a:gd name="T2" fmla="*/ 6 w 58"/>
                <a:gd name="T3" fmla="*/ 38 h 52"/>
                <a:gd name="T4" fmla="*/ 8 w 58"/>
                <a:gd name="T5" fmla="*/ 44 h 52"/>
                <a:gd name="T6" fmla="*/ 18 w 58"/>
                <a:gd name="T7" fmla="*/ 46 h 52"/>
                <a:gd name="T8" fmla="*/ 38 w 58"/>
                <a:gd name="T9" fmla="*/ 46 h 52"/>
                <a:gd name="T10" fmla="*/ 48 w 58"/>
                <a:gd name="T11" fmla="*/ 44 h 52"/>
                <a:gd name="T12" fmla="*/ 52 w 58"/>
                <a:gd name="T13" fmla="*/ 36 h 52"/>
                <a:gd name="T14" fmla="*/ 50 w 58"/>
                <a:gd name="T15" fmla="*/ 34 h 52"/>
                <a:gd name="T16" fmla="*/ 46 w 58"/>
                <a:gd name="T17" fmla="*/ 30 h 52"/>
                <a:gd name="T18" fmla="*/ 28 w 58"/>
                <a:gd name="T19" fmla="*/ 30 h 52"/>
                <a:gd name="T20" fmla="*/ 14 w 58"/>
                <a:gd name="T21" fmla="*/ 28 h 52"/>
                <a:gd name="T22" fmla="*/ 2 w 58"/>
                <a:gd name="T23" fmla="*/ 22 h 52"/>
                <a:gd name="T24" fmla="*/ 0 w 58"/>
                <a:gd name="T25" fmla="*/ 14 h 52"/>
                <a:gd name="T26" fmla="*/ 6 w 58"/>
                <a:gd name="T27" fmla="*/ 4 h 52"/>
                <a:gd name="T28" fmla="*/ 20 w 58"/>
                <a:gd name="T29" fmla="*/ 0 h 52"/>
                <a:gd name="T30" fmla="*/ 36 w 58"/>
                <a:gd name="T31" fmla="*/ 0 h 52"/>
                <a:gd name="T32" fmla="*/ 52 w 58"/>
                <a:gd name="T33" fmla="*/ 4 h 52"/>
                <a:gd name="T34" fmla="*/ 56 w 58"/>
                <a:gd name="T35" fmla="*/ 14 h 52"/>
                <a:gd name="T36" fmla="*/ 50 w 58"/>
                <a:gd name="T37" fmla="*/ 16 h 52"/>
                <a:gd name="T38" fmla="*/ 50 w 58"/>
                <a:gd name="T39" fmla="*/ 10 h 52"/>
                <a:gd name="T40" fmla="*/ 42 w 58"/>
                <a:gd name="T41" fmla="*/ 6 h 52"/>
                <a:gd name="T42" fmla="*/ 24 w 58"/>
                <a:gd name="T43" fmla="*/ 6 h 52"/>
                <a:gd name="T44" fmla="*/ 16 w 58"/>
                <a:gd name="T45" fmla="*/ 6 h 52"/>
                <a:gd name="T46" fmla="*/ 8 w 58"/>
                <a:gd name="T47" fmla="*/ 10 h 52"/>
                <a:gd name="T48" fmla="*/ 6 w 58"/>
                <a:gd name="T49" fmla="*/ 16 h 52"/>
                <a:gd name="T50" fmla="*/ 8 w 58"/>
                <a:gd name="T51" fmla="*/ 22 h 52"/>
                <a:gd name="T52" fmla="*/ 18 w 58"/>
                <a:gd name="T53" fmla="*/ 24 h 52"/>
                <a:gd name="T54" fmla="*/ 38 w 58"/>
                <a:gd name="T55" fmla="*/ 24 h 52"/>
                <a:gd name="T56" fmla="*/ 54 w 58"/>
                <a:gd name="T57" fmla="*/ 26 h 52"/>
                <a:gd name="T58" fmla="*/ 58 w 58"/>
                <a:gd name="T59" fmla="*/ 36 h 52"/>
                <a:gd name="T60" fmla="*/ 58 w 58"/>
                <a:gd name="T61" fmla="*/ 38 h 52"/>
                <a:gd name="T62" fmla="*/ 52 w 58"/>
                <a:gd name="T63" fmla="*/ 50 h 52"/>
                <a:gd name="T64" fmla="*/ 38 w 58"/>
                <a:gd name="T65" fmla="*/ 52 h 52"/>
                <a:gd name="T66" fmla="*/ 18 w 58"/>
                <a:gd name="T67" fmla="*/ 52 h 52"/>
                <a:gd name="T68" fmla="*/ 6 w 58"/>
                <a:gd name="T69" fmla="*/ 50 h 52"/>
                <a:gd name="T70" fmla="*/ 0 w 58"/>
                <a:gd name="T7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2">
                  <a:moveTo>
                    <a:pt x="0" y="36"/>
                  </a:moveTo>
                  <a:lnTo>
                    <a:pt x="6" y="36"/>
                  </a:lnTo>
                  <a:lnTo>
                    <a:pt x="6" y="38"/>
                  </a:lnTo>
                  <a:lnTo>
                    <a:pt x="6" y="38"/>
                  </a:lnTo>
                  <a:lnTo>
                    <a:pt x="8" y="42"/>
                  </a:lnTo>
                  <a:lnTo>
                    <a:pt x="8" y="44"/>
                  </a:lnTo>
                  <a:lnTo>
                    <a:pt x="12" y="46"/>
                  </a:lnTo>
                  <a:lnTo>
                    <a:pt x="18" y="46"/>
                  </a:lnTo>
                  <a:lnTo>
                    <a:pt x="38" y="46"/>
                  </a:lnTo>
                  <a:lnTo>
                    <a:pt x="38" y="46"/>
                  </a:lnTo>
                  <a:lnTo>
                    <a:pt x="44" y="46"/>
                  </a:lnTo>
                  <a:lnTo>
                    <a:pt x="48" y="44"/>
                  </a:lnTo>
                  <a:lnTo>
                    <a:pt x="50" y="42"/>
                  </a:lnTo>
                  <a:lnTo>
                    <a:pt x="52" y="36"/>
                  </a:lnTo>
                  <a:lnTo>
                    <a:pt x="52" y="36"/>
                  </a:lnTo>
                  <a:lnTo>
                    <a:pt x="50" y="34"/>
                  </a:lnTo>
                  <a:lnTo>
                    <a:pt x="48" y="30"/>
                  </a:lnTo>
                  <a:lnTo>
                    <a:pt x="46" y="30"/>
                  </a:lnTo>
                  <a:lnTo>
                    <a:pt x="40" y="30"/>
                  </a:lnTo>
                  <a:lnTo>
                    <a:pt x="28" y="30"/>
                  </a:lnTo>
                  <a:lnTo>
                    <a:pt x="28" y="30"/>
                  </a:lnTo>
                  <a:lnTo>
                    <a:pt x="14" y="28"/>
                  </a:lnTo>
                  <a:lnTo>
                    <a:pt x="6" y="26"/>
                  </a:lnTo>
                  <a:lnTo>
                    <a:pt x="2" y="22"/>
                  </a:lnTo>
                  <a:lnTo>
                    <a:pt x="0" y="14"/>
                  </a:lnTo>
                  <a:lnTo>
                    <a:pt x="0" y="14"/>
                  </a:lnTo>
                  <a:lnTo>
                    <a:pt x="2" y="8"/>
                  </a:lnTo>
                  <a:lnTo>
                    <a:pt x="6" y="4"/>
                  </a:lnTo>
                  <a:lnTo>
                    <a:pt x="12" y="2"/>
                  </a:lnTo>
                  <a:lnTo>
                    <a:pt x="20" y="0"/>
                  </a:lnTo>
                  <a:lnTo>
                    <a:pt x="36" y="0"/>
                  </a:lnTo>
                  <a:lnTo>
                    <a:pt x="36" y="0"/>
                  </a:lnTo>
                  <a:lnTo>
                    <a:pt x="46" y="2"/>
                  </a:lnTo>
                  <a:lnTo>
                    <a:pt x="52" y="4"/>
                  </a:lnTo>
                  <a:lnTo>
                    <a:pt x="56" y="8"/>
                  </a:lnTo>
                  <a:lnTo>
                    <a:pt x="56" y="14"/>
                  </a:lnTo>
                  <a:lnTo>
                    <a:pt x="56" y="16"/>
                  </a:lnTo>
                  <a:lnTo>
                    <a:pt x="50" y="16"/>
                  </a:lnTo>
                  <a:lnTo>
                    <a:pt x="50" y="16"/>
                  </a:lnTo>
                  <a:lnTo>
                    <a:pt x="50" y="10"/>
                  </a:lnTo>
                  <a:lnTo>
                    <a:pt x="48" y="8"/>
                  </a:lnTo>
                  <a:lnTo>
                    <a:pt x="42" y="6"/>
                  </a:lnTo>
                  <a:lnTo>
                    <a:pt x="32" y="6"/>
                  </a:lnTo>
                  <a:lnTo>
                    <a:pt x="24" y="6"/>
                  </a:lnTo>
                  <a:lnTo>
                    <a:pt x="24" y="6"/>
                  </a:lnTo>
                  <a:lnTo>
                    <a:pt x="16" y="6"/>
                  </a:lnTo>
                  <a:lnTo>
                    <a:pt x="10" y="8"/>
                  </a:lnTo>
                  <a:lnTo>
                    <a:pt x="8" y="10"/>
                  </a:lnTo>
                  <a:lnTo>
                    <a:pt x="6" y="16"/>
                  </a:lnTo>
                  <a:lnTo>
                    <a:pt x="6" y="16"/>
                  </a:lnTo>
                  <a:lnTo>
                    <a:pt x="6" y="18"/>
                  </a:lnTo>
                  <a:lnTo>
                    <a:pt x="8" y="22"/>
                  </a:lnTo>
                  <a:lnTo>
                    <a:pt x="12" y="22"/>
                  </a:lnTo>
                  <a:lnTo>
                    <a:pt x="18" y="24"/>
                  </a:lnTo>
                  <a:lnTo>
                    <a:pt x="38" y="24"/>
                  </a:lnTo>
                  <a:lnTo>
                    <a:pt x="38" y="24"/>
                  </a:lnTo>
                  <a:lnTo>
                    <a:pt x="48" y="24"/>
                  </a:lnTo>
                  <a:lnTo>
                    <a:pt x="54" y="26"/>
                  </a:lnTo>
                  <a:lnTo>
                    <a:pt x="56" y="30"/>
                  </a:lnTo>
                  <a:lnTo>
                    <a:pt x="58" y="36"/>
                  </a:lnTo>
                  <a:lnTo>
                    <a:pt x="58" y="38"/>
                  </a:lnTo>
                  <a:lnTo>
                    <a:pt x="58" y="38"/>
                  </a:lnTo>
                  <a:lnTo>
                    <a:pt x="56" y="46"/>
                  </a:lnTo>
                  <a:lnTo>
                    <a:pt x="52" y="50"/>
                  </a:lnTo>
                  <a:lnTo>
                    <a:pt x="44" y="52"/>
                  </a:lnTo>
                  <a:lnTo>
                    <a:pt x="38" y="52"/>
                  </a:lnTo>
                  <a:lnTo>
                    <a:pt x="18" y="52"/>
                  </a:lnTo>
                  <a:lnTo>
                    <a:pt x="18" y="52"/>
                  </a:lnTo>
                  <a:lnTo>
                    <a:pt x="12" y="52"/>
                  </a:lnTo>
                  <a:lnTo>
                    <a:pt x="6" y="50"/>
                  </a:lnTo>
                  <a:lnTo>
                    <a:pt x="2" y="46"/>
                  </a:lnTo>
                  <a:lnTo>
                    <a:pt x="0" y="40"/>
                  </a:lnTo>
                  <a:lnTo>
                    <a:pt x="0" y="3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6" name="Freeform 22"/>
            <p:cNvSpPr>
              <a:spLocks noEditPoints="1"/>
            </p:cNvSpPr>
            <p:nvPr/>
          </p:nvSpPr>
          <p:spPr bwMode="auto">
            <a:xfrm>
              <a:off x="7955891" y="2137471"/>
              <a:ext cx="59859" cy="48636"/>
            </a:xfrm>
            <a:custGeom>
              <a:avLst/>
              <a:gdLst>
                <a:gd name="T0" fmla="*/ 0 w 64"/>
                <a:gd name="T1" fmla="*/ 20 h 52"/>
                <a:gd name="T2" fmla="*/ 0 w 64"/>
                <a:gd name="T3" fmla="*/ 20 h 52"/>
                <a:gd name="T4" fmla="*/ 2 w 64"/>
                <a:gd name="T5" fmla="*/ 12 h 52"/>
                <a:gd name="T6" fmla="*/ 4 w 64"/>
                <a:gd name="T7" fmla="*/ 6 h 52"/>
                <a:gd name="T8" fmla="*/ 10 w 64"/>
                <a:gd name="T9" fmla="*/ 2 h 52"/>
                <a:gd name="T10" fmla="*/ 18 w 64"/>
                <a:gd name="T11" fmla="*/ 0 h 52"/>
                <a:gd name="T12" fmla="*/ 46 w 64"/>
                <a:gd name="T13" fmla="*/ 0 h 52"/>
                <a:gd name="T14" fmla="*/ 46 w 64"/>
                <a:gd name="T15" fmla="*/ 0 h 52"/>
                <a:gd name="T16" fmla="*/ 56 w 64"/>
                <a:gd name="T17" fmla="*/ 2 h 52"/>
                <a:gd name="T18" fmla="*/ 60 w 64"/>
                <a:gd name="T19" fmla="*/ 6 h 52"/>
                <a:gd name="T20" fmla="*/ 64 w 64"/>
                <a:gd name="T21" fmla="*/ 12 h 52"/>
                <a:gd name="T22" fmla="*/ 64 w 64"/>
                <a:gd name="T23" fmla="*/ 20 h 52"/>
                <a:gd name="T24" fmla="*/ 64 w 64"/>
                <a:gd name="T25" fmla="*/ 32 h 52"/>
                <a:gd name="T26" fmla="*/ 64 w 64"/>
                <a:gd name="T27" fmla="*/ 32 h 52"/>
                <a:gd name="T28" fmla="*/ 64 w 64"/>
                <a:gd name="T29" fmla="*/ 42 h 52"/>
                <a:gd name="T30" fmla="*/ 60 w 64"/>
                <a:gd name="T31" fmla="*/ 48 h 52"/>
                <a:gd name="T32" fmla="*/ 56 w 64"/>
                <a:gd name="T33" fmla="*/ 50 h 52"/>
                <a:gd name="T34" fmla="*/ 46 w 64"/>
                <a:gd name="T35" fmla="*/ 52 h 52"/>
                <a:gd name="T36" fmla="*/ 18 w 64"/>
                <a:gd name="T37" fmla="*/ 52 h 52"/>
                <a:gd name="T38" fmla="*/ 18 w 64"/>
                <a:gd name="T39" fmla="*/ 52 h 52"/>
                <a:gd name="T40" fmla="*/ 10 w 64"/>
                <a:gd name="T41" fmla="*/ 50 h 52"/>
                <a:gd name="T42" fmla="*/ 4 w 64"/>
                <a:gd name="T43" fmla="*/ 48 h 52"/>
                <a:gd name="T44" fmla="*/ 2 w 64"/>
                <a:gd name="T45" fmla="*/ 42 h 52"/>
                <a:gd name="T46" fmla="*/ 0 w 64"/>
                <a:gd name="T47" fmla="*/ 32 h 52"/>
                <a:gd name="T48" fmla="*/ 0 w 64"/>
                <a:gd name="T49" fmla="*/ 20 h 52"/>
                <a:gd name="T50" fmla="*/ 58 w 64"/>
                <a:gd name="T51" fmla="*/ 16 h 52"/>
                <a:gd name="T52" fmla="*/ 58 w 64"/>
                <a:gd name="T53" fmla="*/ 16 h 52"/>
                <a:gd name="T54" fmla="*/ 56 w 64"/>
                <a:gd name="T55" fmla="*/ 12 h 52"/>
                <a:gd name="T56" fmla="*/ 54 w 64"/>
                <a:gd name="T57" fmla="*/ 8 h 52"/>
                <a:gd name="T58" fmla="*/ 50 w 64"/>
                <a:gd name="T59" fmla="*/ 6 h 52"/>
                <a:gd name="T60" fmla="*/ 46 w 64"/>
                <a:gd name="T61" fmla="*/ 6 h 52"/>
                <a:gd name="T62" fmla="*/ 18 w 64"/>
                <a:gd name="T63" fmla="*/ 6 h 52"/>
                <a:gd name="T64" fmla="*/ 18 w 64"/>
                <a:gd name="T65" fmla="*/ 6 h 52"/>
                <a:gd name="T66" fmla="*/ 14 w 64"/>
                <a:gd name="T67" fmla="*/ 6 h 52"/>
                <a:gd name="T68" fmla="*/ 10 w 64"/>
                <a:gd name="T69" fmla="*/ 8 h 52"/>
                <a:gd name="T70" fmla="*/ 8 w 64"/>
                <a:gd name="T71" fmla="*/ 12 h 52"/>
                <a:gd name="T72" fmla="*/ 6 w 64"/>
                <a:gd name="T73" fmla="*/ 16 h 52"/>
                <a:gd name="T74" fmla="*/ 6 w 64"/>
                <a:gd name="T75" fmla="*/ 36 h 52"/>
                <a:gd name="T76" fmla="*/ 6 w 64"/>
                <a:gd name="T77" fmla="*/ 36 h 52"/>
                <a:gd name="T78" fmla="*/ 8 w 64"/>
                <a:gd name="T79" fmla="*/ 40 h 52"/>
                <a:gd name="T80" fmla="*/ 10 w 64"/>
                <a:gd name="T81" fmla="*/ 44 h 52"/>
                <a:gd name="T82" fmla="*/ 14 w 64"/>
                <a:gd name="T83" fmla="*/ 46 h 52"/>
                <a:gd name="T84" fmla="*/ 18 w 64"/>
                <a:gd name="T85" fmla="*/ 46 h 52"/>
                <a:gd name="T86" fmla="*/ 46 w 64"/>
                <a:gd name="T87" fmla="*/ 46 h 52"/>
                <a:gd name="T88" fmla="*/ 46 w 64"/>
                <a:gd name="T89" fmla="*/ 46 h 52"/>
                <a:gd name="T90" fmla="*/ 50 w 64"/>
                <a:gd name="T91" fmla="*/ 46 h 52"/>
                <a:gd name="T92" fmla="*/ 54 w 64"/>
                <a:gd name="T93" fmla="*/ 44 h 52"/>
                <a:gd name="T94" fmla="*/ 56 w 64"/>
                <a:gd name="T95" fmla="*/ 40 h 52"/>
                <a:gd name="T96" fmla="*/ 58 w 64"/>
                <a:gd name="T97" fmla="*/ 36 h 52"/>
                <a:gd name="T98" fmla="*/ 58 w 64"/>
                <a:gd name="T9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2">
                  <a:moveTo>
                    <a:pt x="0" y="20"/>
                  </a:moveTo>
                  <a:lnTo>
                    <a:pt x="0" y="20"/>
                  </a:lnTo>
                  <a:lnTo>
                    <a:pt x="2" y="12"/>
                  </a:lnTo>
                  <a:lnTo>
                    <a:pt x="4" y="6"/>
                  </a:lnTo>
                  <a:lnTo>
                    <a:pt x="10" y="2"/>
                  </a:lnTo>
                  <a:lnTo>
                    <a:pt x="18" y="0"/>
                  </a:lnTo>
                  <a:lnTo>
                    <a:pt x="46" y="0"/>
                  </a:lnTo>
                  <a:lnTo>
                    <a:pt x="46" y="0"/>
                  </a:lnTo>
                  <a:lnTo>
                    <a:pt x="56" y="2"/>
                  </a:lnTo>
                  <a:lnTo>
                    <a:pt x="60" y="6"/>
                  </a:lnTo>
                  <a:lnTo>
                    <a:pt x="64" y="12"/>
                  </a:lnTo>
                  <a:lnTo>
                    <a:pt x="64" y="20"/>
                  </a:lnTo>
                  <a:lnTo>
                    <a:pt x="64" y="32"/>
                  </a:lnTo>
                  <a:lnTo>
                    <a:pt x="64" y="32"/>
                  </a:lnTo>
                  <a:lnTo>
                    <a:pt x="64" y="42"/>
                  </a:lnTo>
                  <a:lnTo>
                    <a:pt x="60" y="48"/>
                  </a:lnTo>
                  <a:lnTo>
                    <a:pt x="56" y="50"/>
                  </a:lnTo>
                  <a:lnTo>
                    <a:pt x="46" y="52"/>
                  </a:lnTo>
                  <a:lnTo>
                    <a:pt x="18" y="52"/>
                  </a:lnTo>
                  <a:lnTo>
                    <a:pt x="18" y="52"/>
                  </a:lnTo>
                  <a:lnTo>
                    <a:pt x="10" y="50"/>
                  </a:lnTo>
                  <a:lnTo>
                    <a:pt x="4" y="48"/>
                  </a:lnTo>
                  <a:lnTo>
                    <a:pt x="2" y="42"/>
                  </a:lnTo>
                  <a:lnTo>
                    <a:pt x="0" y="32"/>
                  </a:lnTo>
                  <a:lnTo>
                    <a:pt x="0" y="20"/>
                  </a:lnTo>
                  <a:close/>
                  <a:moveTo>
                    <a:pt x="58" y="16"/>
                  </a:moveTo>
                  <a:lnTo>
                    <a:pt x="58" y="16"/>
                  </a:lnTo>
                  <a:lnTo>
                    <a:pt x="56" y="12"/>
                  </a:lnTo>
                  <a:lnTo>
                    <a:pt x="54" y="8"/>
                  </a:lnTo>
                  <a:lnTo>
                    <a:pt x="50" y="6"/>
                  </a:lnTo>
                  <a:lnTo>
                    <a:pt x="46" y="6"/>
                  </a:lnTo>
                  <a:lnTo>
                    <a:pt x="18" y="6"/>
                  </a:lnTo>
                  <a:lnTo>
                    <a:pt x="18" y="6"/>
                  </a:lnTo>
                  <a:lnTo>
                    <a:pt x="14" y="6"/>
                  </a:lnTo>
                  <a:lnTo>
                    <a:pt x="10" y="8"/>
                  </a:lnTo>
                  <a:lnTo>
                    <a:pt x="8" y="12"/>
                  </a:lnTo>
                  <a:lnTo>
                    <a:pt x="6" y="16"/>
                  </a:lnTo>
                  <a:lnTo>
                    <a:pt x="6" y="36"/>
                  </a:lnTo>
                  <a:lnTo>
                    <a:pt x="6" y="36"/>
                  </a:lnTo>
                  <a:lnTo>
                    <a:pt x="8" y="40"/>
                  </a:lnTo>
                  <a:lnTo>
                    <a:pt x="10" y="44"/>
                  </a:lnTo>
                  <a:lnTo>
                    <a:pt x="14" y="46"/>
                  </a:lnTo>
                  <a:lnTo>
                    <a:pt x="18" y="46"/>
                  </a:lnTo>
                  <a:lnTo>
                    <a:pt x="46" y="46"/>
                  </a:lnTo>
                  <a:lnTo>
                    <a:pt x="46" y="46"/>
                  </a:lnTo>
                  <a:lnTo>
                    <a:pt x="50" y="46"/>
                  </a:lnTo>
                  <a:lnTo>
                    <a:pt x="54" y="44"/>
                  </a:lnTo>
                  <a:lnTo>
                    <a:pt x="56" y="40"/>
                  </a:lnTo>
                  <a:lnTo>
                    <a:pt x="58" y="36"/>
                  </a:lnTo>
                  <a:lnTo>
                    <a:pt x="58" y="1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7" name="Freeform 23"/>
            <p:cNvSpPr>
              <a:spLocks/>
            </p:cNvSpPr>
            <p:nvPr/>
          </p:nvSpPr>
          <p:spPr bwMode="auto">
            <a:xfrm>
              <a:off x="8026973" y="2139341"/>
              <a:ext cx="54248" cy="46765"/>
            </a:xfrm>
            <a:custGeom>
              <a:avLst/>
              <a:gdLst>
                <a:gd name="T0" fmla="*/ 0 w 58"/>
                <a:gd name="T1" fmla="*/ 0 h 50"/>
                <a:gd name="T2" fmla="*/ 8 w 58"/>
                <a:gd name="T3" fmla="*/ 0 h 50"/>
                <a:gd name="T4" fmla="*/ 8 w 58"/>
                <a:gd name="T5" fmla="*/ 36 h 50"/>
                <a:gd name="T6" fmla="*/ 8 w 58"/>
                <a:gd name="T7" fmla="*/ 36 h 50"/>
                <a:gd name="T8" fmla="*/ 8 w 58"/>
                <a:gd name="T9" fmla="*/ 40 h 50"/>
                <a:gd name="T10" fmla="*/ 10 w 58"/>
                <a:gd name="T11" fmla="*/ 42 h 50"/>
                <a:gd name="T12" fmla="*/ 12 w 58"/>
                <a:gd name="T13" fmla="*/ 44 h 50"/>
                <a:gd name="T14" fmla="*/ 18 w 58"/>
                <a:gd name="T15" fmla="*/ 44 h 50"/>
                <a:gd name="T16" fmla="*/ 42 w 58"/>
                <a:gd name="T17" fmla="*/ 44 h 50"/>
                <a:gd name="T18" fmla="*/ 42 w 58"/>
                <a:gd name="T19" fmla="*/ 44 h 50"/>
                <a:gd name="T20" fmla="*/ 46 w 58"/>
                <a:gd name="T21" fmla="*/ 44 h 50"/>
                <a:gd name="T22" fmla="*/ 50 w 58"/>
                <a:gd name="T23" fmla="*/ 42 h 50"/>
                <a:gd name="T24" fmla="*/ 52 w 58"/>
                <a:gd name="T25" fmla="*/ 40 h 50"/>
                <a:gd name="T26" fmla="*/ 52 w 58"/>
                <a:gd name="T27" fmla="*/ 36 h 50"/>
                <a:gd name="T28" fmla="*/ 52 w 58"/>
                <a:gd name="T29" fmla="*/ 0 h 50"/>
                <a:gd name="T30" fmla="*/ 58 w 58"/>
                <a:gd name="T31" fmla="*/ 0 h 50"/>
                <a:gd name="T32" fmla="*/ 58 w 58"/>
                <a:gd name="T33" fmla="*/ 36 h 50"/>
                <a:gd name="T34" fmla="*/ 58 w 58"/>
                <a:gd name="T35" fmla="*/ 36 h 50"/>
                <a:gd name="T36" fmla="*/ 58 w 58"/>
                <a:gd name="T37" fmla="*/ 42 h 50"/>
                <a:gd name="T38" fmla="*/ 54 w 58"/>
                <a:gd name="T39" fmla="*/ 46 h 50"/>
                <a:gd name="T40" fmla="*/ 50 w 58"/>
                <a:gd name="T41" fmla="*/ 50 h 50"/>
                <a:gd name="T42" fmla="*/ 42 w 58"/>
                <a:gd name="T43" fmla="*/ 50 h 50"/>
                <a:gd name="T44" fmla="*/ 18 w 58"/>
                <a:gd name="T45" fmla="*/ 50 h 50"/>
                <a:gd name="T46" fmla="*/ 18 w 58"/>
                <a:gd name="T47" fmla="*/ 50 h 50"/>
                <a:gd name="T48" fmla="*/ 10 w 58"/>
                <a:gd name="T49" fmla="*/ 50 h 50"/>
                <a:gd name="T50" fmla="*/ 4 w 58"/>
                <a:gd name="T51" fmla="*/ 46 h 50"/>
                <a:gd name="T52" fmla="*/ 2 w 58"/>
                <a:gd name="T53" fmla="*/ 42 h 50"/>
                <a:gd name="T54" fmla="*/ 0 w 58"/>
                <a:gd name="T55" fmla="*/ 36 h 50"/>
                <a:gd name="T56" fmla="*/ 0 w 58"/>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0">
                  <a:moveTo>
                    <a:pt x="0" y="0"/>
                  </a:moveTo>
                  <a:lnTo>
                    <a:pt x="8" y="0"/>
                  </a:lnTo>
                  <a:lnTo>
                    <a:pt x="8" y="36"/>
                  </a:lnTo>
                  <a:lnTo>
                    <a:pt x="8" y="36"/>
                  </a:lnTo>
                  <a:lnTo>
                    <a:pt x="8" y="40"/>
                  </a:lnTo>
                  <a:lnTo>
                    <a:pt x="10" y="42"/>
                  </a:lnTo>
                  <a:lnTo>
                    <a:pt x="12" y="44"/>
                  </a:lnTo>
                  <a:lnTo>
                    <a:pt x="18" y="44"/>
                  </a:lnTo>
                  <a:lnTo>
                    <a:pt x="42" y="44"/>
                  </a:lnTo>
                  <a:lnTo>
                    <a:pt x="42" y="44"/>
                  </a:lnTo>
                  <a:lnTo>
                    <a:pt x="46" y="44"/>
                  </a:lnTo>
                  <a:lnTo>
                    <a:pt x="50" y="42"/>
                  </a:lnTo>
                  <a:lnTo>
                    <a:pt x="52" y="40"/>
                  </a:lnTo>
                  <a:lnTo>
                    <a:pt x="52" y="36"/>
                  </a:lnTo>
                  <a:lnTo>
                    <a:pt x="52" y="0"/>
                  </a:lnTo>
                  <a:lnTo>
                    <a:pt x="58" y="0"/>
                  </a:lnTo>
                  <a:lnTo>
                    <a:pt x="58" y="36"/>
                  </a:lnTo>
                  <a:lnTo>
                    <a:pt x="58" y="36"/>
                  </a:lnTo>
                  <a:lnTo>
                    <a:pt x="58" y="42"/>
                  </a:lnTo>
                  <a:lnTo>
                    <a:pt x="54" y="46"/>
                  </a:lnTo>
                  <a:lnTo>
                    <a:pt x="50" y="50"/>
                  </a:lnTo>
                  <a:lnTo>
                    <a:pt x="42" y="50"/>
                  </a:lnTo>
                  <a:lnTo>
                    <a:pt x="18" y="50"/>
                  </a:lnTo>
                  <a:lnTo>
                    <a:pt x="18" y="50"/>
                  </a:lnTo>
                  <a:lnTo>
                    <a:pt x="10" y="50"/>
                  </a:lnTo>
                  <a:lnTo>
                    <a:pt x="4" y="46"/>
                  </a:lnTo>
                  <a:lnTo>
                    <a:pt x="2" y="42"/>
                  </a:lnTo>
                  <a:lnTo>
                    <a:pt x="0" y="36"/>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8" name="Freeform 24"/>
            <p:cNvSpPr>
              <a:spLocks/>
            </p:cNvSpPr>
            <p:nvPr/>
          </p:nvSpPr>
          <p:spPr bwMode="auto">
            <a:xfrm>
              <a:off x="8088703" y="2139341"/>
              <a:ext cx="54248" cy="46765"/>
            </a:xfrm>
            <a:custGeom>
              <a:avLst/>
              <a:gdLst>
                <a:gd name="T0" fmla="*/ 26 w 58"/>
                <a:gd name="T1" fmla="*/ 4 h 50"/>
                <a:gd name="T2" fmla="*/ 0 w 58"/>
                <a:gd name="T3" fmla="*/ 4 h 50"/>
                <a:gd name="T4" fmla="*/ 0 w 58"/>
                <a:gd name="T5" fmla="*/ 0 h 50"/>
                <a:gd name="T6" fmla="*/ 58 w 58"/>
                <a:gd name="T7" fmla="*/ 0 h 50"/>
                <a:gd name="T8" fmla="*/ 58 w 58"/>
                <a:gd name="T9" fmla="*/ 4 h 50"/>
                <a:gd name="T10" fmla="*/ 32 w 58"/>
                <a:gd name="T11" fmla="*/ 4 h 50"/>
                <a:gd name="T12" fmla="*/ 32 w 58"/>
                <a:gd name="T13" fmla="*/ 50 h 50"/>
                <a:gd name="T14" fmla="*/ 26 w 58"/>
                <a:gd name="T15" fmla="*/ 50 h 50"/>
                <a:gd name="T16" fmla="*/ 26 w 58"/>
                <a:gd name="T17"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0">
                  <a:moveTo>
                    <a:pt x="26" y="4"/>
                  </a:moveTo>
                  <a:lnTo>
                    <a:pt x="0" y="4"/>
                  </a:lnTo>
                  <a:lnTo>
                    <a:pt x="0" y="0"/>
                  </a:lnTo>
                  <a:lnTo>
                    <a:pt x="58" y="0"/>
                  </a:lnTo>
                  <a:lnTo>
                    <a:pt x="58" y="4"/>
                  </a:lnTo>
                  <a:lnTo>
                    <a:pt x="32" y="4"/>
                  </a:lnTo>
                  <a:lnTo>
                    <a:pt x="32" y="50"/>
                  </a:lnTo>
                  <a:lnTo>
                    <a:pt x="26" y="50"/>
                  </a:lnTo>
                  <a:lnTo>
                    <a:pt x="26"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59" name="Freeform 25"/>
            <p:cNvSpPr>
              <a:spLocks/>
            </p:cNvSpPr>
            <p:nvPr/>
          </p:nvSpPr>
          <p:spPr bwMode="auto">
            <a:xfrm>
              <a:off x="8150433" y="2139341"/>
              <a:ext cx="54248" cy="46765"/>
            </a:xfrm>
            <a:custGeom>
              <a:avLst/>
              <a:gdLst>
                <a:gd name="T0" fmla="*/ 0 w 58"/>
                <a:gd name="T1" fmla="*/ 0 h 50"/>
                <a:gd name="T2" fmla="*/ 6 w 58"/>
                <a:gd name="T3" fmla="*/ 0 h 50"/>
                <a:gd name="T4" fmla="*/ 6 w 58"/>
                <a:gd name="T5" fmla="*/ 20 h 50"/>
                <a:gd name="T6" fmla="*/ 52 w 58"/>
                <a:gd name="T7" fmla="*/ 20 h 50"/>
                <a:gd name="T8" fmla="*/ 52 w 58"/>
                <a:gd name="T9" fmla="*/ 0 h 50"/>
                <a:gd name="T10" fmla="*/ 58 w 58"/>
                <a:gd name="T11" fmla="*/ 0 h 50"/>
                <a:gd name="T12" fmla="*/ 58 w 58"/>
                <a:gd name="T13" fmla="*/ 50 h 50"/>
                <a:gd name="T14" fmla="*/ 52 w 58"/>
                <a:gd name="T15" fmla="*/ 50 h 50"/>
                <a:gd name="T16" fmla="*/ 52 w 58"/>
                <a:gd name="T17" fmla="*/ 26 h 50"/>
                <a:gd name="T18" fmla="*/ 6 w 58"/>
                <a:gd name="T19" fmla="*/ 26 h 50"/>
                <a:gd name="T20" fmla="*/ 6 w 58"/>
                <a:gd name="T21" fmla="*/ 50 h 50"/>
                <a:gd name="T22" fmla="*/ 0 w 58"/>
                <a:gd name="T23" fmla="*/ 50 h 50"/>
                <a:gd name="T24" fmla="*/ 0 w 58"/>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0" y="0"/>
                  </a:moveTo>
                  <a:lnTo>
                    <a:pt x="6" y="0"/>
                  </a:lnTo>
                  <a:lnTo>
                    <a:pt x="6" y="20"/>
                  </a:lnTo>
                  <a:lnTo>
                    <a:pt x="52" y="20"/>
                  </a:lnTo>
                  <a:lnTo>
                    <a:pt x="52" y="0"/>
                  </a:lnTo>
                  <a:lnTo>
                    <a:pt x="58" y="0"/>
                  </a:lnTo>
                  <a:lnTo>
                    <a:pt x="58" y="50"/>
                  </a:lnTo>
                  <a:lnTo>
                    <a:pt x="52" y="50"/>
                  </a:lnTo>
                  <a:lnTo>
                    <a:pt x="52"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0" name="Freeform 26"/>
            <p:cNvSpPr>
              <a:spLocks noEditPoints="1"/>
            </p:cNvSpPr>
            <p:nvPr/>
          </p:nvSpPr>
          <p:spPr bwMode="auto">
            <a:xfrm>
              <a:off x="8242093"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2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2"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1" name="Freeform 27"/>
            <p:cNvSpPr>
              <a:spLocks/>
            </p:cNvSpPr>
            <p:nvPr/>
          </p:nvSpPr>
          <p:spPr bwMode="auto">
            <a:xfrm>
              <a:off x="8313176" y="2139341"/>
              <a:ext cx="44895" cy="46765"/>
            </a:xfrm>
            <a:custGeom>
              <a:avLst/>
              <a:gdLst>
                <a:gd name="T0" fmla="*/ 0 w 48"/>
                <a:gd name="T1" fmla="*/ 0 h 50"/>
                <a:gd name="T2" fmla="*/ 48 w 48"/>
                <a:gd name="T3" fmla="*/ 0 h 50"/>
                <a:gd name="T4" fmla="*/ 48 w 48"/>
                <a:gd name="T5" fmla="*/ 4 h 50"/>
                <a:gd name="T6" fmla="*/ 6 w 48"/>
                <a:gd name="T7" fmla="*/ 4 h 50"/>
                <a:gd name="T8" fmla="*/ 6 w 48"/>
                <a:gd name="T9" fmla="*/ 20 h 50"/>
                <a:gd name="T10" fmla="*/ 46 w 48"/>
                <a:gd name="T11" fmla="*/ 20 h 50"/>
                <a:gd name="T12" fmla="*/ 46 w 48"/>
                <a:gd name="T13" fmla="*/ 26 h 50"/>
                <a:gd name="T14" fmla="*/ 6 w 48"/>
                <a:gd name="T15" fmla="*/ 26 h 50"/>
                <a:gd name="T16" fmla="*/ 6 w 48"/>
                <a:gd name="T17" fmla="*/ 50 h 50"/>
                <a:gd name="T18" fmla="*/ 0 w 48"/>
                <a:gd name="T19" fmla="*/ 50 h 50"/>
                <a:gd name="T20" fmla="*/ 0 w 4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0">
                  <a:moveTo>
                    <a:pt x="0" y="0"/>
                  </a:moveTo>
                  <a:lnTo>
                    <a:pt x="48" y="0"/>
                  </a:lnTo>
                  <a:lnTo>
                    <a:pt x="48" y="4"/>
                  </a:lnTo>
                  <a:lnTo>
                    <a:pt x="6" y="4"/>
                  </a:lnTo>
                  <a:lnTo>
                    <a:pt x="6" y="20"/>
                  </a:lnTo>
                  <a:lnTo>
                    <a:pt x="46" y="20"/>
                  </a:lnTo>
                  <a:lnTo>
                    <a:pt x="46"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2" name="Freeform 28"/>
            <p:cNvSpPr>
              <a:spLocks noEditPoints="1"/>
            </p:cNvSpPr>
            <p:nvPr/>
          </p:nvSpPr>
          <p:spPr bwMode="auto">
            <a:xfrm>
              <a:off x="8367424" y="2139341"/>
              <a:ext cx="52377" cy="46765"/>
            </a:xfrm>
            <a:custGeom>
              <a:avLst/>
              <a:gdLst>
                <a:gd name="T0" fmla="*/ 0 w 56"/>
                <a:gd name="T1" fmla="*/ 0 h 50"/>
                <a:gd name="T2" fmla="*/ 40 w 56"/>
                <a:gd name="T3" fmla="*/ 0 h 50"/>
                <a:gd name="T4" fmla="*/ 40 w 56"/>
                <a:gd name="T5" fmla="*/ 0 h 50"/>
                <a:gd name="T6" fmla="*/ 48 w 56"/>
                <a:gd name="T7" fmla="*/ 0 h 50"/>
                <a:gd name="T8" fmla="*/ 54 w 56"/>
                <a:gd name="T9" fmla="*/ 2 h 50"/>
                <a:gd name="T10" fmla="*/ 56 w 56"/>
                <a:gd name="T11" fmla="*/ 8 h 50"/>
                <a:gd name="T12" fmla="*/ 56 w 56"/>
                <a:gd name="T13" fmla="*/ 14 h 50"/>
                <a:gd name="T14" fmla="*/ 56 w 56"/>
                <a:gd name="T15" fmla="*/ 18 h 50"/>
                <a:gd name="T16" fmla="*/ 56 w 56"/>
                <a:gd name="T17" fmla="*/ 18 h 50"/>
                <a:gd name="T18" fmla="*/ 56 w 56"/>
                <a:gd name="T19" fmla="*/ 22 h 50"/>
                <a:gd name="T20" fmla="*/ 54 w 56"/>
                <a:gd name="T21" fmla="*/ 24 h 50"/>
                <a:gd name="T22" fmla="*/ 50 w 56"/>
                <a:gd name="T23" fmla="*/ 26 h 50"/>
                <a:gd name="T24" fmla="*/ 46 w 56"/>
                <a:gd name="T25" fmla="*/ 26 h 50"/>
                <a:gd name="T26" fmla="*/ 46 w 56"/>
                <a:gd name="T27" fmla="*/ 28 h 50"/>
                <a:gd name="T28" fmla="*/ 46 w 56"/>
                <a:gd name="T29" fmla="*/ 28 h 50"/>
                <a:gd name="T30" fmla="*/ 52 w 56"/>
                <a:gd name="T31" fmla="*/ 28 h 50"/>
                <a:gd name="T32" fmla="*/ 54 w 56"/>
                <a:gd name="T33" fmla="*/ 30 h 50"/>
                <a:gd name="T34" fmla="*/ 56 w 56"/>
                <a:gd name="T35" fmla="*/ 36 h 50"/>
                <a:gd name="T36" fmla="*/ 56 w 56"/>
                <a:gd name="T37" fmla="*/ 50 h 50"/>
                <a:gd name="T38" fmla="*/ 50 w 56"/>
                <a:gd name="T39" fmla="*/ 50 h 50"/>
                <a:gd name="T40" fmla="*/ 50 w 56"/>
                <a:gd name="T41" fmla="*/ 38 h 50"/>
                <a:gd name="T42" fmla="*/ 50 w 56"/>
                <a:gd name="T43" fmla="*/ 38 h 50"/>
                <a:gd name="T44" fmla="*/ 48 w 56"/>
                <a:gd name="T45" fmla="*/ 34 h 50"/>
                <a:gd name="T46" fmla="*/ 46 w 56"/>
                <a:gd name="T47" fmla="*/ 30 h 50"/>
                <a:gd name="T48" fmla="*/ 44 w 56"/>
                <a:gd name="T49" fmla="*/ 30 h 50"/>
                <a:gd name="T50" fmla="*/ 40 w 56"/>
                <a:gd name="T51" fmla="*/ 30 h 50"/>
                <a:gd name="T52" fmla="*/ 6 w 56"/>
                <a:gd name="T53" fmla="*/ 30 h 50"/>
                <a:gd name="T54" fmla="*/ 6 w 56"/>
                <a:gd name="T55" fmla="*/ 50 h 50"/>
                <a:gd name="T56" fmla="*/ 0 w 56"/>
                <a:gd name="T57" fmla="*/ 50 h 50"/>
                <a:gd name="T58" fmla="*/ 0 w 56"/>
                <a:gd name="T59" fmla="*/ 0 h 50"/>
                <a:gd name="T60" fmla="*/ 38 w 56"/>
                <a:gd name="T61" fmla="*/ 24 h 50"/>
                <a:gd name="T62" fmla="*/ 38 w 56"/>
                <a:gd name="T63" fmla="*/ 24 h 50"/>
                <a:gd name="T64" fmla="*/ 46 w 56"/>
                <a:gd name="T65" fmla="*/ 22 h 50"/>
                <a:gd name="T66" fmla="*/ 48 w 56"/>
                <a:gd name="T67" fmla="*/ 20 h 50"/>
                <a:gd name="T68" fmla="*/ 50 w 56"/>
                <a:gd name="T69" fmla="*/ 16 h 50"/>
                <a:gd name="T70" fmla="*/ 50 w 56"/>
                <a:gd name="T71" fmla="*/ 12 h 50"/>
                <a:gd name="T72" fmla="*/ 50 w 56"/>
                <a:gd name="T73" fmla="*/ 12 h 50"/>
                <a:gd name="T74" fmla="*/ 48 w 56"/>
                <a:gd name="T75" fmla="*/ 8 h 50"/>
                <a:gd name="T76" fmla="*/ 46 w 56"/>
                <a:gd name="T77" fmla="*/ 6 h 50"/>
                <a:gd name="T78" fmla="*/ 44 w 56"/>
                <a:gd name="T79" fmla="*/ 6 h 50"/>
                <a:gd name="T80" fmla="*/ 36 w 56"/>
                <a:gd name="T81" fmla="*/ 4 h 50"/>
                <a:gd name="T82" fmla="*/ 6 w 56"/>
                <a:gd name="T83" fmla="*/ 4 h 50"/>
                <a:gd name="T84" fmla="*/ 6 w 56"/>
                <a:gd name="T85" fmla="*/ 24 h 50"/>
                <a:gd name="T86" fmla="*/ 38 w 56"/>
                <a:gd name="T8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0">
                  <a:moveTo>
                    <a:pt x="0" y="0"/>
                  </a:moveTo>
                  <a:lnTo>
                    <a:pt x="40" y="0"/>
                  </a:lnTo>
                  <a:lnTo>
                    <a:pt x="40" y="0"/>
                  </a:lnTo>
                  <a:lnTo>
                    <a:pt x="48" y="0"/>
                  </a:lnTo>
                  <a:lnTo>
                    <a:pt x="54" y="2"/>
                  </a:lnTo>
                  <a:lnTo>
                    <a:pt x="56" y="8"/>
                  </a:lnTo>
                  <a:lnTo>
                    <a:pt x="56" y="14"/>
                  </a:lnTo>
                  <a:lnTo>
                    <a:pt x="56" y="18"/>
                  </a:lnTo>
                  <a:lnTo>
                    <a:pt x="56" y="18"/>
                  </a:lnTo>
                  <a:lnTo>
                    <a:pt x="56" y="22"/>
                  </a:lnTo>
                  <a:lnTo>
                    <a:pt x="54" y="24"/>
                  </a:lnTo>
                  <a:lnTo>
                    <a:pt x="50" y="26"/>
                  </a:lnTo>
                  <a:lnTo>
                    <a:pt x="46" y="26"/>
                  </a:lnTo>
                  <a:lnTo>
                    <a:pt x="46" y="28"/>
                  </a:lnTo>
                  <a:lnTo>
                    <a:pt x="46" y="28"/>
                  </a:lnTo>
                  <a:lnTo>
                    <a:pt x="52" y="28"/>
                  </a:lnTo>
                  <a:lnTo>
                    <a:pt x="54" y="30"/>
                  </a:lnTo>
                  <a:lnTo>
                    <a:pt x="56" y="36"/>
                  </a:lnTo>
                  <a:lnTo>
                    <a:pt x="56" y="50"/>
                  </a:lnTo>
                  <a:lnTo>
                    <a:pt x="50" y="50"/>
                  </a:lnTo>
                  <a:lnTo>
                    <a:pt x="50" y="38"/>
                  </a:lnTo>
                  <a:lnTo>
                    <a:pt x="50" y="38"/>
                  </a:lnTo>
                  <a:lnTo>
                    <a:pt x="48" y="34"/>
                  </a:lnTo>
                  <a:lnTo>
                    <a:pt x="46" y="30"/>
                  </a:lnTo>
                  <a:lnTo>
                    <a:pt x="44" y="30"/>
                  </a:lnTo>
                  <a:lnTo>
                    <a:pt x="40" y="30"/>
                  </a:lnTo>
                  <a:lnTo>
                    <a:pt x="6" y="30"/>
                  </a:lnTo>
                  <a:lnTo>
                    <a:pt x="6" y="50"/>
                  </a:lnTo>
                  <a:lnTo>
                    <a:pt x="0" y="50"/>
                  </a:lnTo>
                  <a:lnTo>
                    <a:pt x="0" y="0"/>
                  </a:lnTo>
                  <a:close/>
                  <a:moveTo>
                    <a:pt x="38" y="24"/>
                  </a:moveTo>
                  <a:lnTo>
                    <a:pt x="38" y="24"/>
                  </a:lnTo>
                  <a:lnTo>
                    <a:pt x="46" y="22"/>
                  </a:lnTo>
                  <a:lnTo>
                    <a:pt x="48" y="20"/>
                  </a:lnTo>
                  <a:lnTo>
                    <a:pt x="50" y="16"/>
                  </a:lnTo>
                  <a:lnTo>
                    <a:pt x="50" y="12"/>
                  </a:lnTo>
                  <a:lnTo>
                    <a:pt x="50" y="12"/>
                  </a:lnTo>
                  <a:lnTo>
                    <a:pt x="48" y="8"/>
                  </a:lnTo>
                  <a:lnTo>
                    <a:pt x="46" y="6"/>
                  </a:lnTo>
                  <a:lnTo>
                    <a:pt x="44" y="6"/>
                  </a:lnTo>
                  <a:lnTo>
                    <a:pt x="36" y="4"/>
                  </a:lnTo>
                  <a:lnTo>
                    <a:pt x="6" y="4"/>
                  </a:lnTo>
                  <a:lnTo>
                    <a:pt x="6" y="24"/>
                  </a:lnTo>
                  <a:lnTo>
                    <a:pt x="38" y="2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3" name="Rectangle 62"/>
            <p:cNvSpPr>
              <a:spLocks noChangeArrowheads="1"/>
            </p:cNvSpPr>
            <p:nvPr/>
          </p:nvSpPr>
          <p:spPr bwMode="auto">
            <a:xfrm>
              <a:off x="8431024" y="2139341"/>
              <a:ext cx="5612" cy="46765"/>
            </a:xfrm>
            <a:prstGeom prst="rect">
              <a:avLst/>
            </a:prstGeom>
            <a:solidFill>
              <a:srgbClr val="678D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4" name="Freeform 30"/>
            <p:cNvSpPr>
              <a:spLocks/>
            </p:cNvSpPr>
            <p:nvPr/>
          </p:nvSpPr>
          <p:spPr bwMode="auto">
            <a:xfrm>
              <a:off x="8447860" y="2137471"/>
              <a:ext cx="57989" cy="48636"/>
            </a:xfrm>
            <a:custGeom>
              <a:avLst/>
              <a:gdLst>
                <a:gd name="T0" fmla="*/ 0 w 62"/>
                <a:gd name="T1" fmla="*/ 20 h 52"/>
                <a:gd name="T2" fmla="*/ 0 w 62"/>
                <a:gd name="T3" fmla="*/ 20 h 52"/>
                <a:gd name="T4" fmla="*/ 2 w 62"/>
                <a:gd name="T5" fmla="*/ 12 h 52"/>
                <a:gd name="T6" fmla="*/ 4 w 62"/>
                <a:gd name="T7" fmla="*/ 6 h 52"/>
                <a:gd name="T8" fmla="*/ 10 w 62"/>
                <a:gd name="T9" fmla="*/ 2 h 52"/>
                <a:gd name="T10" fmla="*/ 18 w 62"/>
                <a:gd name="T11" fmla="*/ 0 h 52"/>
                <a:gd name="T12" fmla="*/ 44 w 62"/>
                <a:gd name="T13" fmla="*/ 0 h 52"/>
                <a:gd name="T14" fmla="*/ 44 w 62"/>
                <a:gd name="T15" fmla="*/ 0 h 52"/>
                <a:gd name="T16" fmla="*/ 52 w 62"/>
                <a:gd name="T17" fmla="*/ 2 h 52"/>
                <a:gd name="T18" fmla="*/ 56 w 62"/>
                <a:gd name="T19" fmla="*/ 4 h 52"/>
                <a:gd name="T20" fmla="*/ 60 w 62"/>
                <a:gd name="T21" fmla="*/ 8 h 52"/>
                <a:gd name="T22" fmla="*/ 60 w 62"/>
                <a:gd name="T23" fmla="*/ 14 h 52"/>
                <a:gd name="T24" fmla="*/ 60 w 62"/>
                <a:gd name="T25" fmla="*/ 18 h 52"/>
                <a:gd name="T26" fmla="*/ 54 w 62"/>
                <a:gd name="T27" fmla="*/ 18 h 52"/>
                <a:gd name="T28" fmla="*/ 54 w 62"/>
                <a:gd name="T29" fmla="*/ 16 h 52"/>
                <a:gd name="T30" fmla="*/ 54 w 62"/>
                <a:gd name="T31" fmla="*/ 16 h 52"/>
                <a:gd name="T32" fmla="*/ 54 w 62"/>
                <a:gd name="T33" fmla="*/ 10 h 52"/>
                <a:gd name="T34" fmla="*/ 50 w 62"/>
                <a:gd name="T35" fmla="*/ 8 h 52"/>
                <a:gd name="T36" fmla="*/ 48 w 62"/>
                <a:gd name="T37" fmla="*/ 6 h 52"/>
                <a:gd name="T38" fmla="*/ 42 w 62"/>
                <a:gd name="T39" fmla="*/ 6 h 52"/>
                <a:gd name="T40" fmla="*/ 20 w 62"/>
                <a:gd name="T41" fmla="*/ 6 h 52"/>
                <a:gd name="T42" fmla="*/ 20 w 62"/>
                <a:gd name="T43" fmla="*/ 6 h 52"/>
                <a:gd name="T44" fmla="*/ 14 w 62"/>
                <a:gd name="T45" fmla="*/ 6 h 52"/>
                <a:gd name="T46" fmla="*/ 12 w 62"/>
                <a:gd name="T47" fmla="*/ 8 h 52"/>
                <a:gd name="T48" fmla="*/ 8 w 62"/>
                <a:gd name="T49" fmla="*/ 12 h 52"/>
                <a:gd name="T50" fmla="*/ 8 w 62"/>
                <a:gd name="T51" fmla="*/ 16 h 52"/>
                <a:gd name="T52" fmla="*/ 8 w 62"/>
                <a:gd name="T53" fmla="*/ 36 h 52"/>
                <a:gd name="T54" fmla="*/ 8 w 62"/>
                <a:gd name="T55" fmla="*/ 36 h 52"/>
                <a:gd name="T56" fmla="*/ 8 w 62"/>
                <a:gd name="T57" fmla="*/ 40 h 52"/>
                <a:gd name="T58" fmla="*/ 12 w 62"/>
                <a:gd name="T59" fmla="*/ 44 h 52"/>
                <a:gd name="T60" fmla="*/ 14 w 62"/>
                <a:gd name="T61" fmla="*/ 46 h 52"/>
                <a:gd name="T62" fmla="*/ 20 w 62"/>
                <a:gd name="T63" fmla="*/ 46 h 52"/>
                <a:gd name="T64" fmla="*/ 42 w 62"/>
                <a:gd name="T65" fmla="*/ 46 h 52"/>
                <a:gd name="T66" fmla="*/ 42 w 62"/>
                <a:gd name="T67" fmla="*/ 46 h 52"/>
                <a:gd name="T68" fmla="*/ 48 w 62"/>
                <a:gd name="T69" fmla="*/ 46 h 52"/>
                <a:gd name="T70" fmla="*/ 52 w 62"/>
                <a:gd name="T71" fmla="*/ 44 h 52"/>
                <a:gd name="T72" fmla="*/ 54 w 62"/>
                <a:gd name="T73" fmla="*/ 42 h 52"/>
                <a:gd name="T74" fmla="*/ 54 w 62"/>
                <a:gd name="T75" fmla="*/ 38 h 52"/>
                <a:gd name="T76" fmla="*/ 54 w 62"/>
                <a:gd name="T77" fmla="*/ 34 h 52"/>
                <a:gd name="T78" fmla="*/ 62 w 62"/>
                <a:gd name="T79" fmla="*/ 34 h 52"/>
                <a:gd name="T80" fmla="*/ 62 w 62"/>
                <a:gd name="T81" fmla="*/ 38 h 52"/>
                <a:gd name="T82" fmla="*/ 62 w 62"/>
                <a:gd name="T83" fmla="*/ 38 h 52"/>
                <a:gd name="T84" fmla="*/ 60 w 62"/>
                <a:gd name="T85" fmla="*/ 44 h 52"/>
                <a:gd name="T86" fmla="*/ 58 w 62"/>
                <a:gd name="T87" fmla="*/ 48 h 52"/>
                <a:gd name="T88" fmla="*/ 52 w 62"/>
                <a:gd name="T89" fmla="*/ 50 h 52"/>
                <a:gd name="T90" fmla="*/ 44 w 62"/>
                <a:gd name="T91" fmla="*/ 52 h 52"/>
                <a:gd name="T92" fmla="*/ 18 w 62"/>
                <a:gd name="T93" fmla="*/ 52 h 52"/>
                <a:gd name="T94" fmla="*/ 18 w 62"/>
                <a:gd name="T95" fmla="*/ 52 h 52"/>
                <a:gd name="T96" fmla="*/ 10 w 62"/>
                <a:gd name="T97" fmla="*/ 50 h 52"/>
                <a:gd name="T98" fmla="*/ 4 w 62"/>
                <a:gd name="T99" fmla="*/ 48 h 52"/>
                <a:gd name="T100" fmla="*/ 2 w 62"/>
                <a:gd name="T101" fmla="*/ 42 h 52"/>
                <a:gd name="T102" fmla="*/ 0 w 62"/>
                <a:gd name="T103" fmla="*/ 32 h 52"/>
                <a:gd name="T104" fmla="*/ 0 w 62"/>
                <a:gd name="T105"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52">
                  <a:moveTo>
                    <a:pt x="0" y="20"/>
                  </a:moveTo>
                  <a:lnTo>
                    <a:pt x="0" y="20"/>
                  </a:lnTo>
                  <a:lnTo>
                    <a:pt x="2" y="12"/>
                  </a:lnTo>
                  <a:lnTo>
                    <a:pt x="4" y="6"/>
                  </a:lnTo>
                  <a:lnTo>
                    <a:pt x="10" y="2"/>
                  </a:lnTo>
                  <a:lnTo>
                    <a:pt x="18" y="0"/>
                  </a:lnTo>
                  <a:lnTo>
                    <a:pt x="44" y="0"/>
                  </a:lnTo>
                  <a:lnTo>
                    <a:pt x="44" y="0"/>
                  </a:lnTo>
                  <a:lnTo>
                    <a:pt x="52" y="2"/>
                  </a:lnTo>
                  <a:lnTo>
                    <a:pt x="56" y="4"/>
                  </a:lnTo>
                  <a:lnTo>
                    <a:pt x="60" y="8"/>
                  </a:lnTo>
                  <a:lnTo>
                    <a:pt x="60" y="14"/>
                  </a:lnTo>
                  <a:lnTo>
                    <a:pt x="60" y="18"/>
                  </a:lnTo>
                  <a:lnTo>
                    <a:pt x="54" y="18"/>
                  </a:lnTo>
                  <a:lnTo>
                    <a:pt x="54" y="16"/>
                  </a:lnTo>
                  <a:lnTo>
                    <a:pt x="54" y="16"/>
                  </a:lnTo>
                  <a:lnTo>
                    <a:pt x="54" y="10"/>
                  </a:lnTo>
                  <a:lnTo>
                    <a:pt x="50" y="8"/>
                  </a:lnTo>
                  <a:lnTo>
                    <a:pt x="48" y="6"/>
                  </a:lnTo>
                  <a:lnTo>
                    <a:pt x="42" y="6"/>
                  </a:lnTo>
                  <a:lnTo>
                    <a:pt x="20" y="6"/>
                  </a:lnTo>
                  <a:lnTo>
                    <a:pt x="20" y="6"/>
                  </a:lnTo>
                  <a:lnTo>
                    <a:pt x="14" y="6"/>
                  </a:lnTo>
                  <a:lnTo>
                    <a:pt x="12" y="8"/>
                  </a:lnTo>
                  <a:lnTo>
                    <a:pt x="8" y="12"/>
                  </a:lnTo>
                  <a:lnTo>
                    <a:pt x="8" y="16"/>
                  </a:lnTo>
                  <a:lnTo>
                    <a:pt x="8" y="36"/>
                  </a:lnTo>
                  <a:lnTo>
                    <a:pt x="8" y="36"/>
                  </a:lnTo>
                  <a:lnTo>
                    <a:pt x="8" y="40"/>
                  </a:lnTo>
                  <a:lnTo>
                    <a:pt x="12" y="44"/>
                  </a:lnTo>
                  <a:lnTo>
                    <a:pt x="14" y="46"/>
                  </a:lnTo>
                  <a:lnTo>
                    <a:pt x="20" y="46"/>
                  </a:lnTo>
                  <a:lnTo>
                    <a:pt x="42" y="46"/>
                  </a:lnTo>
                  <a:lnTo>
                    <a:pt x="42" y="46"/>
                  </a:lnTo>
                  <a:lnTo>
                    <a:pt x="48" y="46"/>
                  </a:lnTo>
                  <a:lnTo>
                    <a:pt x="52" y="44"/>
                  </a:lnTo>
                  <a:lnTo>
                    <a:pt x="54" y="42"/>
                  </a:lnTo>
                  <a:lnTo>
                    <a:pt x="54" y="38"/>
                  </a:lnTo>
                  <a:lnTo>
                    <a:pt x="54" y="34"/>
                  </a:lnTo>
                  <a:lnTo>
                    <a:pt x="62" y="34"/>
                  </a:lnTo>
                  <a:lnTo>
                    <a:pt x="62" y="38"/>
                  </a:lnTo>
                  <a:lnTo>
                    <a:pt x="62" y="38"/>
                  </a:lnTo>
                  <a:lnTo>
                    <a:pt x="60" y="44"/>
                  </a:lnTo>
                  <a:lnTo>
                    <a:pt x="58" y="48"/>
                  </a:lnTo>
                  <a:lnTo>
                    <a:pt x="52" y="50"/>
                  </a:lnTo>
                  <a:lnTo>
                    <a:pt x="44" y="52"/>
                  </a:lnTo>
                  <a:lnTo>
                    <a:pt x="18" y="52"/>
                  </a:lnTo>
                  <a:lnTo>
                    <a:pt x="18" y="52"/>
                  </a:lnTo>
                  <a:lnTo>
                    <a:pt x="10" y="50"/>
                  </a:lnTo>
                  <a:lnTo>
                    <a:pt x="4" y="48"/>
                  </a:lnTo>
                  <a:lnTo>
                    <a:pt x="2" y="42"/>
                  </a:lnTo>
                  <a:lnTo>
                    <a:pt x="0" y="32"/>
                  </a:lnTo>
                  <a:lnTo>
                    <a:pt x="0" y="2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5" name="Freeform 31"/>
            <p:cNvSpPr>
              <a:spLocks noEditPoints="1"/>
            </p:cNvSpPr>
            <p:nvPr/>
          </p:nvSpPr>
          <p:spPr bwMode="auto">
            <a:xfrm>
              <a:off x="8509589"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0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0"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
        <p:nvSpPr>
          <p:cNvPr id="33" name="Rectangle 32">
            <a:extLst>
              <a:ext uri="{FF2B5EF4-FFF2-40B4-BE49-F238E27FC236}">
                <a16:creationId xmlns:a16="http://schemas.microsoft.com/office/drawing/2014/main" id="{1045B41B-2F99-45FC-923C-6835E5EC4193}"/>
              </a:ext>
            </a:extLst>
          </p:cNvPr>
          <p:cNvSpPr>
            <a:spLocks noChangeArrowheads="1"/>
          </p:cNvSpPr>
          <p:nvPr/>
        </p:nvSpPr>
        <p:spPr bwMode="auto">
          <a:xfrm>
            <a:off x="980494" y="0"/>
            <a:ext cx="3696636" cy="6858001"/>
          </a:xfrm>
          <a:prstGeom prst="rect">
            <a:avLst/>
          </a:prstGeom>
          <a:solidFill>
            <a:schemeClr val="bg1">
              <a:alpha val="77000"/>
            </a:schemeClr>
          </a:solidFill>
          <a:ln>
            <a:noFill/>
          </a:ln>
        </p:spPr>
        <p:txBody>
          <a:bodyPr vert="horz" wrap="square" lIns="91440" tIns="45720" rIns="91440" bIns="45720" numCol="1" anchor="t" anchorCtr="0" compatLnSpc="1">
            <a:prstTxWarp prst="textNoShape">
              <a:avLst/>
            </a:prstTxWarp>
          </a:bodyPr>
          <a:lstStyle/>
          <a:p>
            <a:endParaRPr lang="en-ZA" dirty="0"/>
          </a:p>
          <a:p>
            <a:endParaRPr lang="en-ZA" dirty="0"/>
          </a:p>
          <a:p>
            <a:endParaRPr lang="en-ZA" dirty="0"/>
          </a:p>
          <a:p>
            <a:endParaRPr lang="en-ZA" dirty="0"/>
          </a:p>
          <a:p>
            <a:endParaRPr lang="en-ZA" dirty="0"/>
          </a:p>
          <a:p>
            <a:endParaRPr lang="en-ZA" dirty="0"/>
          </a:p>
          <a:p>
            <a:endParaRPr lang="en-ZA" dirty="0"/>
          </a:p>
          <a:p>
            <a:endParaRPr lang="en-ZA" dirty="0"/>
          </a:p>
          <a:p>
            <a:endParaRPr lang="en-ZA" dirty="0"/>
          </a:p>
          <a:p>
            <a:endParaRPr lang="en-ZA" sz="3200" b="1" dirty="0"/>
          </a:p>
          <a:p>
            <a:endParaRPr lang="en-ZA" sz="3200" b="1" dirty="0"/>
          </a:p>
          <a:p>
            <a:endParaRPr lang="en-ZA" sz="3200" b="1" dirty="0"/>
          </a:p>
          <a:p>
            <a:pPr algn="ctr"/>
            <a:r>
              <a:rPr lang="en-ZA" sz="3200" b="1" dirty="0"/>
              <a:t>WALL GUARDS</a:t>
            </a:r>
          </a:p>
          <a:p>
            <a:pPr algn="ctr"/>
            <a:endParaRPr lang="en-ZA" sz="3200" b="1" dirty="0"/>
          </a:p>
          <a:p>
            <a:endParaRPr lang="en-ZA" sz="5400" b="1" dirty="0"/>
          </a:p>
          <a:p>
            <a:endParaRPr lang="en-ZA" sz="2800" b="1" dirty="0"/>
          </a:p>
          <a:p>
            <a:endParaRPr lang="en-ZA" sz="2000" b="1" dirty="0"/>
          </a:p>
          <a:p>
            <a:pPr marL="285750" indent="-285750">
              <a:buFont typeface="Arial" panose="020B0604020202020204" pitchFamily="34" charset="0"/>
              <a:buChar char="•"/>
            </a:pPr>
            <a:endParaRPr lang="en-ZA" sz="2000" b="1" dirty="0"/>
          </a:p>
          <a:p>
            <a:endParaRPr lang="en-ZA" sz="1600" b="1" dirty="0"/>
          </a:p>
        </p:txBody>
      </p:sp>
      <p:pic>
        <p:nvPicPr>
          <p:cNvPr id="3" name="Picture 2" descr="Chart, funnel chart&#10;&#10;Description automatically generated">
            <a:extLst>
              <a:ext uri="{FF2B5EF4-FFF2-40B4-BE49-F238E27FC236}">
                <a16:creationId xmlns:a16="http://schemas.microsoft.com/office/drawing/2014/main" id="{4AD0B4D3-C0FD-4C7F-9724-A3E534381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924" y="4516552"/>
            <a:ext cx="3143689" cy="1857634"/>
          </a:xfrm>
          <a:prstGeom prst="rect">
            <a:avLst/>
          </a:prstGeom>
        </p:spPr>
      </p:pic>
    </p:spTree>
    <p:extLst>
      <p:ext uri="{BB962C8B-B14F-4D97-AF65-F5344CB8AC3E}">
        <p14:creationId xmlns:p14="http://schemas.microsoft.com/office/powerpoint/2010/main" val="3303228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0AC6-0E87-4A57-9BE8-852D789B0856}"/>
              </a:ext>
            </a:extLst>
          </p:cNvPr>
          <p:cNvSpPr>
            <a:spLocks noGrp="1"/>
          </p:cNvSpPr>
          <p:nvPr>
            <p:ph type="title"/>
          </p:nvPr>
        </p:nvSpPr>
        <p:spPr/>
        <p:txBody>
          <a:bodyPr/>
          <a:lstStyle/>
          <a:p>
            <a:r>
              <a:rPr lang="en-ZA" dirty="0">
                <a:latin typeface="Aharoni" panose="02010803020104030203" pitchFamily="2" charset="-79"/>
                <a:cs typeface="Aharoni" panose="02010803020104030203" pitchFamily="2" charset="-79"/>
              </a:rPr>
              <a:t>HANDRAILS</a:t>
            </a:r>
          </a:p>
        </p:txBody>
      </p:sp>
      <p:sp>
        <p:nvSpPr>
          <p:cNvPr id="4" name="TextBox 3">
            <a:extLst>
              <a:ext uri="{FF2B5EF4-FFF2-40B4-BE49-F238E27FC236}">
                <a16:creationId xmlns:a16="http://schemas.microsoft.com/office/drawing/2014/main" id="{C07B01E4-E079-4C91-9E9D-6B10A147A064}"/>
              </a:ext>
            </a:extLst>
          </p:cNvPr>
          <p:cNvSpPr txBox="1"/>
          <p:nvPr/>
        </p:nvSpPr>
        <p:spPr>
          <a:xfrm>
            <a:off x="6885070" y="1690688"/>
            <a:ext cx="4364456" cy="3477875"/>
          </a:xfrm>
          <a:prstGeom prst="rect">
            <a:avLst/>
          </a:prstGeom>
          <a:noFill/>
        </p:spPr>
        <p:txBody>
          <a:bodyPr wrap="square">
            <a:spAutoFit/>
          </a:bodyPr>
          <a:lstStyle/>
          <a:p>
            <a:r>
              <a:rPr lang="en-US" sz="2000" b="1" dirty="0"/>
              <a:t>One type of wall protection that should</a:t>
            </a:r>
          </a:p>
          <a:p>
            <a:r>
              <a:rPr lang="en-US" sz="2000" b="1" dirty="0"/>
              <a:t>stand out is handrails.</a:t>
            </a:r>
          </a:p>
          <a:p>
            <a:r>
              <a:rPr lang="en-US" sz="2000" dirty="0"/>
              <a:t>Designed to provide pedestrians with</a:t>
            </a:r>
          </a:p>
          <a:p>
            <a:r>
              <a:rPr lang="en-US" sz="2000" dirty="0"/>
              <a:t>guidance and support, while also offering a degree of surface protection from wheeled traffic, handrails and</a:t>
            </a:r>
          </a:p>
          <a:p>
            <a:r>
              <a:rPr lang="en-US" sz="2000" dirty="0"/>
              <a:t>combination rails should have a light</a:t>
            </a:r>
          </a:p>
          <a:p>
            <a:r>
              <a:rPr lang="en-US" sz="2000" dirty="0"/>
              <a:t>reflective value (LRV) of at least 30</a:t>
            </a:r>
          </a:p>
          <a:p>
            <a:r>
              <a:rPr lang="en-US" sz="2000" dirty="0"/>
              <a:t>points’ difference to the surface that</a:t>
            </a:r>
          </a:p>
          <a:p>
            <a:r>
              <a:rPr lang="en-US" sz="2000" dirty="0"/>
              <a:t>surrounds them, as this ensures ease of</a:t>
            </a:r>
          </a:p>
          <a:p>
            <a:r>
              <a:rPr lang="en-US" sz="2000" dirty="0"/>
              <a:t>recognition.</a:t>
            </a:r>
            <a:endParaRPr lang="en-ZA" sz="2000" dirty="0"/>
          </a:p>
        </p:txBody>
      </p:sp>
      <p:pic>
        <p:nvPicPr>
          <p:cNvPr id="6" name="Picture 5">
            <a:extLst>
              <a:ext uri="{FF2B5EF4-FFF2-40B4-BE49-F238E27FC236}">
                <a16:creationId xmlns:a16="http://schemas.microsoft.com/office/drawing/2014/main" id="{CDB4A79C-2131-434E-AD06-89AD7B28960A}"/>
              </a:ext>
            </a:extLst>
          </p:cNvPr>
          <p:cNvPicPr>
            <a:picLocks noChangeAspect="1"/>
          </p:cNvPicPr>
          <p:nvPr/>
        </p:nvPicPr>
        <p:blipFill>
          <a:blip r:embed="rId2"/>
          <a:stretch>
            <a:fillRect/>
          </a:stretch>
        </p:blipFill>
        <p:spPr>
          <a:xfrm>
            <a:off x="649705" y="1515980"/>
            <a:ext cx="4884821" cy="4186988"/>
          </a:xfrm>
          <a:prstGeom prst="rect">
            <a:avLst/>
          </a:prstGeom>
        </p:spPr>
      </p:pic>
      <p:pic>
        <p:nvPicPr>
          <p:cNvPr id="7" name="Picture 6">
            <a:extLst>
              <a:ext uri="{FF2B5EF4-FFF2-40B4-BE49-F238E27FC236}">
                <a16:creationId xmlns:a16="http://schemas.microsoft.com/office/drawing/2014/main" id="{260EA68D-B49C-48FC-95B9-639B63373B8A}"/>
              </a:ext>
            </a:extLst>
          </p:cNvPr>
          <p:cNvPicPr>
            <a:picLocks noChangeAspect="1"/>
          </p:cNvPicPr>
          <p:nvPr/>
        </p:nvPicPr>
        <p:blipFill>
          <a:blip r:embed="rId3"/>
          <a:stretch>
            <a:fillRect/>
          </a:stretch>
        </p:blipFill>
        <p:spPr>
          <a:xfrm>
            <a:off x="10804615" y="0"/>
            <a:ext cx="1475360" cy="1170533"/>
          </a:xfrm>
          <a:prstGeom prst="rect">
            <a:avLst/>
          </a:prstGeom>
        </p:spPr>
      </p:pic>
    </p:spTree>
    <p:extLst>
      <p:ext uri="{BB962C8B-B14F-4D97-AF65-F5344CB8AC3E}">
        <p14:creationId xmlns:p14="http://schemas.microsoft.com/office/powerpoint/2010/main" val="3891497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4C82FE-228D-4050-BE2E-684DA2561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5151725" cy="6868967"/>
          </a:xfrm>
          <a:prstGeom prst="rect">
            <a:avLst/>
          </a:prstGeom>
        </p:spPr>
      </p:pic>
      <p:pic>
        <p:nvPicPr>
          <p:cNvPr id="7" name="Picture 6">
            <a:extLst>
              <a:ext uri="{FF2B5EF4-FFF2-40B4-BE49-F238E27FC236}">
                <a16:creationId xmlns:a16="http://schemas.microsoft.com/office/drawing/2014/main" id="{4C8D76BB-633B-4624-882A-154C5292F6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7778" y="0"/>
            <a:ext cx="3704222" cy="6858000"/>
          </a:xfrm>
          <a:prstGeom prst="rect">
            <a:avLst/>
          </a:prstGeom>
        </p:spPr>
      </p:pic>
      <p:pic>
        <p:nvPicPr>
          <p:cNvPr id="9" name="Picture 8">
            <a:extLst>
              <a:ext uri="{FF2B5EF4-FFF2-40B4-BE49-F238E27FC236}">
                <a16:creationId xmlns:a16="http://schemas.microsoft.com/office/drawing/2014/main" id="{39DEE781-A4EB-418A-A899-25C73B21D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6053" y="-1"/>
            <a:ext cx="5151725" cy="6868967"/>
          </a:xfrm>
          <a:prstGeom prst="rect">
            <a:avLst/>
          </a:prstGeom>
        </p:spPr>
      </p:pic>
      <p:grpSp>
        <p:nvGrpSpPr>
          <p:cNvPr id="8" name="Group 7">
            <a:extLst>
              <a:ext uri="{FF2B5EF4-FFF2-40B4-BE49-F238E27FC236}">
                <a16:creationId xmlns:a16="http://schemas.microsoft.com/office/drawing/2014/main" id="{5751F3BC-CE87-48A6-81D9-F22ED6C3A08C}"/>
              </a:ext>
            </a:extLst>
          </p:cNvPr>
          <p:cNvGrpSpPr/>
          <p:nvPr/>
        </p:nvGrpSpPr>
        <p:grpSpPr>
          <a:xfrm>
            <a:off x="9987975" y="0"/>
            <a:ext cx="1365825" cy="1058779"/>
            <a:chOff x="7508816" y="1222745"/>
            <a:chExt cx="1447848" cy="1122363"/>
          </a:xfrm>
          <a:effectLst>
            <a:outerShdw blurRad="50800" dist="38100" dir="2700000" algn="tl" rotWithShape="0">
              <a:prstClr val="black">
                <a:alpha val="40000"/>
              </a:prstClr>
            </a:outerShdw>
          </a:effectLst>
        </p:grpSpPr>
        <p:sp>
          <p:nvSpPr>
            <p:cNvPr id="10" name="AutoShape 3">
              <a:extLst>
                <a:ext uri="{FF2B5EF4-FFF2-40B4-BE49-F238E27FC236}">
                  <a16:creationId xmlns:a16="http://schemas.microsoft.com/office/drawing/2014/main" id="{27A2352E-C6CE-4ED4-B510-F4B78CA0775B}"/>
                </a:ext>
              </a:extLst>
            </p:cNvPr>
            <p:cNvSpPr>
              <a:spLocks noChangeAspect="1" noChangeArrowheads="1" noTextEdit="1"/>
            </p:cNvSpPr>
            <p:nvPr/>
          </p:nvSpPr>
          <p:spPr bwMode="auto">
            <a:xfrm>
              <a:off x="7508816" y="1222745"/>
              <a:ext cx="144784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2" name="Rectangle 11">
              <a:extLst>
                <a:ext uri="{FF2B5EF4-FFF2-40B4-BE49-F238E27FC236}">
                  <a16:creationId xmlns:a16="http://schemas.microsoft.com/office/drawing/2014/main" id="{980121E0-A94B-47EB-929D-135A63FF7851}"/>
                </a:ext>
              </a:extLst>
            </p:cNvPr>
            <p:cNvSpPr>
              <a:spLocks noChangeArrowheads="1"/>
            </p:cNvSpPr>
            <p:nvPr/>
          </p:nvSpPr>
          <p:spPr bwMode="auto">
            <a:xfrm>
              <a:off x="7508816" y="1222745"/>
              <a:ext cx="1447848" cy="1122363"/>
            </a:xfrm>
            <a:prstGeom prst="rect">
              <a:avLst/>
            </a:prstGeom>
            <a:solidFill>
              <a:srgbClr val="005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3" name="Freeform 6">
              <a:extLst>
                <a:ext uri="{FF2B5EF4-FFF2-40B4-BE49-F238E27FC236}">
                  <a16:creationId xmlns:a16="http://schemas.microsoft.com/office/drawing/2014/main" id="{BA5CCE15-CC61-4754-B99F-37D9588D1745}"/>
                </a:ext>
              </a:extLst>
            </p:cNvPr>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4" name="Freeform 7">
              <a:extLst>
                <a:ext uri="{FF2B5EF4-FFF2-40B4-BE49-F238E27FC236}">
                  <a16:creationId xmlns:a16="http://schemas.microsoft.com/office/drawing/2014/main" id="{88624189-6B46-4F7C-8C0D-727FF36EA759}"/>
                </a:ext>
              </a:extLst>
            </p:cNvPr>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8">
              <a:extLst>
                <a:ext uri="{FF2B5EF4-FFF2-40B4-BE49-F238E27FC236}">
                  <a16:creationId xmlns:a16="http://schemas.microsoft.com/office/drawing/2014/main" id="{0DCDC133-6990-4784-9699-18B887EAE849}"/>
                </a:ext>
              </a:extLst>
            </p:cNvPr>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9">
              <a:extLst>
                <a:ext uri="{FF2B5EF4-FFF2-40B4-BE49-F238E27FC236}">
                  <a16:creationId xmlns:a16="http://schemas.microsoft.com/office/drawing/2014/main" id="{2C9FC843-4DFB-48B7-B8FF-768DC8A6C9AB}"/>
                </a:ext>
              </a:extLst>
            </p:cNvPr>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10">
              <a:extLst>
                <a:ext uri="{FF2B5EF4-FFF2-40B4-BE49-F238E27FC236}">
                  <a16:creationId xmlns:a16="http://schemas.microsoft.com/office/drawing/2014/main" id="{44E0BA28-74E8-4230-84A2-3F74BD675FC5}"/>
                </a:ext>
              </a:extLst>
            </p:cNvPr>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11">
              <a:extLst>
                <a:ext uri="{FF2B5EF4-FFF2-40B4-BE49-F238E27FC236}">
                  <a16:creationId xmlns:a16="http://schemas.microsoft.com/office/drawing/2014/main" id="{EDD8FE5C-052D-4424-91B4-35497580D01D}"/>
                </a:ext>
              </a:extLst>
            </p:cNvPr>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2">
              <a:extLst>
                <a:ext uri="{FF2B5EF4-FFF2-40B4-BE49-F238E27FC236}">
                  <a16:creationId xmlns:a16="http://schemas.microsoft.com/office/drawing/2014/main" id="{63F4C79B-9CB9-4234-B5CD-6E0216D20883}"/>
                </a:ext>
              </a:extLst>
            </p:cNvPr>
            <p:cNvSpPr>
              <a:spLocks noEditPoints="1"/>
            </p:cNvSpPr>
            <p:nvPr/>
          </p:nvSpPr>
          <p:spPr bwMode="auto">
            <a:xfrm>
              <a:off x="8801404" y="2000917"/>
              <a:ext cx="33671" cy="14965"/>
            </a:xfrm>
            <a:custGeom>
              <a:avLst/>
              <a:gdLst>
                <a:gd name="T0" fmla="*/ 0 w 36"/>
                <a:gd name="T1" fmla="*/ 2 h 16"/>
                <a:gd name="T2" fmla="*/ 6 w 36"/>
                <a:gd name="T3" fmla="*/ 2 h 16"/>
                <a:gd name="T4" fmla="*/ 6 w 36"/>
                <a:gd name="T5" fmla="*/ 16 h 16"/>
                <a:gd name="T6" fmla="*/ 10 w 36"/>
                <a:gd name="T7" fmla="*/ 16 h 16"/>
                <a:gd name="T8" fmla="*/ 10 w 36"/>
                <a:gd name="T9" fmla="*/ 2 h 16"/>
                <a:gd name="T10" fmla="*/ 16 w 36"/>
                <a:gd name="T11" fmla="*/ 2 h 16"/>
                <a:gd name="T12" fmla="*/ 16 w 36"/>
                <a:gd name="T13" fmla="*/ 0 h 16"/>
                <a:gd name="T14" fmla="*/ 0 w 36"/>
                <a:gd name="T15" fmla="*/ 0 h 16"/>
                <a:gd name="T16" fmla="*/ 0 w 36"/>
                <a:gd name="T17" fmla="*/ 2 h 16"/>
                <a:gd name="T18" fmla="*/ 30 w 36"/>
                <a:gd name="T19" fmla="*/ 0 h 16"/>
                <a:gd name="T20" fmla="*/ 26 w 36"/>
                <a:gd name="T21" fmla="*/ 10 h 16"/>
                <a:gd name="T22" fmla="*/ 26 w 36"/>
                <a:gd name="T23" fmla="*/ 10 h 16"/>
                <a:gd name="T24" fmla="*/ 24 w 36"/>
                <a:gd name="T25" fmla="*/ 0 h 16"/>
                <a:gd name="T26" fmla="*/ 18 w 36"/>
                <a:gd name="T27" fmla="*/ 0 h 16"/>
                <a:gd name="T28" fmla="*/ 18 w 36"/>
                <a:gd name="T29" fmla="*/ 16 h 16"/>
                <a:gd name="T30" fmla="*/ 22 w 36"/>
                <a:gd name="T31" fmla="*/ 16 h 16"/>
                <a:gd name="T32" fmla="*/ 22 w 36"/>
                <a:gd name="T33" fmla="*/ 2 h 16"/>
                <a:gd name="T34" fmla="*/ 22 w 36"/>
                <a:gd name="T35" fmla="*/ 2 h 16"/>
                <a:gd name="T36" fmla="*/ 26 w 36"/>
                <a:gd name="T37" fmla="*/ 16 h 16"/>
                <a:gd name="T38" fmla="*/ 28 w 36"/>
                <a:gd name="T39" fmla="*/ 16 h 16"/>
                <a:gd name="T40" fmla="*/ 32 w 36"/>
                <a:gd name="T41" fmla="*/ 2 h 16"/>
                <a:gd name="T42" fmla="*/ 32 w 36"/>
                <a:gd name="T43" fmla="*/ 2 h 16"/>
                <a:gd name="T44" fmla="*/ 32 w 36"/>
                <a:gd name="T45" fmla="*/ 16 h 16"/>
                <a:gd name="T46" fmla="*/ 36 w 36"/>
                <a:gd name="T47" fmla="*/ 16 h 16"/>
                <a:gd name="T48" fmla="*/ 36 w 36"/>
                <a:gd name="T49" fmla="*/ 0 h 16"/>
                <a:gd name="T50" fmla="*/ 30 w 36"/>
                <a:gd name="T5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6">
                  <a:moveTo>
                    <a:pt x="0" y="2"/>
                  </a:moveTo>
                  <a:lnTo>
                    <a:pt x="6" y="2"/>
                  </a:lnTo>
                  <a:lnTo>
                    <a:pt x="6" y="16"/>
                  </a:lnTo>
                  <a:lnTo>
                    <a:pt x="10" y="16"/>
                  </a:lnTo>
                  <a:lnTo>
                    <a:pt x="10" y="2"/>
                  </a:lnTo>
                  <a:lnTo>
                    <a:pt x="16" y="2"/>
                  </a:lnTo>
                  <a:lnTo>
                    <a:pt x="16" y="0"/>
                  </a:lnTo>
                  <a:lnTo>
                    <a:pt x="0" y="0"/>
                  </a:lnTo>
                  <a:lnTo>
                    <a:pt x="0" y="2"/>
                  </a:lnTo>
                  <a:close/>
                  <a:moveTo>
                    <a:pt x="30" y="0"/>
                  </a:moveTo>
                  <a:lnTo>
                    <a:pt x="26" y="10"/>
                  </a:lnTo>
                  <a:lnTo>
                    <a:pt x="26" y="10"/>
                  </a:lnTo>
                  <a:lnTo>
                    <a:pt x="24" y="0"/>
                  </a:lnTo>
                  <a:lnTo>
                    <a:pt x="18" y="0"/>
                  </a:lnTo>
                  <a:lnTo>
                    <a:pt x="18" y="16"/>
                  </a:lnTo>
                  <a:lnTo>
                    <a:pt x="22" y="16"/>
                  </a:lnTo>
                  <a:lnTo>
                    <a:pt x="22" y="2"/>
                  </a:lnTo>
                  <a:lnTo>
                    <a:pt x="22" y="2"/>
                  </a:lnTo>
                  <a:lnTo>
                    <a:pt x="26" y="16"/>
                  </a:lnTo>
                  <a:lnTo>
                    <a:pt x="28" y="16"/>
                  </a:lnTo>
                  <a:lnTo>
                    <a:pt x="32" y="2"/>
                  </a:lnTo>
                  <a:lnTo>
                    <a:pt x="32" y="2"/>
                  </a:lnTo>
                  <a:lnTo>
                    <a:pt x="32" y="16"/>
                  </a:lnTo>
                  <a:lnTo>
                    <a:pt x="36" y="16"/>
                  </a:lnTo>
                  <a:lnTo>
                    <a:pt x="36"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0" name="Freeform 13">
              <a:extLst>
                <a:ext uri="{FF2B5EF4-FFF2-40B4-BE49-F238E27FC236}">
                  <a16:creationId xmlns:a16="http://schemas.microsoft.com/office/drawing/2014/main" id="{B06620AE-8B9E-43E9-8145-D1062898278E}"/>
                </a:ext>
              </a:extLst>
            </p:cNvPr>
            <p:cNvSpPr>
              <a:spLocks noEditPoints="1"/>
            </p:cNvSpPr>
            <p:nvPr/>
          </p:nvSpPr>
          <p:spPr bwMode="auto">
            <a:xfrm>
              <a:off x="7667817" y="1999046"/>
              <a:ext cx="123460" cy="91660"/>
            </a:xfrm>
            <a:custGeom>
              <a:avLst/>
              <a:gdLst>
                <a:gd name="T0" fmla="*/ 104 w 132"/>
                <a:gd name="T1" fmla="*/ 0 h 98"/>
                <a:gd name="T2" fmla="*/ 104 w 132"/>
                <a:gd name="T3" fmla="*/ 0 h 98"/>
                <a:gd name="T4" fmla="*/ 74 w 132"/>
                <a:gd name="T5" fmla="*/ 0 h 98"/>
                <a:gd name="T6" fmla="*/ 0 w 132"/>
                <a:gd name="T7" fmla="*/ 0 h 98"/>
                <a:gd name="T8" fmla="*/ 0 w 132"/>
                <a:gd name="T9" fmla="*/ 98 h 98"/>
                <a:gd name="T10" fmla="*/ 34 w 132"/>
                <a:gd name="T11" fmla="*/ 98 h 98"/>
                <a:gd name="T12" fmla="*/ 34 w 132"/>
                <a:gd name="T13" fmla="*/ 74 h 98"/>
                <a:gd name="T14" fmla="*/ 76 w 132"/>
                <a:gd name="T15" fmla="*/ 74 h 98"/>
                <a:gd name="T16" fmla="*/ 76 w 132"/>
                <a:gd name="T17" fmla="*/ 74 h 98"/>
                <a:gd name="T18" fmla="*/ 102 w 132"/>
                <a:gd name="T19" fmla="*/ 72 h 98"/>
                <a:gd name="T20" fmla="*/ 102 w 132"/>
                <a:gd name="T21" fmla="*/ 72 h 98"/>
                <a:gd name="T22" fmla="*/ 110 w 132"/>
                <a:gd name="T23" fmla="*/ 72 h 98"/>
                <a:gd name="T24" fmla="*/ 118 w 132"/>
                <a:gd name="T25" fmla="*/ 70 h 98"/>
                <a:gd name="T26" fmla="*/ 118 w 132"/>
                <a:gd name="T27" fmla="*/ 70 h 98"/>
                <a:gd name="T28" fmla="*/ 122 w 132"/>
                <a:gd name="T29" fmla="*/ 66 h 98"/>
                <a:gd name="T30" fmla="*/ 126 w 132"/>
                <a:gd name="T31" fmla="*/ 62 h 98"/>
                <a:gd name="T32" fmla="*/ 126 w 132"/>
                <a:gd name="T33" fmla="*/ 62 h 98"/>
                <a:gd name="T34" fmla="*/ 130 w 132"/>
                <a:gd name="T35" fmla="*/ 52 h 98"/>
                <a:gd name="T36" fmla="*/ 132 w 132"/>
                <a:gd name="T37" fmla="*/ 36 h 98"/>
                <a:gd name="T38" fmla="*/ 132 w 132"/>
                <a:gd name="T39" fmla="*/ 36 h 98"/>
                <a:gd name="T40" fmla="*/ 130 w 132"/>
                <a:gd name="T41" fmla="*/ 20 h 98"/>
                <a:gd name="T42" fmla="*/ 128 w 132"/>
                <a:gd name="T43" fmla="*/ 14 h 98"/>
                <a:gd name="T44" fmla="*/ 126 w 132"/>
                <a:gd name="T45" fmla="*/ 10 h 98"/>
                <a:gd name="T46" fmla="*/ 126 w 132"/>
                <a:gd name="T47" fmla="*/ 10 h 98"/>
                <a:gd name="T48" fmla="*/ 122 w 132"/>
                <a:gd name="T49" fmla="*/ 6 h 98"/>
                <a:gd name="T50" fmla="*/ 118 w 132"/>
                <a:gd name="T51" fmla="*/ 4 h 98"/>
                <a:gd name="T52" fmla="*/ 104 w 132"/>
                <a:gd name="T53" fmla="*/ 0 h 98"/>
                <a:gd name="T54" fmla="*/ 104 w 132"/>
                <a:gd name="T55" fmla="*/ 0 h 98"/>
                <a:gd name="T56" fmla="*/ 98 w 132"/>
                <a:gd name="T57" fmla="*/ 44 h 98"/>
                <a:gd name="T58" fmla="*/ 98 w 132"/>
                <a:gd name="T59" fmla="*/ 44 h 98"/>
                <a:gd name="T60" fmla="*/ 94 w 132"/>
                <a:gd name="T61" fmla="*/ 48 h 98"/>
                <a:gd name="T62" fmla="*/ 94 w 132"/>
                <a:gd name="T63" fmla="*/ 48 h 98"/>
                <a:gd name="T64" fmla="*/ 90 w 132"/>
                <a:gd name="T65" fmla="*/ 48 h 98"/>
                <a:gd name="T66" fmla="*/ 90 w 132"/>
                <a:gd name="T67" fmla="*/ 48 h 98"/>
                <a:gd name="T68" fmla="*/ 76 w 132"/>
                <a:gd name="T69" fmla="*/ 48 h 98"/>
                <a:gd name="T70" fmla="*/ 34 w 132"/>
                <a:gd name="T71" fmla="*/ 48 h 98"/>
                <a:gd name="T72" fmla="*/ 34 w 132"/>
                <a:gd name="T73" fmla="*/ 24 h 98"/>
                <a:gd name="T74" fmla="*/ 76 w 132"/>
                <a:gd name="T75" fmla="*/ 24 h 98"/>
                <a:gd name="T76" fmla="*/ 76 w 132"/>
                <a:gd name="T77" fmla="*/ 24 h 98"/>
                <a:gd name="T78" fmla="*/ 92 w 132"/>
                <a:gd name="T79" fmla="*/ 24 h 98"/>
                <a:gd name="T80" fmla="*/ 92 w 132"/>
                <a:gd name="T81" fmla="*/ 24 h 98"/>
                <a:gd name="T82" fmla="*/ 96 w 132"/>
                <a:gd name="T83" fmla="*/ 28 h 98"/>
                <a:gd name="T84" fmla="*/ 96 w 132"/>
                <a:gd name="T85" fmla="*/ 28 h 98"/>
                <a:gd name="T86" fmla="*/ 98 w 132"/>
                <a:gd name="T87" fmla="*/ 36 h 98"/>
                <a:gd name="T88" fmla="*/ 98 w 132"/>
                <a:gd name="T89" fmla="*/ 36 h 98"/>
                <a:gd name="T90" fmla="*/ 98 w 132"/>
                <a:gd name="T91" fmla="*/ 44 h 98"/>
                <a:gd name="T92" fmla="*/ 98 w 132"/>
                <a:gd name="T9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98">
                  <a:moveTo>
                    <a:pt x="104" y="0"/>
                  </a:moveTo>
                  <a:lnTo>
                    <a:pt x="104" y="0"/>
                  </a:lnTo>
                  <a:lnTo>
                    <a:pt x="74" y="0"/>
                  </a:lnTo>
                  <a:lnTo>
                    <a:pt x="0" y="0"/>
                  </a:lnTo>
                  <a:lnTo>
                    <a:pt x="0" y="98"/>
                  </a:lnTo>
                  <a:lnTo>
                    <a:pt x="34" y="98"/>
                  </a:lnTo>
                  <a:lnTo>
                    <a:pt x="34" y="74"/>
                  </a:lnTo>
                  <a:lnTo>
                    <a:pt x="76" y="74"/>
                  </a:lnTo>
                  <a:lnTo>
                    <a:pt x="76" y="74"/>
                  </a:lnTo>
                  <a:lnTo>
                    <a:pt x="102" y="72"/>
                  </a:lnTo>
                  <a:lnTo>
                    <a:pt x="102" y="72"/>
                  </a:lnTo>
                  <a:lnTo>
                    <a:pt x="110" y="72"/>
                  </a:lnTo>
                  <a:lnTo>
                    <a:pt x="118" y="70"/>
                  </a:lnTo>
                  <a:lnTo>
                    <a:pt x="118" y="70"/>
                  </a:lnTo>
                  <a:lnTo>
                    <a:pt x="122" y="66"/>
                  </a:lnTo>
                  <a:lnTo>
                    <a:pt x="126" y="62"/>
                  </a:lnTo>
                  <a:lnTo>
                    <a:pt x="126" y="62"/>
                  </a:lnTo>
                  <a:lnTo>
                    <a:pt x="130" y="52"/>
                  </a:lnTo>
                  <a:lnTo>
                    <a:pt x="132" y="36"/>
                  </a:lnTo>
                  <a:lnTo>
                    <a:pt x="132" y="36"/>
                  </a:lnTo>
                  <a:lnTo>
                    <a:pt x="130" y="20"/>
                  </a:lnTo>
                  <a:lnTo>
                    <a:pt x="128" y="14"/>
                  </a:lnTo>
                  <a:lnTo>
                    <a:pt x="126" y="10"/>
                  </a:lnTo>
                  <a:lnTo>
                    <a:pt x="126" y="10"/>
                  </a:lnTo>
                  <a:lnTo>
                    <a:pt x="122" y="6"/>
                  </a:lnTo>
                  <a:lnTo>
                    <a:pt x="118" y="4"/>
                  </a:lnTo>
                  <a:lnTo>
                    <a:pt x="104" y="0"/>
                  </a:lnTo>
                  <a:lnTo>
                    <a:pt x="104" y="0"/>
                  </a:lnTo>
                  <a:close/>
                  <a:moveTo>
                    <a:pt x="98" y="44"/>
                  </a:moveTo>
                  <a:lnTo>
                    <a:pt x="98" y="44"/>
                  </a:lnTo>
                  <a:lnTo>
                    <a:pt x="94" y="48"/>
                  </a:lnTo>
                  <a:lnTo>
                    <a:pt x="94" y="48"/>
                  </a:lnTo>
                  <a:lnTo>
                    <a:pt x="90" y="48"/>
                  </a:lnTo>
                  <a:lnTo>
                    <a:pt x="90" y="48"/>
                  </a:lnTo>
                  <a:lnTo>
                    <a:pt x="76" y="48"/>
                  </a:lnTo>
                  <a:lnTo>
                    <a:pt x="34" y="48"/>
                  </a:lnTo>
                  <a:lnTo>
                    <a:pt x="34" y="24"/>
                  </a:lnTo>
                  <a:lnTo>
                    <a:pt x="76" y="24"/>
                  </a:lnTo>
                  <a:lnTo>
                    <a:pt x="76" y="24"/>
                  </a:lnTo>
                  <a:lnTo>
                    <a:pt x="92" y="24"/>
                  </a:lnTo>
                  <a:lnTo>
                    <a:pt x="92" y="24"/>
                  </a:lnTo>
                  <a:lnTo>
                    <a:pt x="96" y="28"/>
                  </a:lnTo>
                  <a:lnTo>
                    <a:pt x="96" y="28"/>
                  </a:lnTo>
                  <a:lnTo>
                    <a:pt x="98" y="36"/>
                  </a:lnTo>
                  <a:lnTo>
                    <a:pt x="98" y="36"/>
                  </a:lnTo>
                  <a:lnTo>
                    <a:pt x="98" y="44"/>
                  </a:lnTo>
                  <a:lnTo>
                    <a:pt x="9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 name="Freeform 14">
              <a:extLst>
                <a:ext uri="{FF2B5EF4-FFF2-40B4-BE49-F238E27FC236}">
                  <a16:creationId xmlns:a16="http://schemas.microsoft.com/office/drawing/2014/main" id="{AFA08F0E-3405-49AC-BAA1-6829E599CA01}"/>
                </a:ext>
              </a:extLst>
            </p:cNvPr>
            <p:cNvSpPr>
              <a:spLocks noEditPoints="1"/>
            </p:cNvSpPr>
            <p:nvPr/>
          </p:nvSpPr>
          <p:spPr bwMode="auto">
            <a:xfrm>
              <a:off x="7823078" y="1997175"/>
              <a:ext cx="140295" cy="95401"/>
            </a:xfrm>
            <a:custGeom>
              <a:avLst/>
              <a:gdLst>
                <a:gd name="T0" fmla="*/ 124 w 150"/>
                <a:gd name="T1" fmla="*/ 2 h 102"/>
                <a:gd name="T2" fmla="*/ 74 w 150"/>
                <a:gd name="T3" fmla="*/ 0 h 102"/>
                <a:gd name="T4" fmla="*/ 26 w 150"/>
                <a:gd name="T5" fmla="*/ 2 h 102"/>
                <a:gd name="T6" fmla="*/ 10 w 150"/>
                <a:gd name="T7" fmla="*/ 6 h 102"/>
                <a:gd name="T8" fmla="*/ 2 w 150"/>
                <a:gd name="T9" fmla="*/ 18 h 102"/>
                <a:gd name="T10" fmla="*/ 0 w 150"/>
                <a:gd name="T11" fmla="*/ 30 h 102"/>
                <a:gd name="T12" fmla="*/ 0 w 150"/>
                <a:gd name="T13" fmla="*/ 50 h 102"/>
                <a:gd name="T14" fmla="*/ 2 w 150"/>
                <a:gd name="T15" fmla="*/ 84 h 102"/>
                <a:gd name="T16" fmla="*/ 6 w 150"/>
                <a:gd name="T17" fmla="*/ 90 h 102"/>
                <a:gd name="T18" fmla="*/ 18 w 150"/>
                <a:gd name="T19" fmla="*/ 98 h 102"/>
                <a:gd name="T20" fmla="*/ 26 w 150"/>
                <a:gd name="T21" fmla="*/ 100 h 102"/>
                <a:gd name="T22" fmla="*/ 76 w 150"/>
                <a:gd name="T23" fmla="*/ 102 h 102"/>
                <a:gd name="T24" fmla="*/ 124 w 150"/>
                <a:gd name="T25" fmla="*/ 100 h 102"/>
                <a:gd name="T26" fmla="*/ 140 w 150"/>
                <a:gd name="T27" fmla="*/ 94 h 102"/>
                <a:gd name="T28" fmla="*/ 148 w 150"/>
                <a:gd name="T29" fmla="*/ 84 h 102"/>
                <a:gd name="T30" fmla="*/ 150 w 150"/>
                <a:gd name="T31" fmla="*/ 70 h 102"/>
                <a:gd name="T32" fmla="*/ 150 w 150"/>
                <a:gd name="T33" fmla="*/ 50 h 102"/>
                <a:gd name="T34" fmla="*/ 148 w 150"/>
                <a:gd name="T35" fmla="*/ 18 h 102"/>
                <a:gd name="T36" fmla="*/ 144 w 150"/>
                <a:gd name="T37" fmla="*/ 12 h 102"/>
                <a:gd name="T38" fmla="*/ 132 w 150"/>
                <a:gd name="T39" fmla="*/ 4 h 102"/>
                <a:gd name="T40" fmla="*/ 124 w 150"/>
                <a:gd name="T41" fmla="*/ 2 h 102"/>
                <a:gd name="T42" fmla="*/ 116 w 150"/>
                <a:gd name="T43" fmla="*/ 66 h 102"/>
                <a:gd name="T44" fmla="*/ 112 w 150"/>
                <a:gd name="T45" fmla="*/ 72 h 102"/>
                <a:gd name="T46" fmla="*/ 108 w 150"/>
                <a:gd name="T47" fmla="*/ 74 h 102"/>
                <a:gd name="T48" fmla="*/ 102 w 150"/>
                <a:gd name="T49" fmla="*/ 76 h 102"/>
                <a:gd name="T50" fmla="*/ 76 w 150"/>
                <a:gd name="T51" fmla="*/ 76 h 102"/>
                <a:gd name="T52" fmla="*/ 46 w 150"/>
                <a:gd name="T53" fmla="*/ 74 h 102"/>
                <a:gd name="T54" fmla="*/ 36 w 150"/>
                <a:gd name="T55" fmla="*/ 70 h 102"/>
                <a:gd name="T56" fmla="*/ 34 w 150"/>
                <a:gd name="T57" fmla="*/ 66 h 102"/>
                <a:gd name="T58" fmla="*/ 32 w 150"/>
                <a:gd name="T59" fmla="*/ 54 h 102"/>
                <a:gd name="T60" fmla="*/ 34 w 150"/>
                <a:gd name="T61" fmla="*/ 34 h 102"/>
                <a:gd name="T62" fmla="*/ 38 w 150"/>
                <a:gd name="T63" fmla="*/ 28 h 102"/>
                <a:gd name="T64" fmla="*/ 42 w 150"/>
                <a:gd name="T65" fmla="*/ 26 h 102"/>
                <a:gd name="T66" fmla="*/ 74 w 150"/>
                <a:gd name="T67" fmla="*/ 26 h 102"/>
                <a:gd name="T68" fmla="*/ 104 w 150"/>
                <a:gd name="T69" fmla="*/ 26 h 102"/>
                <a:gd name="T70" fmla="*/ 114 w 150"/>
                <a:gd name="T71" fmla="*/ 30 h 102"/>
                <a:gd name="T72" fmla="*/ 116 w 150"/>
                <a:gd name="T73" fmla="*/ 38 h 102"/>
                <a:gd name="T74" fmla="*/ 116 w 150"/>
                <a:gd name="T75" fmla="*/ 54 h 102"/>
                <a:gd name="T76" fmla="*/ 116 w 150"/>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02">
                  <a:moveTo>
                    <a:pt x="124" y="2"/>
                  </a:moveTo>
                  <a:lnTo>
                    <a:pt x="124" y="2"/>
                  </a:lnTo>
                  <a:lnTo>
                    <a:pt x="74" y="0"/>
                  </a:lnTo>
                  <a:lnTo>
                    <a:pt x="74" y="0"/>
                  </a:lnTo>
                  <a:lnTo>
                    <a:pt x="26" y="2"/>
                  </a:lnTo>
                  <a:lnTo>
                    <a:pt x="26" y="2"/>
                  </a:lnTo>
                  <a:lnTo>
                    <a:pt x="18" y="4"/>
                  </a:lnTo>
                  <a:lnTo>
                    <a:pt x="10" y="6"/>
                  </a:lnTo>
                  <a:lnTo>
                    <a:pt x="6" y="12"/>
                  </a:lnTo>
                  <a:lnTo>
                    <a:pt x="2" y="18"/>
                  </a:lnTo>
                  <a:lnTo>
                    <a:pt x="2" y="18"/>
                  </a:lnTo>
                  <a:lnTo>
                    <a:pt x="0" y="30"/>
                  </a:lnTo>
                  <a:lnTo>
                    <a:pt x="0" y="50"/>
                  </a:lnTo>
                  <a:lnTo>
                    <a:pt x="0" y="50"/>
                  </a:lnTo>
                  <a:lnTo>
                    <a:pt x="0" y="70"/>
                  </a:lnTo>
                  <a:lnTo>
                    <a:pt x="2" y="84"/>
                  </a:lnTo>
                  <a:lnTo>
                    <a:pt x="2" y="84"/>
                  </a:lnTo>
                  <a:lnTo>
                    <a:pt x="6" y="90"/>
                  </a:lnTo>
                  <a:lnTo>
                    <a:pt x="10" y="94"/>
                  </a:lnTo>
                  <a:lnTo>
                    <a:pt x="18" y="98"/>
                  </a:lnTo>
                  <a:lnTo>
                    <a:pt x="26" y="100"/>
                  </a:lnTo>
                  <a:lnTo>
                    <a:pt x="26" y="100"/>
                  </a:lnTo>
                  <a:lnTo>
                    <a:pt x="76" y="102"/>
                  </a:lnTo>
                  <a:lnTo>
                    <a:pt x="76" y="102"/>
                  </a:lnTo>
                  <a:lnTo>
                    <a:pt x="124" y="100"/>
                  </a:lnTo>
                  <a:lnTo>
                    <a:pt x="124" y="100"/>
                  </a:lnTo>
                  <a:lnTo>
                    <a:pt x="132" y="98"/>
                  </a:lnTo>
                  <a:lnTo>
                    <a:pt x="140" y="94"/>
                  </a:lnTo>
                  <a:lnTo>
                    <a:pt x="144" y="90"/>
                  </a:lnTo>
                  <a:lnTo>
                    <a:pt x="148" y="84"/>
                  </a:lnTo>
                  <a:lnTo>
                    <a:pt x="148" y="84"/>
                  </a:lnTo>
                  <a:lnTo>
                    <a:pt x="150" y="70"/>
                  </a:lnTo>
                  <a:lnTo>
                    <a:pt x="150" y="50"/>
                  </a:lnTo>
                  <a:lnTo>
                    <a:pt x="150" y="50"/>
                  </a:lnTo>
                  <a:lnTo>
                    <a:pt x="150" y="30"/>
                  </a:lnTo>
                  <a:lnTo>
                    <a:pt x="148" y="18"/>
                  </a:lnTo>
                  <a:lnTo>
                    <a:pt x="148" y="18"/>
                  </a:lnTo>
                  <a:lnTo>
                    <a:pt x="144" y="12"/>
                  </a:lnTo>
                  <a:lnTo>
                    <a:pt x="140" y="6"/>
                  </a:lnTo>
                  <a:lnTo>
                    <a:pt x="132" y="4"/>
                  </a:lnTo>
                  <a:lnTo>
                    <a:pt x="124" y="2"/>
                  </a:lnTo>
                  <a:lnTo>
                    <a:pt x="124" y="2"/>
                  </a:lnTo>
                  <a:close/>
                  <a:moveTo>
                    <a:pt x="116" y="66"/>
                  </a:moveTo>
                  <a:lnTo>
                    <a:pt x="116" y="66"/>
                  </a:lnTo>
                  <a:lnTo>
                    <a:pt x="114" y="70"/>
                  </a:lnTo>
                  <a:lnTo>
                    <a:pt x="112" y="72"/>
                  </a:lnTo>
                  <a:lnTo>
                    <a:pt x="112" y="72"/>
                  </a:lnTo>
                  <a:lnTo>
                    <a:pt x="108" y="74"/>
                  </a:lnTo>
                  <a:lnTo>
                    <a:pt x="102" y="76"/>
                  </a:lnTo>
                  <a:lnTo>
                    <a:pt x="102" y="76"/>
                  </a:lnTo>
                  <a:lnTo>
                    <a:pt x="76" y="76"/>
                  </a:lnTo>
                  <a:lnTo>
                    <a:pt x="76" y="76"/>
                  </a:lnTo>
                  <a:lnTo>
                    <a:pt x="46" y="74"/>
                  </a:lnTo>
                  <a:lnTo>
                    <a:pt x="46" y="74"/>
                  </a:lnTo>
                  <a:lnTo>
                    <a:pt x="38" y="72"/>
                  </a:lnTo>
                  <a:lnTo>
                    <a:pt x="36" y="70"/>
                  </a:lnTo>
                  <a:lnTo>
                    <a:pt x="34" y="66"/>
                  </a:lnTo>
                  <a:lnTo>
                    <a:pt x="34" y="66"/>
                  </a:lnTo>
                  <a:lnTo>
                    <a:pt x="32" y="54"/>
                  </a:lnTo>
                  <a:lnTo>
                    <a:pt x="32" y="54"/>
                  </a:lnTo>
                  <a:lnTo>
                    <a:pt x="34" y="40"/>
                  </a:lnTo>
                  <a:lnTo>
                    <a:pt x="34" y="34"/>
                  </a:lnTo>
                  <a:lnTo>
                    <a:pt x="34" y="34"/>
                  </a:lnTo>
                  <a:lnTo>
                    <a:pt x="38" y="28"/>
                  </a:lnTo>
                  <a:lnTo>
                    <a:pt x="42" y="26"/>
                  </a:lnTo>
                  <a:lnTo>
                    <a:pt x="42" y="26"/>
                  </a:lnTo>
                  <a:lnTo>
                    <a:pt x="74" y="26"/>
                  </a:lnTo>
                  <a:lnTo>
                    <a:pt x="74" y="26"/>
                  </a:lnTo>
                  <a:lnTo>
                    <a:pt x="104" y="26"/>
                  </a:lnTo>
                  <a:lnTo>
                    <a:pt x="104" y="26"/>
                  </a:lnTo>
                  <a:lnTo>
                    <a:pt x="110" y="28"/>
                  </a:lnTo>
                  <a:lnTo>
                    <a:pt x="114" y="30"/>
                  </a:lnTo>
                  <a:lnTo>
                    <a:pt x="114" y="30"/>
                  </a:lnTo>
                  <a:lnTo>
                    <a:pt x="116" y="38"/>
                  </a:lnTo>
                  <a:lnTo>
                    <a:pt x="116" y="38"/>
                  </a:lnTo>
                  <a:lnTo>
                    <a:pt x="116" y="54"/>
                  </a:lnTo>
                  <a:lnTo>
                    <a:pt x="116"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2" name="Freeform 15">
              <a:extLst>
                <a:ext uri="{FF2B5EF4-FFF2-40B4-BE49-F238E27FC236}">
                  <a16:creationId xmlns:a16="http://schemas.microsoft.com/office/drawing/2014/main" id="{899ED557-B9AB-4BFF-AB22-4002A0EB9628}"/>
                </a:ext>
              </a:extLst>
            </p:cNvPr>
            <p:cNvSpPr>
              <a:spLocks/>
            </p:cNvSpPr>
            <p:nvPr/>
          </p:nvSpPr>
          <p:spPr bwMode="auto">
            <a:xfrm>
              <a:off x="7993303"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3" name="Freeform 16">
              <a:extLst>
                <a:ext uri="{FF2B5EF4-FFF2-40B4-BE49-F238E27FC236}">
                  <a16:creationId xmlns:a16="http://schemas.microsoft.com/office/drawing/2014/main" id="{FA2E1FDD-DC9A-4143-A526-7222063F9CBC}"/>
                </a:ext>
              </a:extLst>
            </p:cNvPr>
            <p:cNvSpPr>
              <a:spLocks/>
            </p:cNvSpPr>
            <p:nvPr/>
          </p:nvSpPr>
          <p:spPr bwMode="auto">
            <a:xfrm>
              <a:off x="8077480" y="1999046"/>
              <a:ext cx="147778" cy="91660"/>
            </a:xfrm>
            <a:custGeom>
              <a:avLst/>
              <a:gdLst>
                <a:gd name="T0" fmla="*/ 80 w 158"/>
                <a:gd name="T1" fmla="*/ 38 h 98"/>
                <a:gd name="T2" fmla="*/ 44 w 158"/>
                <a:gd name="T3" fmla="*/ 0 h 98"/>
                <a:gd name="T4" fmla="*/ 0 w 158"/>
                <a:gd name="T5" fmla="*/ 0 h 98"/>
                <a:gd name="T6" fmla="*/ 62 w 158"/>
                <a:gd name="T7" fmla="*/ 62 h 98"/>
                <a:gd name="T8" fmla="*/ 62 w 158"/>
                <a:gd name="T9" fmla="*/ 98 h 98"/>
                <a:gd name="T10" fmla="*/ 98 w 158"/>
                <a:gd name="T11" fmla="*/ 98 h 98"/>
                <a:gd name="T12" fmla="*/ 98 w 158"/>
                <a:gd name="T13" fmla="*/ 62 h 98"/>
                <a:gd name="T14" fmla="*/ 158 w 158"/>
                <a:gd name="T15" fmla="*/ 0 h 98"/>
                <a:gd name="T16" fmla="*/ 114 w 158"/>
                <a:gd name="T17" fmla="*/ 0 h 98"/>
                <a:gd name="T18" fmla="*/ 80 w 158"/>
                <a:gd name="T19"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8">
                  <a:moveTo>
                    <a:pt x="80" y="38"/>
                  </a:moveTo>
                  <a:lnTo>
                    <a:pt x="44" y="0"/>
                  </a:lnTo>
                  <a:lnTo>
                    <a:pt x="0" y="0"/>
                  </a:lnTo>
                  <a:lnTo>
                    <a:pt x="62" y="62"/>
                  </a:lnTo>
                  <a:lnTo>
                    <a:pt x="62" y="98"/>
                  </a:lnTo>
                  <a:lnTo>
                    <a:pt x="98" y="98"/>
                  </a:lnTo>
                  <a:lnTo>
                    <a:pt x="98" y="62"/>
                  </a:lnTo>
                  <a:lnTo>
                    <a:pt x="158" y="0"/>
                  </a:lnTo>
                  <a:lnTo>
                    <a:pt x="114" y="0"/>
                  </a:lnTo>
                  <a:lnTo>
                    <a:pt x="8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4" name="Freeform 17">
              <a:extLst>
                <a:ext uri="{FF2B5EF4-FFF2-40B4-BE49-F238E27FC236}">
                  <a16:creationId xmlns:a16="http://schemas.microsoft.com/office/drawing/2014/main" id="{E400F788-3EA8-420B-837E-846FC5173749}"/>
                </a:ext>
              </a:extLst>
            </p:cNvPr>
            <p:cNvSpPr>
              <a:spLocks/>
            </p:cNvSpPr>
            <p:nvPr/>
          </p:nvSpPr>
          <p:spPr bwMode="auto">
            <a:xfrm>
              <a:off x="8243964" y="1999046"/>
              <a:ext cx="108495" cy="91660"/>
            </a:xfrm>
            <a:custGeom>
              <a:avLst/>
              <a:gdLst>
                <a:gd name="T0" fmla="*/ 0 w 116"/>
                <a:gd name="T1" fmla="*/ 98 h 98"/>
                <a:gd name="T2" fmla="*/ 34 w 116"/>
                <a:gd name="T3" fmla="*/ 98 h 98"/>
                <a:gd name="T4" fmla="*/ 34 w 116"/>
                <a:gd name="T5" fmla="*/ 64 h 98"/>
                <a:gd name="T6" fmla="*/ 112 w 116"/>
                <a:gd name="T7" fmla="*/ 64 h 98"/>
                <a:gd name="T8" fmla="*/ 112 w 116"/>
                <a:gd name="T9" fmla="*/ 40 h 98"/>
                <a:gd name="T10" fmla="*/ 34 w 116"/>
                <a:gd name="T11" fmla="*/ 40 h 98"/>
                <a:gd name="T12" fmla="*/ 34 w 116"/>
                <a:gd name="T13" fmla="*/ 22 h 98"/>
                <a:gd name="T14" fmla="*/ 116 w 116"/>
                <a:gd name="T15" fmla="*/ 22 h 98"/>
                <a:gd name="T16" fmla="*/ 116 w 116"/>
                <a:gd name="T17" fmla="*/ 0 h 98"/>
                <a:gd name="T18" fmla="*/ 0 w 116"/>
                <a:gd name="T19" fmla="*/ 0 h 98"/>
                <a:gd name="T20" fmla="*/ 0 w 116"/>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98">
                  <a:moveTo>
                    <a:pt x="0" y="98"/>
                  </a:moveTo>
                  <a:lnTo>
                    <a:pt x="34" y="98"/>
                  </a:lnTo>
                  <a:lnTo>
                    <a:pt x="34" y="64"/>
                  </a:lnTo>
                  <a:lnTo>
                    <a:pt x="112" y="64"/>
                  </a:lnTo>
                  <a:lnTo>
                    <a:pt x="112" y="40"/>
                  </a:lnTo>
                  <a:lnTo>
                    <a:pt x="34" y="40"/>
                  </a:lnTo>
                  <a:lnTo>
                    <a:pt x="34" y="22"/>
                  </a:lnTo>
                  <a:lnTo>
                    <a:pt x="116" y="22"/>
                  </a:lnTo>
                  <a:lnTo>
                    <a:pt x="116" y="0"/>
                  </a:lnTo>
                  <a:lnTo>
                    <a:pt x="0" y="0"/>
                  </a:lnTo>
                  <a:lnTo>
                    <a:pt x="0"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5" name="Freeform 18">
              <a:extLst>
                <a:ext uri="{FF2B5EF4-FFF2-40B4-BE49-F238E27FC236}">
                  <a16:creationId xmlns:a16="http://schemas.microsoft.com/office/drawing/2014/main" id="{9F896C6B-8416-4F9A-9FA2-ECBEAD076229}"/>
                </a:ext>
              </a:extLst>
            </p:cNvPr>
            <p:cNvSpPr>
              <a:spLocks/>
            </p:cNvSpPr>
            <p:nvPr/>
          </p:nvSpPr>
          <p:spPr bwMode="auto">
            <a:xfrm>
              <a:off x="8380518"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19">
              <a:extLst>
                <a:ext uri="{FF2B5EF4-FFF2-40B4-BE49-F238E27FC236}">
                  <a16:creationId xmlns:a16="http://schemas.microsoft.com/office/drawing/2014/main" id="{0B062FAD-7A30-4B11-A76E-B536141AEBA2}"/>
                </a:ext>
              </a:extLst>
            </p:cNvPr>
            <p:cNvSpPr>
              <a:spLocks noEditPoints="1"/>
            </p:cNvSpPr>
            <p:nvPr/>
          </p:nvSpPr>
          <p:spPr bwMode="auto">
            <a:xfrm>
              <a:off x="8502107" y="1997175"/>
              <a:ext cx="142166" cy="95401"/>
            </a:xfrm>
            <a:custGeom>
              <a:avLst/>
              <a:gdLst>
                <a:gd name="T0" fmla="*/ 124 w 152"/>
                <a:gd name="T1" fmla="*/ 2 h 102"/>
                <a:gd name="T2" fmla="*/ 76 w 152"/>
                <a:gd name="T3" fmla="*/ 0 h 102"/>
                <a:gd name="T4" fmla="*/ 26 w 152"/>
                <a:gd name="T5" fmla="*/ 2 h 102"/>
                <a:gd name="T6" fmla="*/ 12 w 152"/>
                <a:gd name="T7" fmla="*/ 6 h 102"/>
                <a:gd name="T8" fmla="*/ 4 w 152"/>
                <a:gd name="T9" fmla="*/ 18 h 102"/>
                <a:gd name="T10" fmla="*/ 2 w 152"/>
                <a:gd name="T11" fmla="*/ 30 h 102"/>
                <a:gd name="T12" fmla="*/ 0 w 152"/>
                <a:gd name="T13" fmla="*/ 50 h 102"/>
                <a:gd name="T14" fmla="*/ 4 w 152"/>
                <a:gd name="T15" fmla="*/ 84 h 102"/>
                <a:gd name="T16" fmla="*/ 6 w 152"/>
                <a:gd name="T17" fmla="*/ 90 h 102"/>
                <a:gd name="T18" fmla="*/ 18 w 152"/>
                <a:gd name="T19" fmla="*/ 98 h 102"/>
                <a:gd name="T20" fmla="*/ 26 w 152"/>
                <a:gd name="T21" fmla="*/ 100 h 102"/>
                <a:gd name="T22" fmla="*/ 76 w 152"/>
                <a:gd name="T23" fmla="*/ 102 h 102"/>
                <a:gd name="T24" fmla="*/ 124 w 152"/>
                <a:gd name="T25" fmla="*/ 100 h 102"/>
                <a:gd name="T26" fmla="*/ 140 w 152"/>
                <a:gd name="T27" fmla="*/ 94 h 102"/>
                <a:gd name="T28" fmla="*/ 148 w 152"/>
                <a:gd name="T29" fmla="*/ 84 h 102"/>
                <a:gd name="T30" fmla="*/ 150 w 152"/>
                <a:gd name="T31" fmla="*/ 70 h 102"/>
                <a:gd name="T32" fmla="*/ 152 w 152"/>
                <a:gd name="T33" fmla="*/ 50 h 102"/>
                <a:gd name="T34" fmla="*/ 148 w 152"/>
                <a:gd name="T35" fmla="*/ 18 h 102"/>
                <a:gd name="T36" fmla="*/ 146 w 152"/>
                <a:gd name="T37" fmla="*/ 12 h 102"/>
                <a:gd name="T38" fmla="*/ 134 w 152"/>
                <a:gd name="T39" fmla="*/ 4 h 102"/>
                <a:gd name="T40" fmla="*/ 124 w 152"/>
                <a:gd name="T41" fmla="*/ 2 h 102"/>
                <a:gd name="T42" fmla="*/ 116 w 152"/>
                <a:gd name="T43" fmla="*/ 66 h 102"/>
                <a:gd name="T44" fmla="*/ 112 w 152"/>
                <a:gd name="T45" fmla="*/ 72 h 102"/>
                <a:gd name="T46" fmla="*/ 108 w 152"/>
                <a:gd name="T47" fmla="*/ 74 h 102"/>
                <a:gd name="T48" fmla="*/ 102 w 152"/>
                <a:gd name="T49" fmla="*/ 76 h 102"/>
                <a:gd name="T50" fmla="*/ 76 w 152"/>
                <a:gd name="T51" fmla="*/ 76 h 102"/>
                <a:gd name="T52" fmla="*/ 48 w 152"/>
                <a:gd name="T53" fmla="*/ 74 h 102"/>
                <a:gd name="T54" fmla="*/ 36 w 152"/>
                <a:gd name="T55" fmla="*/ 70 h 102"/>
                <a:gd name="T56" fmla="*/ 34 w 152"/>
                <a:gd name="T57" fmla="*/ 66 h 102"/>
                <a:gd name="T58" fmla="*/ 34 w 152"/>
                <a:gd name="T59" fmla="*/ 54 h 102"/>
                <a:gd name="T60" fmla="*/ 36 w 152"/>
                <a:gd name="T61" fmla="*/ 34 h 102"/>
                <a:gd name="T62" fmla="*/ 38 w 152"/>
                <a:gd name="T63" fmla="*/ 28 h 102"/>
                <a:gd name="T64" fmla="*/ 44 w 152"/>
                <a:gd name="T65" fmla="*/ 26 h 102"/>
                <a:gd name="T66" fmla="*/ 76 w 152"/>
                <a:gd name="T67" fmla="*/ 26 h 102"/>
                <a:gd name="T68" fmla="*/ 106 w 152"/>
                <a:gd name="T69" fmla="*/ 26 h 102"/>
                <a:gd name="T70" fmla="*/ 114 w 152"/>
                <a:gd name="T71" fmla="*/ 30 h 102"/>
                <a:gd name="T72" fmla="*/ 118 w 152"/>
                <a:gd name="T73" fmla="*/ 38 h 102"/>
                <a:gd name="T74" fmla="*/ 118 w 152"/>
                <a:gd name="T75" fmla="*/ 54 h 102"/>
                <a:gd name="T76" fmla="*/ 116 w 152"/>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02">
                  <a:moveTo>
                    <a:pt x="124" y="2"/>
                  </a:moveTo>
                  <a:lnTo>
                    <a:pt x="124" y="2"/>
                  </a:lnTo>
                  <a:lnTo>
                    <a:pt x="76" y="0"/>
                  </a:lnTo>
                  <a:lnTo>
                    <a:pt x="76" y="0"/>
                  </a:lnTo>
                  <a:lnTo>
                    <a:pt x="26" y="2"/>
                  </a:lnTo>
                  <a:lnTo>
                    <a:pt x="26" y="2"/>
                  </a:lnTo>
                  <a:lnTo>
                    <a:pt x="18" y="4"/>
                  </a:lnTo>
                  <a:lnTo>
                    <a:pt x="12" y="6"/>
                  </a:lnTo>
                  <a:lnTo>
                    <a:pt x="6" y="12"/>
                  </a:lnTo>
                  <a:lnTo>
                    <a:pt x="4" y="18"/>
                  </a:lnTo>
                  <a:lnTo>
                    <a:pt x="4" y="18"/>
                  </a:lnTo>
                  <a:lnTo>
                    <a:pt x="2" y="30"/>
                  </a:lnTo>
                  <a:lnTo>
                    <a:pt x="0" y="50"/>
                  </a:lnTo>
                  <a:lnTo>
                    <a:pt x="0" y="50"/>
                  </a:lnTo>
                  <a:lnTo>
                    <a:pt x="2" y="70"/>
                  </a:lnTo>
                  <a:lnTo>
                    <a:pt x="4" y="84"/>
                  </a:lnTo>
                  <a:lnTo>
                    <a:pt x="4" y="84"/>
                  </a:lnTo>
                  <a:lnTo>
                    <a:pt x="6" y="90"/>
                  </a:lnTo>
                  <a:lnTo>
                    <a:pt x="12" y="94"/>
                  </a:lnTo>
                  <a:lnTo>
                    <a:pt x="18" y="98"/>
                  </a:lnTo>
                  <a:lnTo>
                    <a:pt x="26" y="100"/>
                  </a:lnTo>
                  <a:lnTo>
                    <a:pt x="26" y="100"/>
                  </a:lnTo>
                  <a:lnTo>
                    <a:pt x="76" y="102"/>
                  </a:lnTo>
                  <a:lnTo>
                    <a:pt x="76" y="102"/>
                  </a:lnTo>
                  <a:lnTo>
                    <a:pt x="124" y="100"/>
                  </a:lnTo>
                  <a:lnTo>
                    <a:pt x="124" y="100"/>
                  </a:lnTo>
                  <a:lnTo>
                    <a:pt x="134" y="98"/>
                  </a:lnTo>
                  <a:lnTo>
                    <a:pt x="140" y="94"/>
                  </a:lnTo>
                  <a:lnTo>
                    <a:pt x="146" y="90"/>
                  </a:lnTo>
                  <a:lnTo>
                    <a:pt x="148" y="84"/>
                  </a:lnTo>
                  <a:lnTo>
                    <a:pt x="148" y="84"/>
                  </a:lnTo>
                  <a:lnTo>
                    <a:pt x="150" y="70"/>
                  </a:lnTo>
                  <a:lnTo>
                    <a:pt x="152" y="50"/>
                  </a:lnTo>
                  <a:lnTo>
                    <a:pt x="152" y="50"/>
                  </a:lnTo>
                  <a:lnTo>
                    <a:pt x="150" y="30"/>
                  </a:lnTo>
                  <a:lnTo>
                    <a:pt x="148" y="18"/>
                  </a:lnTo>
                  <a:lnTo>
                    <a:pt x="148" y="18"/>
                  </a:lnTo>
                  <a:lnTo>
                    <a:pt x="146" y="12"/>
                  </a:lnTo>
                  <a:lnTo>
                    <a:pt x="140" y="6"/>
                  </a:lnTo>
                  <a:lnTo>
                    <a:pt x="134" y="4"/>
                  </a:lnTo>
                  <a:lnTo>
                    <a:pt x="124" y="2"/>
                  </a:lnTo>
                  <a:lnTo>
                    <a:pt x="124" y="2"/>
                  </a:lnTo>
                  <a:close/>
                  <a:moveTo>
                    <a:pt x="116" y="66"/>
                  </a:moveTo>
                  <a:lnTo>
                    <a:pt x="116" y="66"/>
                  </a:lnTo>
                  <a:lnTo>
                    <a:pt x="116" y="70"/>
                  </a:lnTo>
                  <a:lnTo>
                    <a:pt x="112" y="72"/>
                  </a:lnTo>
                  <a:lnTo>
                    <a:pt x="112" y="72"/>
                  </a:lnTo>
                  <a:lnTo>
                    <a:pt x="108" y="74"/>
                  </a:lnTo>
                  <a:lnTo>
                    <a:pt x="102" y="76"/>
                  </a:lnTo>
                  <a:lnTo>
                    <a:pt x="102" y="76"/>
                  </a:lnTo>
                  <a:lnTo>
                    <a:pt x="76" y="76"/>
                  </a:lnTo>
                  <a:lnTo>
                    <a:pt x="76" y="76"/>
                  </a:lnTo>
                  <a:lnTo>
                    <a:pt x="48" y="74"/>
                  </a:lnTo>
                  <a:lnTo>
                    <a:pt x="48" y="74"/>
                  </a:lnTo>
                  <a:lnTo>
                    <a:pt x="38" y="72"/>
                  </a:lnTo>
                  <a:lnTo>
                    <a:pt x="36" y="70"/>
                  </a:lnTo>
                  <a:lnTo>
                    <a:pt x="34" y="66"/>
                  </a:lnTo>
                  <a:lnTo>
                    <a:pt x="34" y="66"/>
                  </a:lnTo>
                  <a:lnTo>
                    <a:pt x="34" y="54"/>
                  </a:lnTo>
                  <a:lnTo>
                    <a:pt x="34" y="54"/>
                  </a:lnTo>
                  <a:lnTo>
                    <a:pt x="34" y="40"/>
                  </a:lnTo>
                  <a:lnTo>
                    <a:pt x="36" y="34"/>
                  </a:lnTo>
                  <a:lnTo>
                    <a:pt x="36" y="34"/>
                  </a:lnTo>
                  <a:lnTo>
                    <a:pt x="38" y="28"/>
                  </a:lnTo>
                  <a:lnTo>
                    <a:pt x="44" y="26"/>
                  </a:lnTo>
                  <a:lnTo>
                    <a:pt x="44" y="26"/>
                  </a:lnTo>
                  <a:lnTo>
                    <a:pt x="76" y="26"/>
                  </a:lnTo>
                  <a:lnTo>
                    <a:pt x="76" y="26"/>
                  </a:lnTo>
                  <a:lnTo>
                    <a:pt x="106" y="26"/>
                  </a:lnTo>
                  <a:lnTo>
                    <a:pt x="106" y="26"/>
                  </a:lnTo>
                  <a:lnTo>
                    <a:pt x="110" y="28"/>
                  </a:lnTo>
                  <a:lnTo>
                    <a:pt x="114" y="30"/>
                  </a:lnTo>
                  <a:lnTo>
                    <a:pt x="114" y="30"/>
                  </a:lnTo>
                  <a:lnTo>
                    <a:pt x="118" y="38"/>
                  </a:lnTo>
                  <a:lnTo>
                    <a:pt x="118" y="38"/>
                  </a:lnTo>
                  <a:lnTo>
                    <a:pt x="118" y="54"/>
                  </a:lnTo>
                  <a:lnTo>
                    <a:pt x="118"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20">
              <a:extLst>
                <a:ext uri="{FF2B5EF4-FFF2-40B4-BE49-F238E27FC236}">
                  <a16:creationId xmlns:a16="http://schemas.microsoft.com/office/drawing/2014/main" id="{342B9096-E564-4155-BFBF-2ED0648C9964}"/>
                </a:ext>
              </a:extLst>
            </p:cNvPr>
            <p:cNvSpPr>
              <a:spLocks noEditPoints="1"/>
            </p:cNvSpPr>
            <p:nvPr/>
          </p:nvSpPr>
          <p:spPr bwMode="auto">
            <a:xfrm>
              <a:off x="8672332" y="1999046"/>
              <a:ext cx="127201" cy="93530"/>
            </a:xfrm>
            <a:custGeom>
              <a:avLst/>
              <a:gdLst>
                <a:gd name="T0" fmla="*/ 130 w 136"/>
                <a:gd name="T1" fmla="*/ 66 h 100"/>
                <a:gd name="T2" fmla="*/ 116 w 136"/>
                <a:gd name="T3" fmla="*/ 62 h 100"/>
                <a:gd name="T4" fmla="*/ 124 w 136"/>
                <a:gd name="T5" fmla="*/ 60 h 100"/>
                <a:gd name="T6" fmla="*/ 130 w 136"/>
                <a:gd name="T7" fmla="*/ 56 h 100"/>
                <a:gd name="T8" fmla="*/ 134 w 136"/>
                <a:gd name="T9" fmla="*/ 48 h 100"/>
                <a:gd name="T10" fmla="*/ 136 w 136"/>
                <a:gd name="T11" fmla="*/ 32 h 100"/>
                <a:gd name="T12" fmla="*/ 136 w 136"/>
                <a:gd name="T13" fmla="*/ 22 h 100"/>
                <a:gd name="T14" fmla="*/ 134 w 136"/>
                <a:gd name="T15" fmla="*/ 14 h 100"/>
                <a:gd name="T16" fmla="*/ 126 w 136"/>
                <a:gd name="T17" fmla="*/ 4 h 100"/>
                <a:gd name="T18" fmla="*/ 120 w 136"/>
                <a:gd name="T19" fmla="*/ 2 h 100"/>
                <a:gd name="T20" fmla="*/ 114 w 136"/>
                <a:gd name="T21" fmla="*/ 2 h 100"/>
                <a:gd name="T22" fmla="*/ 0 w 136"/>
                <a:gd name="T23" fmla="*/ 0 h 100"/>
                <a:gd name="T24" fmla="*/ 32 w 136"/>
                <a:gd name="T25" fmla="*/ 100 h 100"/>
                <a:gd name="T26" fmla="*/ 80 w 136"/>
                <a:gd name="T27" fmla="*/ 74 h 100"/>
                <a:gd name="T28" fmla="*/ 94 w 136"/>
                <a:gd name="T29" fmla="*/ 74 h 100"/>
                <a:gd name="T30" fmla="*/ 98 w 136"/>
                <a:gd name="T31" fmla="*/ 76 h 100"/>
                <a:gd name="T32" fmla="*/ 102 w 136"/>
                <a:gd name="T33" fmla="*/ 82 h 100"/>
                <a:gd name="T34" fmla="*/ 102 w 136"/>
                <a:gd name="T35" fmla="*/ 94 h 100"/>
                <a:gd name="T36" fmla="*/ 134 w 136"/>
                <a:gd name="T37" fmla="*/ 100 h 100"/>
                <a:gd name="T38" fmla="*/ 134 w 136"/>
                <a:gd name="T39" fmla="*/ 90 h 100"/>
                <a:gd name="T40" fmla="*/ 134 w 136"/>
                <a:gd name="T41" fmla="*/ 74 h 100"/>
                <a:gd name="T42" fmla="*/ 130 w 136"/>
                <a:gd name="T43" fmla="*/ 66 h 100"/>
                <a:gd name="T44" fmla="*/ 102 w 136"/>
                <a:gd name="T45" fmla="*/ 44 h 100"/>
                <a:gd name="T46" fmla="*/ 98 w 136"/>
                <a:gd name="T47" fmla="*/ 48 h 100"/>
                <a:gd name="T48" fmla="*/ 94 w 136"/>
                <a:gd name="T49" fmla="*/ 50 h 100"/>
                <a:gd name="T50" fmla="*/ 32 w 136"/>
                <a:gd name="T51" fmla="*/ 50 h 100"/>
                <a:gd name="T52" fmla="*/ 80 w 136"/>
                <a:gd name="T53" fmla="*/ 26 h 100"/>
                <a:gd name="T54" fmla="*/ 94 w 136"/>
                <a:gd name="T55" fmla="*/ 26 h 100"/>
                <a:gd name="T56" fmla="*/ 98 w 136"/>
                <a:gd name="T57" fmla="*/ 26 h 100"/>
                <a:gd name="T58" fmla="*/ 102 w 136"/>
                <a:gd name="T59" fmla="*/ 30 h 100"/>
                <a:gd name="T60" fmla="*/ 102 w 136"/>
                <a:gd name="T61" fmla="*/ 38 h 100"/>
                <a:gd name="T62" fmla="*/ 102 w 136"/>
                <a:gd name="T63"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00">
                  <a:moveTo>
                    <a:pt x="130" y="66"/>
                  </a:moveTo>
                  <a:lnTo>
                    <a:pt x="130" y="66"/>
                  </a:lnTo>
                  <a:lnTo>
                    <a:pt x="124" y="62"/>
                  </a:lnTo>
                  <a:lnTo>
                    <a:pt x="116" y="62"/>
                  </a:lnTo>
                  <a:lnTo>
                    <a:pt x="116" y="62"/>
                  </a:lnTo>
                  <a:lnTo>
                    <a:pt x="124" y="60"/>
                  </a:lnTo>
                  <a:lnTo>
                    <a:pt x="130" y="56"/>
                  </a:lnTo>
                  <a:lnTo>
                    <a:pt x="130" y="56"/>
                  </a:lnTo>
                  <a:lnTo>
                    <a:pt x="132" y="54"/>
                  </a:lnTo>
                  <a:lnTo>
                    <a:pt x="134" y="48"/>
                  </a:lnTo>
                  <a:lnTo>
                    <a:pt x="134" y="48"/>
                  </a:lnTo>
                  <a:lnTo>
                    <a:pt x="136" y="32"/>
                  </a:lnTo>
                  <a:lnTo>
                    <a:pt x="136" y="32"/>
                  </a:lnTo>
                  <a:lnTo>
                    <a:pt x="136" y="22"/>
                  </a:lnTo>
                  <a:lnTo>
                    <a:pt x="134" y="14"/>
                  </a:lnTo>
                  <a:lnTo>
                    <a:pt x="134" y="14"/>
                  </a:lnTo>
                  <a:lnTo>
                    <a:pt x="130" y="8"/>
                  </a:lnTo>
                  <a:lnTo>
                    <a:pt x="126" y="4"/>
                  </a:lnTo>
                  <a:lnTo>
                    <a:pt x="126" y="4"/>
                  </a:lnTo>
                  <a:lnTo>
                    <a:pt x="120" y="2"/>
                  </a:lnTo>
                  <a:lnTo>
                    <a:pt x="114" y="2"/>
                  </a:lnTo>
                  <a:lnTo>
                    <a:pt x="114" y="2"/>
                  </a:lnTo>
                  <a:lnTo>
                    <a:pt x="80" y="0"/>
                  </a:lnTo>
                  <a:lnTo>
                    <a:pt x="0" y="0"/>
                  </a:lnTo>
                  <a:lnTo>
                    <a:pt x="0" y="100"/>
                  </a:lnTo>
                  <a:lnTo>
                    <a:pt x="32" y="100"/>
                  </a:lnTo>
                  <a:lnTo>
                    <a:pt x="32" y="74"/>
                  </a:lnTo>
                  <a:lnTo>
                    <a:pt x="80" y="74"/>
                  </a:lnTo>
                  <a:lnTo>
                    <a:pt x="80" y="74"/>
                  </a:lnTo>
                  <a:lnTo>
                    <a:pt x="94" y="74"/>
                  </a:lnTo>
                  <a:lnTo>
                    <a:pt x="94" y="74"/>
                  </a:lnTo>
                  <a:lnTo>
                    <a:pt x="98" y="76"/>
                  </a:lnTo>
                  <a:lnTo>
                    <a:pt x="98" y="76"/>
                  </a:lnTo>
                  <a:lnTo>
                    <a:pt x="102" y="82"/>
                  </a:lnTo>
                  <a:lnTo>
                    <a:pt x="102" y="82"/>
                  </a:lnTo>
                  <a:lnTo>
                    <a:pt x="102" y="94"/>
                  </a:lnTo>
                  <a:lnTo>
                    <a:pt x="102" y="100"/>
                  </a:lnTo>
                  <a:lnTo>
                    <a:pt x="134" y="100"/>
                  </a:lnTo>
                  <a:lnTo>
                    <a:pt x="134" y="90"/>
                  </a:lnTo>
                  <a:lnTo>
                    <a:pt x="134" y="90"/>
                  </a:lnTo>
                  <a:lnTo>
                    <a:pt x="134" y="74"/>
                  </a:lnTo>
                  <a:lnTo>
                    <a:pt x="134" y="74"/>
                  </a:lnTo>
                  <a:lnTo>
                    <a:pt x="130" y="66"/>
                  </a:lnTo>
                  <a:lnTo>
                    <a:pt x="130" y="66"/>
                  </a:lnTo>
                  <a:close/>
                  <a:moveTo>
                    <a:pt x="102" y="44"/>
                  </a:moveTo>
                  <a:lnTo>
                    <a:pt x="102" y="44"/>
                  </a:lnTo>
                  <a:lnTo>
                    <a:pt x="98" y="48"/>
                  </a:lnTo>
                  <a:lnTo>
                    <a:pt x="98" y="48"/>
                  </a:lnTo>
                  <a:lnTo>
                    <a:pt x="94" y="50"/>
                  </a:lnTo>
                  <a:lnTo>
                    <a:pt x="94" y="50"/>
                  </a:lnTo>
                  <a:lnTo>
                    <a:pt x="80" y="50"/>
                  </a:lnTo>
                  <a:lnTo>
                    <a:pt x="32" y="50"/>
                  </a:lnTo>
                  <a:lnTo>
                    <a:pt x="32" y="26"/>
                  </a:lnTo>
                  <a:lnTo>
                    <a:pt x="80" y="26"/>
                  </a:lnTo>
                  <a:lnTo>
                    <a:pt x="80" y="26"/>
                  </a:lnTo>
                  <a:lnTo>
                    <a:pt x="94" y="26"/>
                  </a:lnTo>
                  <a:lnTo>
                    <a:pt x="94" y="26"/>
                  </a:lnTo>
                  <a:lnTo>
                    <a:pt x="98" y="26"/>
                  </a:lnTo>
                  <a:lnTo>
                    <a:pt x="98" y="26"/>
                  </a:lnTo>
                  <a:lnTo>
                    <a:pt x="102" y="30"/>
                  </a:lnTo>
                  <a:lnTo>
                    <a:pt x="102" y="30"/>
                  </a:lnTo>
                  <a:lnTo>
                    <a:pt x="102" y="38"/>
                  </a:lnTo>
                  <a:lnTo>
                    <a:pt x="102" y="38"/>
                  </a:lnTo>
                  <a:lnTo>
                    <a:pt x="102" y="44"/>
                  </a:lnTo>
                  <a:lnTo>
                    <a:pt x="10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8" name="Freeform 21">
              <a:extLst>
                <a:ext uri="{FF2B5EF4-FFF2-40B4-BE49-F238E27FC236}">
                  <a16:creationId xmlns:a16="http://schemas.microsoft.com/office/drawing/2014/main" id="{E46934EB-F3A2-4747-A3E2-746AEF556213}"/>
                </a:ext>
              </a:extLst>
            </p:cNvPr>
            <p:cNvSpPr>
              <a:spLocks/>
            </p:cNvSpPr>
            <p:nvPr/>
          </p:nvSpPr>
          <p:spPr bwMode="auto">
            <a:xfrm>
              <a:off x="7892290" y="2137471"/>
              <a:ext cx="54248" cy="48636"/>
            </a:xfrm>
            <a:custGeom>
              <a:avLst/>
              <a:gdLst>
                <a:gd name="T0" fmla="*/ 6 w 58"/>
                <a:gd name="T1" fmla="*/ 36 h 52"/>
                <a:gd name="T2" fmla="*/ 6 w 58"/>
                <a:gd name="T3" fmla="*/ 38 h 52"/>
                <a:gd name="T4" fmla="*/ 8 w 58"/>
                <a:gd name="T5" fmla="*/ 44 h 52"/>
                <a:gd name="T6" fmla="*/ 18 w 58"/>
                <a:gd name="T7" fmla="*/ 46 h 52"/>
                <a:gd name="T8" fmla="*/ 38 w 58"/>
                <a:gd name="T9" fmla="*/ 46 h 52"/>
                <a:gd name="T10" fmla="*/ 48 w 58"/>
                <a:gd name="T11" fmla="*/ 44 h 52"/>
                <a:gd name="T12" fmla="*/ 52 w 58"/>
                <a:gd name="T13" fmla="*/ 36 h 52"/>
                <a:gd name="T14" fmla="*/ 50 w 58"/>
                <a:gd name="T15" fmla="*/ 34 h 52"/>
                <a:gd name="T16" fmla="*/ 46 w 58"/>
                <a:gd name="T17" fmla="*/ 30 h 52"/>
                <a:gd name="T18" fmla="*/ 28 w 58"/>
                <a:gd name="T19" fmla="*/ 30 h 52"/>
                <a:gd name="T20" fmla="*/ 14 w 58"/>
                <a:gd name="T21" fmla="*/ 28 h 52"/>
                <a:gd name="T22" fmla="*/ 2 w 58"/>
                <a:gd name="T23" fmla="*/ 22 h 52"/>
                <a:gd name="T24" fmla="*/ 0 w 58"/>
                <a:gd name="T25" fmla="*/ 14 h 52"/>
                <a:gd name="T26" fmla="*/ 6 w 58"/>
                <a:gd name="T27" fmla="*/ 4 h 52"/>
                <a:gd name="T28" fmla="*/ 20 w 58"/>
                <a:gd name="T29" fmla="*/ 0 h 52"/>
                <a:gd name="T30" fmla="*/ 36 w 58"/>
                <a:gd name="T31" fmla="*/ 0 h 52"/>
                <a:gd name="T32" fmla="*/ 52 w 58"/>
                <a:gd name="T33" fmla="*/ 4 h 52"/>
                <a:gd name="T34" fmla="*/ 56 w 58"/>
                <a:gd name="T35" fmla="*/ 14 h 52"/>
                <a:gd name="T36" fmla="*/ 50 w 58"/>
                <a:gd name="T37" fmla="*/ 16 h 52"/>
                <a:gd name="T38" fmla="*/ 50 w 58"/>
                <a:gd name="T39" fmla="*/ 10 h 52"/>
                <a:gd name="T40" fmla="*/ 42 w 58"/>
                <a:gd name="T41" fmla="*/ 6 h 52"/>
                <a:gd name="T42" fmla="*/ 24 w 58"/>
                <a:gd name="T43" fmla="*/ 6 h 52"/>
                <a:gd name="T44" fmla="*/ 16 w 58"/>
                <a:gd name="T45" fmla="*/ 6 h 52"/>
                <a:gd name="T46" fmla="*/ 8 w 58"/>
                <a:gd name="T47" fmla="*/ 10 h 52"/>
                <a:gd name="T48" fmla="*/ 6 w 58"/>
                <a:gd name="T49" fmla="*/ 16 h 52"/>
                <a:gd name="T50" fmla="*/ 8 w 58"/>
                <a:gd name="T51" fmla="*/ 22 h 52"/>
                <a:gd name="T52" fmla="*/ 18 w 58"/>
                <a:gd name="T53" fmla="*/ 24 h 52"/>
                <a:gd name="T54" fmla="*/ 38 w 58"/>
                <a:gd name="T55" fmla="*/ 24 h 52"/>
                <a:gd name="T56" fmla="*/ 54 w 58"/>
                <a:gd name="T57" fmla="*/ 26 h 52"/>
                <a:gd name="T58" fmla="*/ 58 w 58"/>
                <a:gd name="T59" fmla="*/ 36 h 52"/>
                <a:gd name="T60" fmla="*/ 58 w 58"/>
                <a:gd name="T61" fmla="*/ 38 h 52"/>
                <a:gd name="T62" fmla="*/ 52 w 58"/>
                <a:gd name="T63" fmla="*/ 50 h 52"/>
                <a:gd name="T64" fmla="*/ 38 w 58"/>
                <a:gd name="T65" fmla="*/ 52 h 52"/>
                <a:gd name="T66" fmla="*/ 18 w 58"/>
                <a:gd name="T67" fmla="*/ 52 h 52"/>
                <a:gd name="T68" fmla="*/ 6 w 58"/>
                <a:gd name="T69" fmla="*/ 50 h 52"/>
                <a:gd name="T70" fmla="*/ 0 w 58"/>
                <a:gd name="T7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2">
                  <a:moveTo>
                    <a:pt x="0" y="36"/>
                  </a:moveTo>
                  <a:lnTo>
                    <a:pt x="6" y="36"/>
                  </a:lnTo>
                  <a:lnTo>
                    <a:pt x="6" y="38"/>
                  </a:lnTo>
                  <a:lnTo>
                    <a:pt x="6" y="38"/>
                  </a:lnTo>
                  <a:lnTo>
                    <a:pt x="8" y="42"/>
                  </a:lnTo>
                  <a:lnTo>
                    <a:pt x="8" y="44"/>
                  </a:lnTo>
                  <a:lnTo>
                    <a:pt x="12" y="46"/>
                  </a:lnTo>
                  <a:lnTo>
                    <a:pt x="18" y="46"/>
                  </a:lnTo>
                  <a:lnTo>
                    <a:pt x="38" y="46"/>
                  </a:lnTo>
                  <a:lnTo>
                    <a:pt x="38" y="46"/>
                  </a:lnTo>
                  <a:lnTo>
                    <a:pt x="44" y="46"/>
                  </a:lnTo>
                  <a:lnTo>
                    <a:pt x="48" y="44"/>
                  </a:lnTo>
                  <a:lnTo>
                    <a:pt x="50" y="42"/>
                  </a:lnTo>
                  <a:lnTo>
                    <a:pt x="52" y="36"/>
                  </a:lnTo>
                  <a:lnTo>
                    <a:pt x="52" y="36"/>
                  </a:lnTo>
                  <a:lnTo>
                    <a:pt x="50" y="34"/>
                  </a:lnTo>
                  <a:lnTo>
                    <a:pt x="48" y="30"/>
                  </a:lnTo>
                  <a:lnTo>
                    <a:pt x="46" y="30"/>
                  </a:lnTo>
                  <a:lnTo>
                    <a:pt x="40" y="30"/>
                  </a:lnTo>
                  <a:lnTo>
                    <a:pt x="28" y="30"/>
                  </a:lnTo>
                  <a:lnTo>
                    <a:pt x="28" y="30"/>
                  </a:lnTo>
                  <a:lnTo>
                    <a:pt x="14" y="28"/>
                  </a:lnTo>
                  <a:lnTo>
                    <a:pt x="6" y="26"/>
                  </a:lnTo>
                  <a:lnTo>
                    <a:pt x="2" y="22"/>
                  </a:lnTo>
                  <a:lnTo>
                    <a:pt x="0" y="14"/>
                  </a:lnTo>
                  <a:lnTo>
                    <a:pt x="0" y="14"/>
                  </a:lnTo>
                  <a:lnTo>
                    <a:pt x="2" y="8"/>
                  </a:lnTo>
                  <a:lnTo>
                    <a:pt x="6" y="4"/>
                  </a:lnTo>
                  <a:lnTo>
                    <a:pt x="12" y="2"/>
                  </a:lnTo>
                  <a:lnTo>
                    <a:pt x="20" y="0"/>
                  </a:lnTo>
                  <a:lnTo>
                    <a:pt x="36" y="0"/>
                  </a:lnTo>
                  <a:lnTo>
                    <a:pt x="36" y="0"/>
                  </a:lnTo>
                  <a:lnTo>
                    <a:pt x="46" y="2"/>
                  </a:lnTo>
                  <a:lnTo>
                    <a:pt x="52" y="4"/>
                  </a:lnTo>
                  <a:lnTo>
                    <a:pt x="56" y="8"/>
                  </a:lnTo>
                  <a:lnTo>
                    <a:pt x="56" y="14"/>
                  </a:lnTo>
                  <a:lnTo>
                    <a:pt x="56" y="16"/>
                  </a:lnTo>
                  <a:lnTo>
                    <a:pt x="50" y="16"/>
                  </a:lnTo>
                  <a:lnTo>
                    <a:pt x="50" y="16"/>
                  </a:lnTo>
                  <a:lnTo>
                    <a:pt x="50" y="10"/>
                  </a:lnTo>
                  <a:lnTo>
                    <a:pt x="48" y="8"/>
                  </a:lnTo>
                  <a:lnTo>
                    <a:pt x="42" y="6"/>
                  </a:lnTo>
                  <a:lnTo>
                    <a:pt x="32" y="6"/>
                  </a:lnTo>
                  <a:lnTo>
                    <a:pt x="24" y="6"/>
                  </a:lnTo>
                  <a:lnTo>
                    <a:pt x="24" y="6"/>
                  </a:lnTo>
                  <a:lnTo>
                    <a:pt x="16" y="6"/>
                  </a:lnTo>
                  <a:lnTo>
                    <a:pt x="10" y="8"/>
                  </a:lnTo>
                  <a:lnTo>
                    <a:pt x="8" y="10"/>
                  </a:lnTo>
                  <a:lnTo>
                    <a:pt x="6" y="16"/>
                  </a:lnTo>
                  <a:lnTo>
                    <a:pt x="6" y="16"/>
                  </a:lnTo>
                  <a:lnTo>
                    <a:pt x="6" y="18"/>
                  </a:lnTo>
                  <a:lnTo>
                    <a:pt x="8" y="22"/>
                  </a:lnTo>
                  <a:lnTo>
                    <a:pt x="12" y="22"/>
                  </a:lnTo>
                  <a:lnTo>
                    <a:pt x="18" y="24"/>
                  </a:lnTo>
                  <a:lnTo>
                    <a:pt x="38" y="24"/>
                  </a:lnTo>
                  <a:lnTo>
                    <a:pt x="38" y="24"/>
                  </a:lnTo>
                  <a:lnTo>
                    <a:pt x="48" y="24"/>
                  </a:lnTo>
                  <a:lnTo>
                    <a:pt x="54" y="26"/>
                  </a:lnTo>
                  <a:lnTo>
                    <a:pt x="56" y="30"/>
                  </a:lnTo>
                  <a:lnTo>
                    <a:pt x="58" y="36"/>
                  </a:lnTo>
                  <a:lnTo>
                    <a:pt x="58" y="38"/>
                  </a:lnTo>
                  <a:lnTo>
                    <a:pt x="58" y="38"/>
                  </a:lnTo>
                  <a:lnTo>
                    <a:pt x="56" y="46"/>
                  </a:lnTo>
                  <a:lnTo>
                    <a:pt x="52" y="50"/>
                  </a:lnTo>
                  <a:lnTo>
                    <a:pt x="44" y="52"/>
                  </a:lnTo>
                  <a:lnTo>
                    <a:pt x="38" y="52"/>
                  </a:lnTo>
                  <a:lnTo>
                    <a:pt x="18" y="52"/>
                  </a:lnTo>
                  <a:lnTo>
                    <a:pt x="18" y="52"/>
                  </a:lnTo>
                  <a:lnTo>
                    <a:pt x="12" y="52"/>
                  </a:lnTo>
                  <a:lnTo>
                    <a:pt x="6" y="50"/>
                  </a:lnTo>
                  <a:lnTo>
                    <a:pt x="2" y="46"/>
                  </a:lnTo>
                  <a:lnTo>
                    <a:pt x="0" y="40"/>
                  </a:lnTo>
                  <a:lnTo>
                    <a:pt x="0" y="3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22">
              <a:extLst>
                <a:ext uri="{FF2B5EF4-FFF2-40B4-BE49-F238E27FC236}">
                  <a16:creationId xmlns:a16="http://schemas.microsoft.com/office/drawing/2014/main" id="{BADF74B9-E937-4E64-9156-58F3BBAF24F2}"/>
                </a:ext>
              </a:extLst>
            </p:cNvPr>
            <p:cNvSpPr>
              <a:spLocks noEditPoints="1"/>
            </p:cNvSpPr>
            <p:nvPr/>
          </p:nvSpPr>
          <p:spPr bwMode="auto">
            <a:xfrm>
              <a:off x="7955891" y="2137471"/>
              <a:ext cx="59859" cy="48636"/>
            </a:xfrm>
            <a:custGeom>
              <a:avLst/>
              <a:gdLst>
                <a:gd name="T0" fmla="*/ 0 w 64"/>
                <a:gd name="T1" fmla="*/ 20 h 52"/>
                <a:gd name="T2" fmla="*/ 0 w 64"/>
                <a:gd name="T3" fmla="*/ 20 h 52"/>
                <a:gd name="T4" fmla="*/ 2 w 64"/>
                <a:gd name="T5" fmla="*/ 12 h 52"/>
                <a:gd name="T6" fmla="*/ 4 w 64"/>
                <a:gd name="T7" fmla="*/ 6 h 52"/>
                <a:gd name="T8" fmla="*/ 10 w 64"/>
                <a:gd name="T9" fmla="*/ 2 h 52"/>
                <a:gd name="T10" fmla="*/ 18 w 64"/>
                <a:gd name="T11" fmla="*/ 0 h 52"/>
                <a:gd name="T12" fmla="*/ 46 w 64"/>
                <a:gd name="T13" fmla="*/ 0 h 52"/>
                <a:gd name="T14" fmla="*/ 46 w 64"/>
                <a:gd name="T15" fmla="*/ 0 h 52"/>
                <a:gd name="T16" fmla="*/ 56 w 64"/>
                <a:gd name="T17" fmla="*/ 2 h 52"/>
                <a:gd name="T18" fmla="*/ 60 w 64"/>
                <a:gd name="T19" fmla="*/ 6 h 52"/>
                <a:gd name="T20" fmla="*/ 64 w 64"/>
                <a:gd name="T21" fmla="*/ 12 h 52"/>
                <a:gd name="T22" fmla="*/ 64 w 64"/>
                <a:gd name="T23" fmla="*/ 20 h 52"/>
                <a:gd name="T24" fmla="*/ 64 w 64"/>
                <a:gd name="T25" fmla="*/ 32 h 52"/>
                <a:gd name="T26" fmla="*/ 64 w 64"/>
                <a:gd name="T27" fmla="*/ 32 h 52"/>
                <a:gd name="T28" fmla="*/ 64 w 64"/>
                <a:gd name="T29" fmla="*/ 42 h 52"/>
                <a:gd name="T30" fmla="*/ 60 w 64"/>
                <a:gd name="T31" fmla="*/ 48 h 52"/>
                <a:gd name="T32" fmla="*/ 56 w 64"/>
                <a:gd name="T33" fmla="*/ 50 h 52"/>
                <a:gd name="T34" fmla="*/ 46 w 64"/>
                <a:gd name="T35" fmla="*/ 52 h 52"/>
                <a:gd name="T36" fmla="*/ 18 w 64"/>
                <a:gd name="T37" fmla="*/ 52 h 52"/>
                <a:gd name="T38" fmla="*/ 18 w 64"/>
                <a:gd name="T39" fmla="*/ 52 h 52"/>
                <a:gd name="T40" fmla="*/ 10 w 64"/>
                <a:gd name="T41" fmla="*/ 50 h 52"/>
                <a:gd name="T42" fmla="*/ 4 w 64"/>
                <a:gd name="T43" fmla="*/ 48 h 52"/>
                <a:gd name="T44" fmla="*/ 2 w 64"/>
                <a:gd name="T45" fmla="*/ 42 h 52"/>
                <a:gd name="T46" fmla="*/ 0 w 64"/>
                <a:gd name="T47" fmla="*/ 32 h 52"/>
                <a:gd name="T48" fmla="*/ 0 w 64"/>
                <a:gd name="T49" fmla="*/ 20 h 52"/>
                <a:gd name="T50" fmla="*/ 58 w 64"/>
                <a:gd name="T51" fmla="*/ 16 h 52"/>
                <a:gd name="T52" fmla="*/ 58 w 64"/>
                <a:gd name="T53" fmla="*/ 16 h 52"/>
                <a:gd name="T54" fmla="*/ 56 w 64"/>
                <a:gd name="T55" fmla="*/ 12 h 52"/>
                <a:gd name="T56" fmla="*/ 54 w 64"/>
                <a:gd name="T57" fmla="*/ 8 h 52"/>
                <a:gd name="T58" fmla="*/ 50 w 64"/>
                <a:gd name="T59" fmla="*/ 6 h 52"/>
                <a:gd name="T60" fmla="*/ 46 w 64"/>
                <a:gd name="T61" fmla="*/ 6 h 52"/>
                <a:gd name="T62" fmla="*/ 18 w 64"/>
                <a:gd name="T63" fmla="*/ 6 h 52"/>
                <a:gd name="T64" fmla="*/ 18 w 64"/>
                <a:gd name="T65" fmla="*/ 6 h 52"/>
                <a:gd name="T66" fmla="*/ 14 w 64"/>
                <a:gd name="T67" fmla="*/ 6 h 52"/>
                <a:gd name="T68" fmla="*/ 10 w 64"/>
                <a:gd name="T69" fmla="*/ 8 h 52"/>
                <a:gd name="T70" fmla="*/ 8 w 64"/>
                <a:gd name="T71" fmla="*/ 12 h 52"/>
                <a:gd name="T72" fmla="*/ 6 w 64"/>
                <a:gd name="T73" fmla="*/ 16 h 52"/>
                <a:gd name="T74" fmla="*/ 6 w 64"/>
                <a:gd name="T75" fmla="*/ 36 h 52"/>
                <a:gd name="T76" fmla="*/ 6 w 64"/>
                <a:gd name="T77" fmla="*/ 36 h 52"/>
                <a:gd name="T78" fmla="*/ 8 w 64"/>
                <a:gd name="T79" fmla="*/ 40 h 52"/>
                <a:gd name="T80" fmla="*/ 10 w 64"/>
                <a:gd name="T81" fmla="*/ 44 h 52"/>
                <a:gd name="T82" fmla="*/ 14 w 64"/>
                <a:gd name="T83" fmla="*/ 46 h 52"/>
                <a:gd name="T84" fmla="*/ 18 w 64"/>
                <a:gd name="T85" fmla="*/ 46 h 52"/>
                <a:gd name="T86" fmla="*/ 46 w 64"/>
                <a:gd name="T87" fmla="*/ 46 h 52"/>
                <a:gd name="T88" fmla="*/ 46 w 64"/>
                <a:gd name="T89" fmla="*/ 46 h 52"/>
                <a:gd name="T90" fmla="*/ 50 w 64"/>
                <a:gd name="T91" fmla="*/ 46 h 52"/>
                <a:gd name="T92" fmla="*/ 54 w 64"/>
                <a:gd name="T93" fmla="*/ 44 h 52"/>
                <a:gd name="T94" fmla="*/ 56 w 64"/>
                <a:gd name="T95" fmla="*/ 40 h 52"/>
                <a:gd name="T96" fmla="*/ 58 w 64"/>
                <a:gd name="T97" fmla="*/ 36 h 52"/>
                <a:gd name="T98" fmla="*/ 58 w 64"/>
                <a:gd name="T9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2">
                  <a:moveTo>
                    <a:pt x="0" y="20"/>
                  </a:moveTo>
                  <a:lnTo>
                    <a:pt x="0" y="20"/>
                  </a:lnTo>
                  <a:lnTo>
                    <a:pt x="2" y="12"/>
                  </a:lnTo>
                  <a:lnTo>
                    <a:pt x="4" y="6"/>
                  </a:lnTo>
                  <a:lnTo>
                    <a:pt x="10" y="2"/>
                  </a:lnTo>
                  <a:lnTo>
                    <a:pt x="18" y="0"/>
                  </a:lnTo>
                  <a:lnTo>
                    <a:pt x="46" y="0"/>
                  </a:lnTo>
                  <a:lnTo>
                    <a:pt x="46" y="0"/>
                  </a:lnTo>
                  <a:lnTo>
                    <a:pt x="56" y="2"/>
                  </a:lnTo>
                  <a:lnTo>
                    <a:pt x="60" y="6"/>
                  </a:lnTo>
                  <a:lnTo>
                    <a:pt x="64" y="12"/>
                  </a:lnTo>
                  <a:lnTo>
                    <a:pt x="64" y="20"/>
                  </a:lnTo>
                  <a:lnTo>
                    <a:pt x="64" y="32"/>
                  </a:lnTo>
                  <a:lnTo>
                    <a:pt x="64" y="32"/>
                  </a:lnTo>
                  <a:lnTo>
                    <a:pt x="64" y="42"/>
                  </a:lnTo>
                  <a:lnTo>
                    <a:pt x="60" y="48"/>
                  </a:lnTo>
                  <a:lnTo>
                    <a:pt x="56" y="50"/>
                  </a:lnTo>
                  <a:lnTo>
                    <a:pt x="46" y="52"/>
                  </a:lnTo>
                  <a:lnTo>
                    <a:pt x="18" y="52"/>
                  </a:lnTo>
                  <a:lnTo>
                    <a:pt x="18" y="52"/>
                  </a:lnTo>
                  <a:lnTo>
                    <a:pt x="10" y="50"/>
                  </a:lnTo>
                  <a:lnTo>
                    <a:pt x="4" y="48"/>
                  </a:lnTo>
                  <a:lnTo>
                    <a:pt x="2" y="42"/>
                  </a:lnTo>
                  <a:lnTo>
                    <a:pt x="0" y="32"/>
                  </a:lnTo>
                  <a:lnTo>
                    <a:pt x="0" y="20"/>
                  </a:lnTo>
                  <a:close/>
                  <a:moveTo>
                    <a:pt x="58" y="16"/>
                  </a:moveTo>
                  <a:lnTo>
                    <a:pt x="58" y="16"/>
                  </a:lnTo>
                  <a:lnTo>
                    <a:pt x="56" y="12"/>
                  </a:lnTo>
                  <a:lnTo>
                    <a:pt x="54" y="8"/>
                  </a:lnTo>
                  <a:lnTo>
                    <a:pt x="50" y="6"/>
                  </a:lnTo>
                  <a:lnTo>
                    <a:pt x="46" y="6"/>
                  </a:lnTo>
                  <a:lnTo>
                    <a:pt x="18" y="6"/>
                  </a:lnTo>
                  <a:lnTo>
                    <a:pt x="18" y="6"/>
                  </a:lnTo>
                  <a:lnTo>
                    <a:pt x="14" y="6"/>
                  </a:lnTo>
                  <a:lnTo>
                    <a:pt x="10" y="8"/>
                  </a:lnTo>
                  <a:lnTo>
                    <a:pt x="8" y="12"/>
                  </a:lnTo>
                  <a:lnTo>
                    <a:pt x="6" y="16"/>
                  </a:lnTo>
                  <a:lnTo>
                    <a:pt x="6" y="36"/>
                  </a:lnTo>
                  <a:lnTo>
                    <a:pt x="6" y="36"/>
                  </a:lnTo>
                  <a:lnTo>
                    <a:pt x="8" y="40"/>
                  </a:lnTo>
                  <a:lnTo>
                    <a:pt x="10" y="44"/>
                  </a:lnTo>
                  <a:lnTo>
                    <a:pt x="14" y="46"/>
                  </a:lnTo>
                  <a:lnTo>
                    <a:pt x="18" y="46"/>
                  </a:lnTo>
                  <a:lnTo>
                    <a:pt x="46" y="46"/>
                  </a:lnTo>
                  <a:lnTo>
                    <a:pt x="46" y="46"/>
                  </a:lnTo>
                  <a:lnTo>
                    <a:pt x="50" y="46"/>
                  </a:lnTo>
                  <a:lnTo>
                    <a:pt x="54" y="44"/>
                  </a:lnTo>
                  <a:lnTo>
                    <a:pt x="56" y="40"/>
                  </a:lnTo>
                  <a:lnTo>
                    <a:pt x="58" y="36"/>
                  </a:lnTo>
                  <a:lnTo>
                    <a:pt x="58" y="1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Freeform 23">
              <a:extLst>
                <a:ext uri="{FF2B5EF4-FFF2-40B4-BE49-F238E27FC236}">
                  <a16:creationId xmlns:a16="http://schemas.microsoft.com/office/drawing/2014/main" id="{998F5FE3-0577-4FF7-A2B1-2CDE4CA6DBFE}"/>
                </a:ext>
              </a:extLst>
            </p:cNvPr>
            <p:cNvSpPr>
              <a:spLocks/>
            </p:cNvSpPr>
            <p:nvPr/>
          </p:nvSpPr>
          <p:spPr bwMode="auto">
            <a:xfrm>
              <a:off x="8026973" y="2139341"/>
              <a:ext cx="54248" cy="46765"/>
            </a:xfrm>
            <a:custGeom>
              <a:avLst/>
              <a:gdLst>
                <a:gd name="T0" fmla="*/ 0 w 58"/>
                <a:gd name="T1" fmla="*/ 0 h 50"/>
                <a:gd name="T2" fmla="*/ 8 w 58"/>
                <a:gd name="T3" fmla="*/ 0 h 50"/>
                <a:gd name="T4" fmla="*/ 8 w 58"/>
                <a:gd name="T5" fmla="*/ 36 h 50"/>
                <a:gd name="T6" fmla="*/ 8 w 58"/>
                <a:gd name="T7" fmla="*/ 36 h 50"/>
                <a:gd name="T8" fmla="*/ 8 w 58"/>
                <a:gd name="T9" fmla="*/ 40 h 50"/>
                <a:gd name="T10" fmla="*/ 10 w 58"/>
                <a:gd name="T11" fmla="*/ 42 h 50"/>
                <a:gd name="T12" fmla="*/ 12 w 58"/>
                <a:gd name="T13" fmla="*/ 44 h 50"/>
                <a:gd name="T14" fmla="*/ 18 w 58"/>
                <a:gd name="T15" fmla="*/ 44 h 50"/>
                <a:gd name="T16" fmla="*/ 42 w 58"/>
                <a:gd name="T17" fmla="*/ 44 h 50"/>
                <a:gd name="T18" fmla="*/ 42 w 58"/>
                <a:gd name="T19" fmla="*/ 44 h 50"/>
                <a:gd name="T20" fmla="*/ 46 w 58"/>
                <a:gd name="T21" fmla="*/ 44 h 50"/>
                <a:gd name="T22" fmla="*/ 50 w 58"/>
                <a:gd name="T23" fmla="*/ 42 h 50"/>
                <a:gd name="T24" fmla="*/ 52 w 58"/>
                <a:gd name="T25" fmla="*/ 40 h 50"/>
                <a:gd name="T26" fmla="*/ 52 w 58"/>
                <a:gd name="T27" fmla="*/ 36 h 50"/>
                <a:gd name="T28" fmla="*/ 52 w 58"/>
                <a:gd name="T29" fmla="*/ 0 h 50"/>
                <a:gd name="T30" fmla="*/ 58 w 58"/>
                <a:gd name="T31" fmla="*/ 0 h 50"/>
                <a:gd name="T32" fmla="*/ 58 w 58"/>
                <a:gd name="T33" fmla="*/ 36 h 50"/>
                <a:gd name="T34" fmla="*/ 58 w 58"/>
                <a:gd name="T35" fmla="*/ 36 h 50"/>
                <a:gd name="T36" fmla="*/ 58 w 58"/>
                <a:gd name="T37" fmla="*/ 42 h 50"/>
                <a:gd name="T38" fmla="*/ 54 w 58"/>
                <a:gd name="T39" fmla="*/ 46 h 50"/>
                <a:gd name="T40" fmla="*/ 50 w 58"/>
                <a:gd name="T41" fmla="*/ 50 h 50"/>
                <a:gd name="T42" fmla="*/ 42 w 58"/>
                <a:gd name="T43" fmla="*/ 50 h 50"/>
                <a:gd name="T44" fmla="*/ 18 w 58"/>
                <a:gd name="T45" fmla="*/ 50 h 50"/>
                <a:gd name="T46" fmla="*/ 18 w 58"/>
                <a:gd name="T47" fmla="*/ 50 h 50"/>
                <a:gd name="T48" fmla="*/ 10 w 58"/>
                <a:gd name="T49" fmla="*/ 50 h 50"/>
                <a:gd name="T50" fmla="*/ 4 w 58"/>
                <a:gd name="T51" fmla="*/ 46 h 50"/>
                <a:gd name="T52" fmla="*/ 2 w 58"/>
                <a:gd name="T53" fmla="*/ 42 h 50"/>
                <a:gd name="T54" fmla="*/ 0 w 58"/>
                <a:gd name="T55" fmla="*/ 36 h 50"/>
                <a:gd name="T56" fmla="*/ 0 w 58"/>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0">
                  <a:moveTo>
                    <a:pt x="0" y="0"/>
                  </a:moveTo>
                  <a:lnTo>
                    <a:pt x="8" y="0"/>
                  </a:lnTo>
                  <a:lnTo>
                    <a:pt x="8" y="36"/>
                  </a:lnTo>
                  <a:lnTo>
                    <a:pt x="8" y="36"/>
                  </a:lnTo>
                  <a:lnTo>
                    <a:pt x="8" y="40"/>
                  </a:lnTo>
                  <a:lnTo>
                    <a:pt x="10" y="42"/>
                  </a:lnTo>
                  <a:lnTo>
                    <a:pt x="12" y="44"/>
                  </a:lnTo>
                  <a:lnTo>
                    <a:pt x="18" y="44"/>
                  </a:lnTo>
                  <a:lnTo>
                    <a:pt x="42" y="44"/>
                  </a:lnTo>
                  <a:lnTo>
                    <a:pt x="42" y="44"/>
                  </a:lnTo>
                  <a:lnTo>
                    <a:pt x="46" y="44"/>
                  </a:lnTo>
                  <a:lnTo>
                    <a:pt x="50" y="42"/>
                  </a:lnTo>
                  <a:lnTo>
                    <a:pt x="52" y="40"/>
                  </a:lnTo>
                  <a:lnTo>
                    <a:pt x="52" y="36"/>
                  </a:lnTo>
                  <a:lnTo>
                    <a:pt x="52" y="0"/>
                  </a:lnTo>
                  <a:lnTo>
                    <a:pt x="58" y="0"/>
                  </a:lnTo>
                  <a:lnTo>
                    <a:pt x="58" y="36"/>
                  </a:lnTo>
                  <a:lnTo>
                    <a:pt x="58" y="36"/>
                  </a:lnTo>
                  <a:lnTo>
                    <a:pt x="58" y="42"/>
                  </a:lnTo>
                  <a:lnTo>
                    <a:pt x="54" y="46"/>
                  </a:lnTo>
                  <a:lnTo>
                    <a:pt x="50" y="50"/>
                  </a:lnTo>
                  <a:lnTo>
                    <a:pt x="42" y="50"/>
                  </a:lnTo>
                  <a:lnTo>
                    <a:pt x="18" y="50"/>
                  </a:lnTo>
                  <a:lnTo>
                    <a:pt x="18" y="50"/>
                  </a:lnTo>
                  <a:lnTo>
                    <a:pt x="10" y="50"/>
                  </a:lnTo>
                  <a:lnTo>
                    <a:pt x="4" y="46"/>
                  </a:lnTo>
                  <a:lnTo>
                    <a:pt x="2" y="42"/>
                  </a:lnTo>
                  <a:lnTo>
                    <a:pt x="0" y="36"/>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1" name="Freeform 24">
              <a:extLst>
                <a:ext uri="{FF2B5EF4-FFF2-40B4-BE49-F238E27FC236}">
                  <a16:creationId xmlns:a16="http://schemas.microsoft.com/office/drawing/2014/main" id="{BE25D7FB-289D-4DF9-B6A9-14D0391E2EE4}"/>
                </a:ext>
              </a:extLst>
            </p:cNvPr>
            <p:cNvSpPr>
              <a:spLocks/>
            </p:cNvSpPr>
            <p:nvPr/>
          </p:nvSpPr>
          <p:spPr bwMode="auto">
            <a:xfrm>
              <a:off x="8088703" y="2139341"/>
              <a:ext cx="54248" cy="46765"/>
            </a:xfrm>
            <a:custGeom>
              <a:avLst/>
              <a:gdLst>
                <a:gd name="T0" fmla="*/ 26 w 58"/>
                <a:gd name="T1" fmla="*/ 4 h 50"/>
                <a:gd name="T2" fmla="*/ 0 w 58"/>
                <a:gd name="T3" fmla="*/ 4 h 50"/>
                <a:gd name="T4" fmla="*/ 0 w 58"/>
                <a:gd name="T5" fmla="*/ 0 h 50"/>
                <a:gd name="T6" fmla="*/ 58 w 58"/>
                <a:gd name="T7" fmla="*/ 0 h 50"/>
                <a:gd name="T8" fmla="*/ 58 w 58"/>
                <a:gd name="T9" fmla="*/ 4 h 50"/>
                <a:gd name="T10" fmla="*/ 32 w 58"/>
                <a:gd name="T11" fmla="*/ 4 h 50"/>
                <a:gd name="T12" fmla="*/ 32 w 58"/>
                <a:gd name="T13" fmla="*/ 50 h 50"/>
                <a:gd name="T14" fmla="*/ 26 w 58"/>
                <a:gd name="T15" fmla="*/ 50 h 50"/>
                <a:gd name="T16" fmla="*/ 26 w 58"/>
                <a:gd name="T17"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0">
                  <a:moveTo>
                    <a:pt x="26" y="4"/>
                  </a:moveTo>
                  <a:lnTo>
                    <a:pt x="0" y="4"/>
                  </a:lnTo>
                  <a:lnTo>
                    <a:pt x="0" y="0"/>
                  </a:lnTo>
                  <a:lnTo>
                    <a:pt x="58" y="0"/>
                  </a:lnTo>
                  <a:lnTo>
                    <a:pt x="58" y="4"/>
                  </a:lnTo>
                  <a:lnTo>
                    <a:pt x="32" y="4"/>
                  </a:lnTo>
                  <a:lnTo>
                    <a:pt x="32" y="50"/>
                  </a:lnTo>
                  <a:lnTo>
                    <a:pt x="26" y="50"/>
                  </a:lnTo>
                  <a:lnTo>
                    <a:pt x="26"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2" name="Freeform 25">
              <a:extLst>
                <a:ext uri="{FF2B5EF4-FFF2-40B4-BE49-F238E27FC236}">
                  <a16:creationId xmlns:a16="http://schemas.microsoft.com/office/drawing/2014/main" id="{E13B23CF-9B48-4667-85EC-F2F95D4C6AB6}"/>
                </a:ext>
              </a:extLst>
            </p:cNvPr>
            <p:cNvSpPr>
              <a:spLocks/>
            </p:cNvSpPr>
            <p:nvPr/>
          </p:nvSpPr>
          <p:spPr bwMode="auto">
            <a:xfrm>
              <a:off x="8150433" y="2139341"/>
              <a:ext cx="54248" cy="46765"/>
            </a:xfrm>
            <a:custGeom>
              <a:avLst/>
              <a:gdLst>
                <a:gd name="T0" fmla="*/ 0 w 58"/>
                <a:gd name="T1" fmla="*/ 0 h 50"/>
                <a:gd name="T2" fmla="*/ 6 w 58"/>
                <a:gd name="T3" fmla="*/ 0 h 50"/>
                <a:gd name="T4" fmla="*/ 6 w 58"/>
                <a:gd name="T5" fmla="*/ 20 h 50"/>
                <a:gd name="T6" fmla="*/ 52 w 58"/>
                <a:gd name="T7" fmla="*/ 20 h 50"/>
                <a:gd name="T8" fmla="*/ 52 w 58"/>
                <a:gd name="T9" fmla="*/ 0 h 50"/>
                <a:gd name="T10" fmla="*/ 58 w 58"/>
                <a:gd name="T11" fmla="*/ 0 h 50"/>
                <a:gd name="T12" fmla="*/ 58 w 58"/>
                <a:gd name="T13" fmla="*/ 50 h 50"/>
                <a:gd name="T14" fmla="*/ 52 w 58"/>
                <a:gd name="T15" fmla="*/ 50 h 50"/>
                <a:gd name="T16" fmla="*/ 52 w 58"/>
                <a:gd name="T17" fmla="*/ 26 h 50"/>
                <a:gd name="T18" fmla="*/ 6 w 58"/>
                <a:gd name="T19" fmla="*/ 26 h 50"/>
                <a:gd name="T20" fmla="*/ 6 w 58"/>
                <a:gd name="T21" fmla="*/ 50 h 50"/>
                <a:gd name="T22" fmla="*/ 0 w 58"/>
                <a:gd name="T23" fmla="*/ 50 h 50"/>
                <a:gd name="T24" fmla="*/ 0 w 58"/>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0" y="0"/>
                  </a:moveTo>
                  <a:lnTo>
                    <a:pt x="6" y="0"/>
                  </a:lnTo>
                  <a:lnTo>
                    <a:pt x="6" y="20"/>
                  </a:lnTo>
                  <a:lnTo>
                    <a:pt x="52" y="20"/>
                  </a:lnTo>
                  <a:lnTo>
                    <a:pt x="52" y="0"/>
                  </a:lnTo>
                  <a:lnTo>
                    <a:pt x="58" y="0"/>
                  </a:lnTo>
                  <a:lnTo>
                    <a:pt x="58" y="50"/>
                  </a:lnTo>
                  <a:lnTo>
                    <a:pt x="52" y="50"/>
                  </a:lnTo>
                  <a:lnTo>
                    <a:pt x="52"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3" name="Freeform 26">
              <a:extLst>
                <a:ext uri="{FF2B5EF4-FFF2-40B4-BE49-F238E27FC236}">
                  <a16:creationId xmlns:a16="http://schemas.microsoft.com/office/drawing/2014/main" id="{D59E5EAF-87E8-4ED4-AA44-CA1172D4C8EB}"/>
                </a:ext>
              </a:extLst>
            </p:cNvPr>
            <p:cNvSpPr>
              <a:spLocks noEditPoints="1"/>
            </p:cNvSpPr>
            <p:nvPr/>
          </p:nvSpPr>
          <p:spPr bwMode="auto">
            <a:xfrm>
              <a:off x="8242093"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2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2"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4" name="Freeform 27">
              <a:extLst>
                <a:ext uri="{FF2B5EF4-FFF2-40B4-BE49-F238E27FC236}">
                  <a16:creationId xmlns:a16="http://schemas.microsoft.com/office/drawing/2014/main" id="{C42B430A-183E-4452-883B-4CEE364BCDE2}"/>
                </a:ext>
              </a:extLst>
            </p:cNvPr>
            <p:cNvSpPr>
              <a:spLocks/>
            </p:cNvSpPr>
            <p:nvPr/>
          </p:nvSpPr>
          <p:spPr bwMode="auto">
            <a:xfrm>
              <a:off x="8313176" y="2139341"/>
              <a:ext cx="44895" cy="46765"/>
            </a:xfrm>
            <a:custGeom>
              <a:avLst/>
              <a:gdLst>
                <a:gd name="T0" fmla="*/ 0 w 48"/>
                <a:gd name="T1" fmla="*/ 0 h 50"/>
                <a:gd name="T2" fmla="*/ 48 w 48"/>
                <a:gd name="T3" fmla="*/ 0 h 50"/>
                <a:gd name="T4" fmla="*/ 48 w 48"/>
                <a:gd name="T5" fmla="*/ 4 h 50"/>
                <a:gd name="T6" fmla="*/ 6 w 48"/>
                <a:gd name="T7" fmla="*/ 4 h 50"/>
                <a:gd name="T8" fmla="*/ 6 w 48"/>
                <a:gd name="T9" fmla="*/ 20 h 50"/>
                <a:gd name="T10" fmla="*/ 46 w 48"/>
                <a:gd name="T11" fmla="*/ 20 h 50"/>
                <a:gd name="T12" fmla="*/ 46 w 48"/>
                <a:gd name="T13" fmla="*/ 26 h 50"/>
                <a:gd name="T14" fmla="*/ 6 w 48"/>
                <a:gd name="T15" fmla="*/ 26 h 50"/>
                <a:gd name="T16" fmla="*/ 6 w 48"/>
                <a:gd name="T17" fmla="*/ 50 h 50"/>
                <a:gd name="T18" fmla="*/ 0 w 48"/>
                <a:gd name="T19" fmla="*/ 50 h 50"/>
                <a:gd name="T20" fmla="*/ 0 w 4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0">
                  <a:moveTo>
                    <a:pt x="0" y="0"/>
                  </a:moveTo>
                  <a:lnTo>
                    <a:pt x="48" y="0"/>
                  </a:lnTo>
                  <a:lnTo>
                    <a:pt x="48" y="4"/>
                  </a:lnTo>
                  <a:lnTo>
                    <a:pt x="6" y="4"/>
                  </a:lnTo>
                  <a:lnTo>
                    <a:pt x="6" y="20"/>
                  </a:lnTo>
                  <a:lnTo>
                    <a:pt x="46" y="20"/>
                  </a:lnTo>
                  <a:lnTo>
                    <a:pt x="46"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5" name="Freeform 28">
              <a:extLst>
                <a:ext uri="{FF2B5EF4-FFF2-40B4-BE49-F238E27FC236}">
                  <a16:creationId xmlns:a16="http://schemas.microsoft.com/office/drawing/2014/main" id="{6981C7A4-0224-4822-B688-20C9B072F8CA}"/>
                </a:ext>
              </a:extLst>
            </p:cNvPr>
            <p:cNvSpPr>
              <a:spLocks noEditPoints="1"/>
            </p:cNvSpPr>
            <p:nvPr/>
          </p:nvSpPr>
          <p:spPr bwMode="auto">
            <a:xfrm>
              <a:off x="8367424" y="2139341"/>
              <a:ext cx="52377" cy="46765"/>
            </a:xfrm>
            <a:custGeom>
              <a:avLst/>
              <a:gdLst>
                <a:gd name="T0" fmla="*/ 0 w 56"/>
                <a:gd name="T1" fmla="*/ 0 h 50"/>
                <a:gd name="T2" fmla="*/ 40 w 56"/>
                <a:gd name="T3" fmla="*/ 0 h 50"/>
                <a:gd name="T4" fmla="*/ 40 w 56"/>
                <a:gd name="T5" fmla="*/ 0 h 50"/>
                <a:gd name="T6" fmla="*/ 48 w 56"/>
                <a:gd name="T7" fmla="*/ 0 h 50"/>
                <a:gd name="T8" fmla="*/ 54 w 56"/>
                <a:gd name="T9" fmla="*/ 2 h 50"/>
                <a:gd name="T10" fmla="*/ 56 w 56"/>
                <a:gd name="T11" fmla="*/ 8 h 50"/>
                <a:gd name="T12" fmla="*/ 56 w 56"/>
                <a:gd name="T13" fmla="*/ 14 h 50"/>
                <a:gd name="T14" fmla="*/ 56 w 56"/>
                <a:gd name="T15" fmla="*/ 18 h 50"/>
                <a:gd name="T16" fmla="*/ 56 w 56"/>
                <a:gd name="T17" fmla="*/ 18 h 50"/>
                <a:gd name="T18" fmla="*/ 56 w 56"/>
                <a:gd name="T19" fmla="*/ 22 h 50"/>
                <a:gd name="T20" fmla="*/ 54 w 56"/>
                <a:gd name="T21" fmla="*/ 24 h 50"/>
                <a:gd name="T22" fmla="*/ 50 w 56"/>
                <a:gd name="T23" fmla="*/ 26 h 50"/>
                <a:gd name="T24" fmla="*/ 46 w 56"/>
                <a:gd name="T25" fmla="*/ 26 h 50"/>
                <a:gd name="T26" fmla="*/ 46 w 56"/>
                <a:gd name="T27" fmla="*/ 28 h 50"/>
                <a:gd name="T28" fmla="*/ 46 w 56"/>
                <a:gd name="T29" fmla="*/ 28 h 50"/>
                <a:gd name="T30" fmla="*/ 52 w 56"/>
                <a:gd name="T31" fmla="*/ 28 h 50"/>
                <a:gd name="T32" fmla="*/ 54 w 56"/>
                <a:gd name="T33" fmla="*/ 30 h 50"/>
                <a:gd name="T34" fmla="*/ 56 w 56"/>
                <a:gd name="T35" fmla="*/ 36 h 50"/>
                <a:gd name="T36" fmla="*/ 56 w 56"/>
                <a:gd name="T37" fmla="*/ 50 h 50"/>
                <a:gd name="T38" fmla="*/ 50 w 56"/>
                <a:gd name="T39" fmla="*/ 50 h 50"/>
                <a:gd name="T40" fmla="*/ 50 w 56"/>
                <a:gd name="T41" fmla="*/ 38 h 50"/>
                <a:gd name="T42" fmla="*/ 50 w 56"/>
                <a:gd name="T43" fmla="*/ 38 h 50"/>
                <a:gd name="T44" fmla="*/ 48 w 56"/>
                <a:gd name="T45" fmla="*/ 34 h 50"/>
                <a:gd name="T46" fmla="*/ 46 w 56"/>
                <a:gd name="T47" fmla="*/ 30 h 50"/>
                <a:gd name="T48" fmla="*/ 44 w 56"/>
                <a:gd name="T49" fmla="*/ 30 h 50"/>
                <a:gd name="T50" fmla="*/ 40 w 56"/>
                <a:gd name="T51" fmla="*/ 30 h 50"/>
                <a:gd name="T52" fmla="*/ 6 w 56"/>
                <a:gd name="T53" fmla="*/ 30 h 50"/>
                <a:gd name="T54" fmla="*/ 6 w 56"/>
                <a:gd name="T55" fmla="*/ 50 h 50"/>
                <a:gd name="T56" fmla="*/ 0 w 56"/>
                <a:gd name="T57" fmla="*/ 50 h 50"/>
                <a:gd name="T58" fmla="*/ 0 w 56"/>
                <a:gd name="T59" fmla="*/ 0 h 50"/>
                <a:gd name="T60" fmla="*/ 38 w 56"/>
                <a:gd name="T61" fmla="*/ 24 h 50"/>
                <a:gd name="T62" fmla="*/ 38 w 56"/>
                <a:gd name="T63" fmla="*/ 24 h 50"/>
                <a:gd name="T64" fmla="*/ 46 w 56"/>
                <a:gd name="T65" fmla="*/ 22 h 50"/>
                <a:gd name="T66" fmla="*/ 48 w 56"/>
                <a:gd name="T67" fmla="*/ 20 h 50"/>
                <a:gd name="T68" fmla="*/ 50 w 56"/>
                <a:gd name="T69" fmla="*/ 16 h 50"/>
                <a:gd name="T70" fmla="*/ 50 w 56"/>
                <a:gd name="T71" fmla="*/ 12 h 50"/>
                <a:gd name="T72" fmla="*/ 50 w 56"/>
                <a:gd name="T73" fmla="*/ 12 h 50"/>
                <a:gd name="T74" fmla="*/ 48 w 56"/>
                <a:gd name="T75" fmla="*/ 8 h 50"/>
                <a:gd name="T76" fmla="*/ 46 w 56"/>
                <a:gd name="T77" fmla="*/ 6 h 50"/>
                <a:gd name="T78" fmla="*/ 44 w 56"/>
                <a:gd name="T79" fmla="*/ 6 h 50"/>
                <a:gd name="T80" fmla="*/ 36 w 56"/>
                <a:gd name="T81" fmla="*/ 4 h 50"/>
                <a:gd name="T82" fmla="*/ 6 w 56"/>
                <a:gd name="T83" fmla="*/ 4 h 50"/>
                <a:gd name="T84" fmla="*/ 6 w 56"/>
                <a:gd name="T85" fmla="*/ 24 h 50"/>
                <a:gd name="T86" fmla="*/ 38 w 56"/>
                <a:gd name="T8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0">
                  <a:moveTo>
                    <a:pt x="0" y="0"/>
                  </a:moveTo>
                  <a:lnTo>
                    <a:pt x="40" y="0"/>
                  </a:lnTo>
                  <a:lnTo>
                    <a:pt x="40" y="0"/>
                  </a:lnTo>
                  <a:lnTo>
                    <a:pt x="48" y="0"/>
                  </a:lnTo>
                  <a:lnTo>
                    <a:pt x="54" y="2"/>
                  </a:lnTo>
                  <a:lnTo>
                    <a:pt x="56" y="8"/>
                  </a:lnTo>
                  <a:lnTo>
                    <a:pt x="56" y="14"/>
                  </a:lnTo>
                  <a:lnTo>
                    <a:pt x="56" y="18"/>
                  </a:lnTo>
                  <a:lnTo>
                    <a:pt x="56" y="18"/>
                  </a:lnTo>
                  <a:lnTo>
                    <a:pt x="56" y="22"/>
                  </a:lnTo>
                  <a:lnTo>
                    <a:pt x="54" y="24"/>
                  </a:lnTo>
                  <a:lnTo>
                    <a:pt x="50" y="26"/>
                  </a:lnTo>
                  <a:lnTo>
                    <a:pt x="46" y="26"/>
                  </a:lnTo>
                  <a:lnTo>
                    <a:pt x="46" y="28"/>
                  </a:lnTo>
                  <a:lnTo>
                    <a:pt x="46" y="28"/>
                  </a:lnTo>
                  <a:lnTo>
                    <a:pt x="52" y="28"/>
                  </a:lnTo>
                  <a:lnTo>
                    <a:pt x="54" y="30"/>
                  </a:lnTo>
                  <a:lnTo>
                    <a:pt x="56" y="36"/>
                  </a:lnTo>
                  <a:lnTo>
                    <a:pt x="56" y="50"/>
                  </a:lnTo>
                  <a:lnTo>
                    <a:pt x="50" y="50"/>
                  </a:lnTo>
                  <a:lnTo>
                    <a:pt x="50" y="38"/>
                  </a:lnTo>
                  <a:lnTo>
                    <a:pt x="50" y="38"/>
                  </a:lnTo>
                  <a:lnTo>
                    <a:pt x="48" y="34"/>
                  </a:lnTo>
                  <a:lnTo>
                    <a:pt x="46" y="30"/>
                  </a:lnTo>
                  <a:lnTo>
                    <a:pt x="44" y="30"/>
                  </a:lnTo>
                  <a:lnTo>
                    <a:pt x="40" y="30"/>
                  </a:lnTo>
                  <a:lnTo>
                    <a:pt x="6" y="30"/>
                  </a:lnTo>
                  <a:lnTo>
                    <a:pt x="6" y="50"/>
                  </a:lnTo>
                  <a:lnTo>
                    <a:pt x="0" y="50"/>
                  </a:lnTo>
                  <a:lnTo>
                    <a:pt x="0" y="0"/>
                  </a:lnTo>
                  <a:close/>
                  <a:moveTo>
                    <a:pt x="38" y="24"/>
                  </a:moveTo>
                  <a:lnTo>
                    <a:pt x="38" y="24"/>
                  </a:lnTo>
                  <a:lnTo>
                    <a:pt x="46" y="22"/>
                  </a:lnTo>
                  <a:lnTo>
                    <a:pt x="48" y="20"/>
                  </a:lnTo>
                  <a:lnTo>
                    <a:pt x="50" y="16"/>
                  </a:lnTo>
                  <a:lnTo>
                    <a:pt x="50" y="12"/>
                  </a:lnTo>
                  <a:lnTo>
                    <a:pt x="50" y="12"/>
                  </a:lnTo>
                  <a:lnTo>
                    <a:pt x="48" y="8"/>
                  </a:lnTo>
                  <a:lnTo>
                    <a:pt x="46" y="6"/>
                  </a:lnTo>
                  <a:lnTo>
                    <a:pt x="44" y="6"/>
                  </a:lnTo>
                  <a:lnTo>
                    <a:pt x="36" y="4"/>
                  </a:lnTo>
                  <a:lnTo>
                    <a:pt x="6" y="4"/>
                  </a:lnTo>
                  <a:lnTo>
                    <a:pt x="6" y="24"/>
                  </a:lnTo>
                  <a:lnTo>
                    <a:pt x="38" y="2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6" name="Rectangle 35">
              <a:extLst>
                <a:ext uri="{FF2B5EF4-FFF2-40B4-BE49-F238E27FC236}">
                  <a16:creationId xmlns:a16="http://schemas.microsoft.com/office/drawing/2014/main" id="{792A8FCB-25B6-4FAD-AAFC-8EAB895AB5D0}"/>
                </a:ext>
              </a:extLst>
            </p:cNvPr>
            <p:cNvSpPr>
              <a:spLocks noChangeArrowheads="1"/>
            </p:cNvSpPr>
            <p:nvPr/>
          </p:nvSpPr>
          <p:spPr bwMode="auto">
            <a:xfrm>
              <a:off x="8431024" y="2139341"/>
              <a:ext cx="5612" cy="46765"/>
            </a:xfrm>
            <a:prstGeom prst="rect">
              <a:avLst/>
            </a:prstGeom>
            <a:solidFill>
              <a:srgbClr val="678D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7" name="Freeform 30">
              <a:extLst>
                <a:ext uri="{FF2B5EF4-FFF2-40B4-BE49-F238E27FC236}">
                  <a16:creationId xmlns:a16="http://schemas.microsoft.com/office/drawing/2014/main" id="{89D85F4B-1563-4572-B503-EA74AF885B3B}"/>
                </a:ext>
              </a:extLst>
            </p:cNvPr>
            <p:cNvSpPr>
              <a:spLocks/>
            </p:cNvSpPr>
            <p:nvPr/>
          </p:nvSpPr>
          <p:spPr bwMode="auto">
            <a:xfrm>
              <a:off x="8447860" y="2137471"/>
              <a:ext cx="57989" cy="48636"/>
            </a:xfrm>
            <a:custGeom>
              <a:avLst/>
              <a:gdLst>
                <a:gd name="T0" fmla="*/ 0 w 62"/>
                <a:gd name="T1" fmla="*/ 20 h 52"/>
                <a:gd name="T2" fmla="*/ 0 w 62"/>
                <a:gd name="T3" fmla="*/ 20 h 52"/>
                <a:gd name="T4" fmla="*/ 2 w 62"/>
                <a:gd name="T5" fmla="*/ 12 h 52"/>
                <a:gd name="T6" fmla="*/ 4 w 62"/>
                <a:gd name="T7" fmla="*/ 6 h 52"/>
                <a:gd name="T8" fmla="*/ 10 w 62"/>
                <a:gd name="T9" fmla="*/ 2 h 52"/>
                <a:gd name="T10" fmla="*/ 18 w 62"/>
                <a:gd name="T11" fmla="*/ 0 h 52"/>
                <a:gd name="T12" fmla="*/ 44 w 62"/>
                <a:gd name="T13" fmla="*/ 0 h 52"/>
                <a:gd name="T14" fmla="*/ 44 w 62"/>
                <a:gd name="T15" fmla="*/ 0 h 52"/>
                <a:gd name="T16" fmla="*/ 52 w 62"/>
                <a:gd name="T17" fmla="*/ 2 h 52"/>
                <a:gd name="T18" fmla="*/ 56 w 62"/>
                <a:gd name="T19" fmla="*/ 4 h 52"/>
                <a:gd name="T20" fmla="*/ 60 w 62"/>
                <a:gd name="T21" fmla="*/ 8 h 52"/>
                <a:gd name="T22" fmla="*/ 60 w 62"/>
                <a:gd name="T23" fmla="*/ 14 h 52"/>
                <a:gd name="T24" fmla="*/ 60 w 62"/>
                <a:gd name="T25" fmla="*/ 18 h 52"/>
                <a:gd name="T26" fmla="*/ 54 w 62"/>
                <a:gd name="T27" fmla="*/ 18 h 52"/>
                <a:gd name="T28" fmla="*/ 54 w 62"/>
                <a:gd name="T29" fmla="*/ 16 h 52"/>
                <a:gd name="T30" fmla="*/ 54 w 62"/>
                <a:gd name="T31" fmla="*/ 16 h 52"/>
                <a:gd name="T32" fmla="*/ 54 w 62"/>
                <a:gd name="T33" fmla="*/ 10 h 52"/>
                <a:gd name="T34" fmla="*/ 50 w 62"/>
                <a:gd name="T35" fmla="*/ 8 h 52"/>
                <a:gd name="T36" fmla="*/ 48 w 62"/>
                <a:gd name="T37" fmla="*/ 6 h 52"/>
                <a:gd name="T38" fmla="*/ 42 w 62"/>
                <a:gd name="T39" fmla="*/ 6 h 52"/>
                <a:gd name="T40" fmla="*/ 20 w 62"/>
                <a:gd name="T41" fmla="*/ 6 h 52"/>
                <a:gd name="T42" fmla="*/ 20 w 62"/>
                <a:gd name="T43" fmla="*/ 6 h 52"/>
                <a:gd name="T44" fmla="*/ 14 w 62"/>
                <a:gd name="T45" fmla="*/ 6 h 52"/>
                <a:gd name="T46" fmla="*/ 12 w 62"/>
                <a:gd name="T47" fmla="*/ 8 h 52"/>
                <a:gd name="T48" fmla="*/ 8 w 62"/>
                <a:gd name="T49" fmla="*/ 12 h 52"/>
                <a:gd name="T50" fmla="*/ 8 w 62"/>
                <a:gd name="T51" fmla="*/ 16 h 52"/>
                <a:gd name="T52" fmla="*/ 8 w 62"/>
                <a:gd name="T53" fmla="*/ 36 h 52"/>
                <a:gd name="T54" fmla="*/ 8 w 62"/>
                <a:gd name="T55" fmla="*/ 36 h 52"/>
                <a:gd name="T56" fmla="*/ 8 w 62"/>
                <a:gd name="T57" fmla="*/ 40 h 52"/>
                <a:gd name="T58" fmla="*/ 12 w 62"/>
                <a:gd name="T59" fmla="*/ 44 h 52"/>
                <a:gd name="T60" fmla="*/ 14 w 62"/>
                <a:gd name="T61" fmla="*/ 46 h 52"/>
                <a:gd name="T62" fmla="*/ 20 w 62"/>
                <a:gd name="T63" fmla="*/ 46 h 52"/>
                <a:gd name="T64" fmla="*/ 42 w 62"/>
                <a:gd name="T65" fmla="*/ 46 h 52"/>
                <a:gd name="T66" fmla="*/ 42 w 62"/>
                <a:gd name="T67" fmla="*/ 46 h 52"/>
                <a:gd name="T68" fmla="*/ 48 w 62"/>
                <a:gd name="T69" fmla="*/ 46 h 52"/>
                <a:gd name="T70" fmla="*/ 52 w 62"/>
                <a:gd name="T71" fmla="*/ 44 h 52"/>
                <a:gd name="T72" fmla="*/ 54 w 62"/>
                <a:gd name="T73" fmla="*/ 42 h 52"/>
                <a:gd name="T74" fmla="*/ 54 w 62"/>
                <a:gd name="T75" fmla="*/ 38 h 52"/>
                <a:gd name="T76" fmla="*/ 54 w 62"/>
                <a:gd name="T77" fmla="*/ 34 h 52"/>
                <a:gd name="T78" fmla="*/ 62 w 62"/>
                <a:gd name="T79" fmla="*/ 34 h 52"/>
                <a:gd name="T80" fmla="*/ 62 w 62"/>
                <a:gd name="T81" fmla="*/ 38 h 52"/>
                <a:gd name="T82" fmla="*/ 62 w 62"/>
                <a:gd name="T83" fmla="*/ 38 h 52"/>
                <a:gd name="T84" fmla="*/ 60 w 62"/>
                <a:gd name="T85" fmla="*/ 44 h 52"/>
                <a:gd name="T86" fmla="*/ 58 w 62"/>
                <a:gd name="T87" fmla="*/ 48 h 52"/>
                <a:gd name="T88" fmla="*/ 52 w 62"/>
                <a:gd name="T89" fmla="*/ 50 h 52"/>
                <a:gd name="T90" fmla="*/ 44 w 62"/>
                <a:gd name="T91" fmla="*/ 52 h 52"/>
                <a:gd name="T92" fmla="*/ 18 w 62"/>
                <a:gd name="T93" fmla="*/ 52 h 52"/>
                <a:gd name="T94" fmla="*/ 18 w 62"/>
                <a:gd name="T95" fmla="*/ 52 h 52"/>
                <a:gd name="T96" fmla="*/ 10 w 62"/>
                <a:gd name="T97" fmla="*/ 50 h 52"/>
                <a:gd name="T98" fmla="*/ 4 w 62"/>
                <a:gd name="T99" fmla="*/ 48 h 52"/>
                <a:gd name="T100" fmla="*/ 2 w 62"/>
                <a:gd name="T101" fmla="*/ 42 h 52"/>
                <a:gd name="T102" fmla="*/ 0 w 62"/>
                <a:gd name="T103" fmla="*/ 32 h 52"/>
                <a:gd name="T104" fmla="*/ 0 w 62"/>
                <a:gd name="T105"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52">
                  <a:moveTo>
                    <a:pt x="0" y="20"/>
                  </a:moveTo>
                  <a:lnTo>
                    <a:pt x="0" y="20"/>
                  </a:lnTo>
                  <a:lnTo>
                    <a:pt x="2" y="12"/>
                  </a:lnTo>
                  <a:lnTo>
                    <a:pt x="4" y="6"/>
                  </a:lnTo>
                  <a:lnTo>
                    <a:pt x="10" y="2"/>
                  </a:lnTo>
                  <a:lnTo>
                    <a:pt x="18" y="0"/>
                  </a:lnTo>
                  <a:lnTo>
                    <a:pt x="44" y="0"/>
                  </a:lnTo>
                  <a:lnTo>
                    <a:pt x="44" y="0"/>
                  </a:lnTo>
                  <a:lnTo>
                    <a:pt x="52" y="2"/>
                  </a:lnTo>
                  <a:lnTo>
                    <a:pt x="56" y="4"/>
                  </a:lnTo>
                  <a:lnTo>
                    <a:pt x="60" y="8"/>
                  </a:lnTo>
                  <a:lnTo>
                    <a:pt x="60" y="14"/>
                  </a:lnTo>
                  <a:lnTo>
                    <a:pt x="60" y="18"/>
                  </a:lnTo>
                  <a:lnTo>
                    <a:pt x="54" y="18"/>
                  </a:lnTo>
                  <a:lnTo>
                    <a:pt x="54" y="16"/>
                  </a:lnTo>
                  <a:lnTo>
                    <a:pt x="54" y="16"/>
                  </a:lnTo>
                  <a:lnTo>
                    <a:pt x="54" y="10"/>
                  </a:lnTo>
                  <a:lnTo>
                    <a:pt x="50" y="8"/>
                  </a:lnTo>
                  <a:lnTo>
                    <a:pt x="48" y="6"/>
                  </a:lnTo>
                  <a:lnTo>
                    <a:pt x="42" y="6"/>
                  </a:lnTo>
                  <a:lnTo>
                    <a:pt x="20" y="6"/>
                  </a:lnTo>
                  <a:lnTo>
                    <a:pt x="20" y="6"/>
                  </a:lnTo>
                  <a:lnTo>
                    <a:pt x="14" y="6"/>
                  </a:lnTo>
                  <a:lnTo>
                    <a:pt x="12" y="8"/>
                  </a:lnTo>
                  <a:lnTo>
                    <a:pt x="8" y="12"/>
                  </a:lnTo>
                  <a:lnTo>
                    <a:pt x="8" y="16"/>
                  </a:lnTo>
                  <a:lnTo>
                    <a:pt x="8" y="36"/>
                  </a:lnTo>
                  <a:lnTo>
                    <a:pt x="8" y="36"/>
                  </a:lnTo>
                  <a:lnTo>
                    <a:pt x="8" y="40"/>
                  </a:lnTo>
                  <a:lnTo>
                    <a:pt x="12" y="44"/>
                  </a:lnTo>
                  <a:lnTo>
                    <a:pt x="14" y="46"/>
                  </a:lnTo>
                  <a:lnTo>
                    <a:pt x="20" y="46"/>
                  </a:lnTo>
                  <a:lnTo>
                    <a:pt x="42" y="46"/>
                  </a:lnTo>
                  <a:lnTo>
                    <a:pt x="42" y="46"/>
                  </a:lnTo>
                  <a:lnTo>
                    <a:pt x="48" y="46"/>
                  </a:lnTo>
                  <a:lnTo>
                    <a:pt x="52" y="44"/>
                  </a:lnTo>
                  <a:lnTo>
                    <a:pt x="54" y="42"/>
                  </a:lnTo>
                  <a:lnTo>
                    <a:pt x="54" y="38"/>
                  </a:lnTo>
                  <a:lnTo>
                    <a:pt x="54" y="34"/>
                  </a:lnTo>
                  <a:lnTo>
                    <a:pt x="62" y="34"/>
                  </a:lnTo>
                  <a:lnTo>
                    <a:pt x="62" y="38"/>
                  </a:lnTo>
                  <a:lnTo>
                    <a:pt x="62" y="38"/>
                  </a:lnTo>
                  <a:lnTo>
                    <a:pt x="60" y="44"/>
                  </a:lnTo>
                  <a:lnTo>
                    <a:pt x="58" y="48"/>
                  </a:lnTo>
                  <a:lnTo>
                    <a:pt x="52" y="50"/>
                  </a:lnTo>
                  <a:lnTo>
                    <a:pt x="44" y="52"/>
                  </a:lnTo>
                  <a:lnTo>
                    <a:pt x="18" y="52"/>
                  </a:lnTo>
                  <a:lnTo>
                    <a:pt x="18" y="52"/>
                  </a:lnTo>
                  <a:lnTo>
                    <a:pt x="10" y="50"/>
                  </a:lnTo>
                  <a:lnTo>
                    <a:pt x="4" y="48"/>
                  </a:lnTo>
                  <a:lnTo>
                    <a:pt x="2" y="42"/>
                  </a:lnTo>
                  <a:lnTo>
                    <a:pt x="0" y="32"/>
                  </a:lnTo>
                  <a:lnTo>
                    <a:pt x="0" y="2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8" name="Freeform 31">
              <a:extLst>
                <a:ext uri="{FF2B5EF4-FFF2-40B4-BE49-F238E27FC236}">
                  <a16:creationId xmlns:a16="http://schemas.microsoft.com/office/drawing/2014/main" id="{9E14001B-BE9E-4539-BE14-B7C984BAE18E}"/>
                </a:ext>
              </a:extLst>
            </p:cNvPr>
            <p:cNvSpPr>
              <a:spLocks noEditPoints="1"/>
            </p:cNvSpPr>
            <p:nvPr/>
          </p:nvSpPr>
          <p:spPr bwMode="auto">
            <a:xfrm>
              <a:off x="8509589"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0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0"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Tree>
    <p:extLst>
      <p:ext uri="{BB962C8B-B14F-4D97-AF65-F5344CB8AC3E}">
        <p14:creationId xmlns:p14="http://schemas.microsoft.com/office/powerpoint/2010/main" val="1135872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138E2B-E7A9-431F-AB5B-D0BDAA3D12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2"/>
          <a:stretch/>
        </p:blipFill>
        <p:spPr>
          <a:xfrm>
            <a:off x="0" y="0"/>
            <a:ext cx="12192000" cy="7493000"/>
          </a:xfrm>
          <a:prstGeom prst="rect">
            <a:avLst/>
          </a:prstGeom>
        </p:spPr>
      </p:pic>
      <p:sp>
        <p:nvSpPr>
          <p:cNvPr id="9" name="Rectangle 8">
            <a:extLst>
              <a:ext uri="{FF2B5EF4-FFF2-40B4-BE49-F238E27FC236}">
                <a16:creationId xmlns:a16="http://schemas.microsoft.com/office/drawing/2014/main" id="{1632E27A-7178-474F-8DAA-15656C9948D9}"/>
              </a:ext>
            </a:extLst>
          </p:cNvPr>
          <p:cNvSpPr>
            <a:spLocks noChangeArrowheads="1"/>
          </p:cNvSpPr>
          <p:nvPr/>
        </p:nvSpPr>
        <p:spPr bwMode="auto">
          <a:xfrm>
            <a:off x="3949004" y="0"/>
            <a:ext cx="3145134" cy="7493000"/>
          </a:xfrm>
          <a:prstGeom prst="rect">
            <a:avLst/>
          </a:prstGeom>
          <a:solidFill>
            <a:schemeClr val="bg1">
              <a:alpha val="77000"/>
            </a:schemeClr>
          </a:solidFill>
          <a:ln>
            <a:noFill/>
          </a:ln>
        </p:spPr>
        <p:txBody>
          <a:bodyPr vert="horz" wrap="square" lIns="91440" tIns="45720" rIns="91440" bIns="45720" numCol="1" anchor="t" anchorCtr="0" compatLnSpc="1">
            <a:prstTxWarp prst="textNoShape">
              <a:avLst/>
            </a:prstTxWarp>
          </a:bodyPr>
          <a:lstStyle/>
          <a:p>
            <a:endParaRPr lang="en-ZA" dirty="0">
              <a:solidFill>
                <a:schemeClr val="bg1"/>
              </a:solidFill>
            </a:endParaRPr>
          </a:p>
        </p:txBody>
      </p:sp>
      <p:sp>
        <p:nvSpPr>
          <p:cNvPr id="4" name="Content Placeholder 3">
            <a:extLst>
              <a:ext uri="{FF2B5EF4-FFF2-40B4-BE49-F238E27FC236}">
                <a16:creationId xmlns:a16="http://schemas.microsoft.com/office/drawing/2014/main" id="{509EB759-5DF9-4336-9EC5-DD7AB619758F}"/>
              </a:ext>
            </a:extLst>
          </p:cNvPr>
          <p:cNvSpPr>
            <a:spLocks noGrp="1"/>
          </p:cNvSpPr>
          <p:nvPr>
            <p:ph sz="half" idx="2"/>
          </p:nvPr>
        </p:nvSpPr>
        <p:spPr>
          <a:xfrm>
            <a:off x="3727939" y="2145434"/>
            <a:ext cx="3366198" cy="4351338"/>
          </a:xfrm>
        </p:spPr>
        <p:txBody>
          <a:bodyPr>
            <a:normAutofit/>
          </a:bodyPr>
          <a:lstStyle/>
          <a:p>
            <a:pPr marL="685800" indent="-342900" defTabSz="457200">
              <a:lnSpc>
                <a:spcPct val="80000"/>
              </a:lnSpc>
              <a:buSzPct val="80000"/>
              <a:buFont typeface="Wingdings" panose="05000000000000000000" pitchFamily="2" charset="2"/>
              <a:buChar char="§"/>
            </a:pPr>
            <a:r>
              <a:rPr lang="en-ZA" sz="1500" dirty="0">
                <a:solidFill>
                  <a:schemeClr val="tx1">
                    <a:lumMod val="65000"/>
                    <a:lumOff val="35000"/>
                  </a:schemeClr>
                </a:solidFill>
              </a:rPr>
              <a:t>Follow manufacturer’s instruction</a:t>
            </a:r>
          </a:p>
          <a:p>
            <a:pPr marL="685800" indent="-342900" defTabSz="457200">
              <a:lnSpc>
                <a:spcPct val="80000"/>
              </a:lnSpc>
              <a:buSzPct val="80000"/>
              <a:buFont typeface="Wingdings" panose="05000000000000000000" pitchFamily="2" charset="2"/>
              <a:buChar char="§"/>
            </a:pPr>
            <a:r>
              <a:rPr lang="en-ZA" sz="1500" dirty="0">
                <a:solidFill>
                  <a:schemeClr val="tx1">
                    <a:lumMod val="65000"/>
                    <a:lumOff val="35000"/>
                  </a:schemeClr>
                </a:solidFill>
              </a:rPr>
              <a:t>Consider different brick and drywall methods</a:t>
            </a:r>
          </a:p>
          <a:p>
            <a:pPr marL="685800" indent="-342900" defTabSz="457200">
              <a:lnSpc>
                <a:spcPct val="80000"/>
              </a:lnSpc>
              <a:buSzPct val="80000"/>
              <a:buFont typeface="Wingdings" panose="05000000000000000000" pitchFamily="2" charset="2"/>
              <a:buChar char="§"/>
            </a:pPr>
            <a:r>
              <a:rPr lang="en-ZA" sz="1500" dirty="0">
                <a:solidFill>
                  <a:schemeClr val="tx1">
                    <a:lumMod val="65000"/>
                    <a:lumOff val="35000"/>
                  </a:schemeClr>
                </a:solidFill>
              </a:rPr>
              <a:t>Short walls and brackets</a:t>
            </a:r>
          </a:p>
          <a:p>
            <a:pPr marL="685800" indent="-342900" defTabSz="457200">
              <a:lnSpc>
                <a:spcPct val="80000"/>
              </a:lnSpc>
              <a:buSzPct val="80000"/>
              <a:buFont typeface="Wingdings" panose="05000000000000000000" pitchFamily="2" charset="2"/>
              <a:buChar char="§"/>
            </a:pPr>
            <a:r>
              <a:rPr lang="en-ZA" sz="1500" dirty="0">
                <a:solidFill>
                  <a:schemeClr val="tx1">
                    <a:lumMod val="65000"/>
                    <a:lumOff val="35000"/>
                  </a:schemeClr>
                </a:solidFill>
              </a:rPr>
              <a:t>Spacing of brackets</a:t>
            </a:r>
          </a:p>
          <a:p>
            <a:pPr marL="685800" indent="-342900" defTabSz="457200">
              <a:lnSpc>
                <a:spcPct val="80000"/>
              </a:lnSpc>
              <a:buSzPct val="80000"/>
              <a:buFont typeface="Wingdings" panose="05000000000000000000" pitchFamily="2" charset="2"/>
              <a:buChar char="§"/>
            </a:pPr>
            <a:r>
              <a:rPr lang="en-ZA" sz="1500" dirty="0">
                <a:solidFill>
                  <a:schemeClr val="tx1">
                    <a:lumMod val="65000"/>
                    <a:lumOff val="35000"/>
                  </a:schemeClr>
                </a:solidFill>
              </a:rPr>
              <a:t>Quantifying end caps and brackets</a:t>
            </a:r>
          </a:p>
          <a:p>
            <a:pPr marL="685800" indent="-342900" defTabSz="457200">
              <a:lnSpc>
                <a:spcPct val="80000"/>
              </a:lnSpc>
              <a:buSzPct val="80000"/>
              <a:buFont typeface="Wingdings" panose="05000000000000000000" pitchFamily="2" charset="2"/>
              <a:buChar char="§"/>
            </a:pPr>
            <a:r>
              <a:rPr lang="en-ZA" sz="1500" dirty="0">
                <a:solidFill>
                  <a:schemeClr val="tx1">
                    <a:lumMod val="65000"/>
                    <a:lumOff val="35000"/>
                  </a:schemeClr>
                </a:solidFill>
              </a:rPr>
              <a:t>Correct adhesives</a:t>
            </a:r>
          </a:p>
        </p:txBody>
      </p:sp>
      <p:sp>
        <p:nvSpPr>
          <p:cNvPr id="2" name="Title 1">
            <a:extLst>
              <a:ext uri="{FF2B5EF4-FFF2-40B4-BE49-F238E27FC236}">
                <a16:creationId xmlns:a16="http://schemas.microsoft.com/office/drawing/2014/main" id="{276DA18C-615E-442C-947D-732042F21B24}"/>
              </a:ext>
            </a:extLst>
          </p:cNvPr>
          <p:cNvSpPr>
            <a:spLocks noGrp="1"/>
          </p:cNvSpPr>
          <p:nvPr>
            <p:ph type="title"/>
          </p:nvPr>
        </p:nvSpPr>
        <p:spPr>
          <a:xfrm>
            <a:off x="4139922" y="819871"/>
            <a:ext cx="3175279" cy="1325563"/>
          </a:xfrm>
        </p:spPr>
        <p:txBody>
          <a:bodyPr>
            <a:normAutofit/>
          </a:bodyPr>
          <a:lstStyle/>
          <a:p>
            <a:r>
              <a:rPr lang="en-ZA" sz="2000" b="1" dirty="0">
                <a:latin typeface="+mn-lt"/>
              </a:rPr>
              <a:t>GUIDELINES TO INSTALL WALL PROTECTION</a:t>
            </a:r>
            <a:endParaRPr lang="en-GB" sz="2000" b="1" dirty="0">
              <a:latin typeface="+mn-lt"/>
            </a:endParaRPr>
          </a:p>
        </p:txBody>
      </p:sp>
      <p:pic>
        <p:nvPicPr>
          <p:cNvPr id="3" name="Picture 2">
            <a:extLst>
              <a:ext uri="{FF2B5EF4-FFF2-40B4-BE49-F238E27FC236}">
                <a16:creationId xmlns:a16="http://schemas.microsoft.com/office/drawing/2014/main" id="{95E4AD18-EB36-4497-A2E6-76D096E2E77E}"/>
              </a:ext>
            </a:extLst>
          </p:cNvPr>
          <p:cNvPicPr>
            <a:picLocks noChangeAspect="1"/>
          </p:cNvPicPr>
          <p:nvPr/>
        </p:nvPicPr>
        <p:blipFill>
          <a:blip r:embed="rId3"/>
          <a:stretch>
            <a:fillRect/>
          </a:stretch>
        </p:blipFill>
        <p:spPr>
          <a:xfrm>
            <a:off x="10716640" y="0"/>
            <a:ext cx="1475360" cy="1164437"/>
          </a:xfrm>
          <a:prstGeom prst="rect">
            <a:avLst/>
          </a:prstGeom>
        </p:spPr>
      </p:pic>
      <p:pic>
        <p:nvPicPr>
          <p:cNvPr id="7" name="Picture 6">
            <a:extLst>
              <a:ext uri="{FF2B5EF4-FFF2-40B4-BE49-F238E27FC236}">
                <a16:creationId xmlns:a16="http://schemas.microsoft.com/office/drawing/2014/main" id="{BA9972E2-1020-49ED-AF96-AAC441972656}"/>
              </a:ext>
            </a:extLst>
          </p:cNvPr>
          <p:cNvPicPr>
            <a:picLocks noChangeAspect="1"/>
          </p:cNvPicPr>
          <p:nvPr/>
        </p:nvPicPr>
        <p:blipFill>
          <a:blip r:embed="rId4"/>
          <a:stretch>
            <a:fillRect/>
          </a:stretch>
        </p:blipFill>
        <p:spPr>
          <a:xfrm>
            <a:off x="8137809" y="3695426"/>
            <a:ext cx="4054191" cy="3162574"/>
          </a:xfrm>
          <a:prstGeom prst="rect">
            <a:avLst/>
          </a:prstGeom>
        </p:spPr>
      </p:pic>
    </p:spTree>
    <p:extLst>
      <p:ext uri="{BB962C8B-B14F-4D97-AF65-F5344CB8AC3E}">
        <p14:creationId xmlns:p14="http://schemas.microsoft.com/office/powerpoint/2010/main" val="2273123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EE96-BDB5-4367-BEE3-F6D3F8175680}"/>
              </a:ext>
            </a:extLst>
          </p:cNvPr>
          <p:cNvSpPr>
            <a:spLocks noGrp="1"/>
          </p:cNvSpPr>
          <p:nvPr>
            <p:ph type="title"/>
          </p:nvPr>
        </p:nvSpPr>
        <p:spPr>
          <a:xfrm>
            <a:off x="597877" y="365126"/>
            <a:ext cx="9085385" cy="922464"/>
          </a:xfrm>
        </p:spPr>
        <p:txBody>
          <a:bodyPr>
            <a:normAutofit/>
          </a:bodyPr>
          <a:lstStyle/>
          <a:p>
            <a:r>
              <a:rPr lang="en-US" sz="2400" b="1" dirty="0">
                <a:latin typeface="Aharoni" panose="02010803020104030203" pitchFamily="2" charset="-79"/>
                <a:cs typeface="Aharoni" panose="02010803020104030203" pitchFamily="2" charset="-79"/>
              </a:rPr>
              <a:t>SO WHY GRADUS PVC-U OPTION OVER OTHER OPTIONS</a:t>
            </a:r>
            <a:endParaRPr lang="en-ZA" sz="2400" b="1"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2B3246F7-1BD7-4ED8-87DA-A128CF0171D0}"/>
              </a:ext>
            </a:extLst>
          </p:cNvPr>
          <p:cNvSpPr>
            <a:spLocks noGrp="1"/>
          </p:cNvSpPr>
          <p:nvPr>
            <p:ph idx="1"/>
          </p:nvPr>
        </p:nvSpPr>
        <p:spPr>
          <a:xfrm>
            <a:off x="838200" y="1578232"/>
            <a:ext cx="10515600" cy="4914642"/>
          </a:xfrm>
        </p:spPr>
        <p:txBody>
          <a:bodyPr>
            <a:normAutofit fontScale="47500" lnSpcReduction="20000"/>
          </a:bodyPr>
          <a:lstStyle/>
          <a:p>
            <a:r>
              <a:rPr lang="en-US" sz="3400" b="1" dirty="0">
                <a:solidFill>
                  <a:srgbClr val="FF0000"/>
                </a:solidFill>
              </a:rPr>
              <a:t>PVC-u quality </a:t>
            </a:r>
            <a:r>
              <a:rPr lang="en-US" sz="3400" dirty="0"/>
              <a:t>is extremely durable and hygienic – No chipping over time with an impact which could make other options open to high infection risk and aesthetically displeasing.</a:t>
            </a:r>
          </a:p>
          <a:p>
            <a:r>
              <a:rPr lang="en-US" sz="3400" dirty="0"/>
              <a:t>Has an </a:t>
            </a:r>
            <a:r>
              <a:rPr lang="en-US" sz="3400" b="1" dirty="0">
                <a:solidFill>
                  <a:srgbClr val="FF0000"/>
                </a:solidFill>
              </a:rPr>
              <a:t>embossed surface </a:t>
            </a:r>
            <a:r>
              <a:rPr lang="en-US" sz="3400" dirty="0"/>
              <a:t>to hide scratches but the Gradus option not deep enough to harbor dirt – easy to clean</a:t>
            </a:r>
          </a:p>
          <a:p>
            <a:r>
              <a:rPr lang="en-US" sz="3400" dirty="0"/>
              <a:t>Wall guards have an </a:t>
            </a:r>
            <a:r>
              <a:rPr lang="en-US" sz="3400" b="1" dirty="0">
                <a:solidFill>
                  <a:srgbClr val="FF0000"/>
                </a:solidFill>
              </a:rPr>
              <a:t>inner PVC shock absorber </a:t>
            </a:r>
            <a:r>
              <a:rPr lang="en-US" sz="3400" dirty="0"/>
              <a:t>during impact, meaning patients won’t feel the impact as much and wall protection lasts longer</a:t>
            </a:r>
          </a:p>
          <a:p>
            <a:r>
              <a:rPr lang="en-US" sz="3400" b="1" dirty="0">
                <a:solidFill>
                  <a:srgbClr val="FF0000"/>
                </a:solidFill>
              </a:rPr>
              <a:t>Dry walls </a:t>
            </a:r>
            <a:r>
              <a:rPr lang="en-US" sz="3400" dirty="0"/>
              <a:t>are used a lot in design and PVC wall guards can be installed on this surface with ease. </a:t>
            </a:r>
          </a:p>
          <a:p>
            <a:r>
              <a:rPr lang="en-US" sz="3400" dirty="0"/>
              <a:t>Vast </a:t>
            </a:r>
            <a:r>
              <a:rPr lang="en-US" sz="3400" b="1" dirty="0">
                <a:solidFill>
                  <a:srgbClr val="FF0000"/>
                </a:solidFill>
              </a:rPr>
              <a:t>colors and designs </a:t>
            </a:r>
            <a:r>
              <a:rPr lang="en-US" sz="3400" dirty="0"/>
              <a:t>in various profiles that can match (Doors, walls, corners, behind beds, </a:t>
            </a:r>
            <a:r>
              <a:rPr lang="en-US" sz="3400" dirty="0" err="1"/>
              <a:t>etc</a:t>
            </a:r>
            <a:r>
              <a:rPr lang="en-US" sz="3400" dirty="0"/>
              <a:t>) making it aesthetically pleasing and great for wayfinding. </a:t>
            </a:r>
          </a:p>
          <a:p>
            <a:r>
              <a:rPr lang="en-US" sz="3400" dirty="0"/>
              <a:t>No rotting or possibility of vermin attack</a:t>
            </a:r>
          </a:p>
          <a:p>
            <a:r>
              <a:rPr lang="en-US" sz="3400" b="1" dirty="0">
                <a:solidFill>
                  <a:srgbClr val="FF0000"/>
                </a:solidFill>
              </a:rPr>
              <a:t>Curve design </a:t>
            </a:r>
            <a:r>
              <a:rPr lang="en-US" sz="3400" dirty="0"/>
              <a:t>makes it easy to keep clean, low maintenance, and modern looking</a:t>
            </a:r>
          </a:p>
          <a:p>
            <a:r>
              <a:rPr lang="en-US" sz="3400" dirty="0"/>
              <a:t>Not affected by possible water damage – so no shrinking or warping</a:t>
            </a:r>
          </a:p>
          <a:p>
            <a:r>
              <a:rPr lang="en-US" sz="3400" b="1" dirty="0">
                <a:solidFill>
                  <a:srgbClr val="FF0000"/>
                </a:solidFill>
              </a:rPr>
              <a:t>Replaceable covers </a:t>
            </a:r>
            <a:r>
              <a:rPr lang="en-US" sz="3400" dirty="0"/>
              <a:t>on certain profiles allow for easy and cost-effective replacement should it be needed</a:t>
            </a:r>
          </a:p>
          <a:p>
            <a:r>
              <a:rPr lang="en-US" sz="3400" dirty="0"/>
              <a:t>Choosing a neutral color means while there may be a need to change floors over time you won’t need to change wall protection. </a:t>
            </a:r>
          </a:p>
          <a:p>
            <a:r>
              <a:rPr lang="en-US" sz="3400" dirty="0"/>
              <a:t>PVC </a:t>
            </a:r>
            <a:r>
              <a:rPr lang="en-US" sz="3400" b="1" dirty="0">
                <a:solidFill>
                  <a:srgbClr val="FF0000"/>
                </a:solidFill>
              </a:rPr>
              <a:t>kickplates won’t dent with impact</a:t>
            </a:r>
            <a:r>
              <a:rPr lang="en-US" sz="3400" dirty="0"/>
              <a:t>, looks amazing glued directly onto the surface with no need for screws that allow the unsightly build-up of dirt around screws over time.</a:t>
            </a:r>
          </a:p>
          <a:p>
            <a:r>
              <a:rPr lang="en-US" sz="3400" b="1" dirty="0">
                <a:solidFill>
                  <a:srgbClr val="FF0000"/>
                </a:solidFill>
              </a:rPr>
              <a:t>4m lengths</a:t>
            </a:r>
            <a:r>
              <a:rPr lang="en-US" sz="3400" dirty="0"/>
              <a:t>, as opposed to some 3m competitor products, mean fewer joints on long walls, and our unique </a:t>
            </a:r>
          </a:p>
          <a:p>
            <a:pPr marL="0" indent="0">
              <a:buNone/>
            </a:pPr>
            <a:r>
              <a:rPr lang="en-US" sz="3400" dirty="0"/>
              <a:t>     reveals make for a tight neat joint that detracts from the injection molded end caps.</a:t>
            </a:r>
          </a:p>
          <a:p>
            <a:pPr marL="0" indent="0">
              <a:buNone/>
            </a:pPr>
            <a:endParaRPr lang="en-US" dirty="0"/>
          </a:p>
          <a:p>
            <a:endParaRPr lang="en-US" sz="3400" dirty="0"/>
          </a:p>
          <a:p>
            <a:endParaRPr lang="en-ZA" dirty="0"/>
          </a:p>
        </p:txBody>
      </p:sp>
      <p:pic>
        <p:nvPicPr>
          <p:cNvPr id="21" name="Picture 20" descr="A picture containing sky, scale, device&#10;&#10;Description automatically generated">
            <a:extLst>
              <a:ext uri="{FF2B5EF4-FFF2-40B4-BE49-F238E27FC236}">
                <a16:creationId xmlns:a16="http://schemas.microsoft.com/office/drawing/2014/main" id="{6C5A3B5B-2D21-47D7-B2AA-7C842107F25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83262" y="74485"/>
            <a:ext cx="2194560" cy="1543300"/>
          </a:xfrm>
          <a:prstGeom prst="rect">
            <a:avLst/>
          </a:prstGeom>
        </p:spPr>
      </p:pic>
      <p:pic>
        <p:nvPicPr>
          <p:cNvPr id="4" name="Picture 3">
            <a:extLst>
              <a:ext uri="{FF2B5EF4-FFF2-40B4-BE49-F238E27FC236}">
                <a16:creationId xmlns:a16="http://schemas.microsoft.com/office/drawing/2014/main" id="{D4297062-779A-43F8-951B-A9ACFAEF297E}"/>
              </a:ext>
            </a:extLst>
          </p:cNvPr>
          <p:cNvPicPr>
            <a:picLocks noChangeAspect="1"/>
          </p:cNvPicPr>
          <p:nvPr/>
        </p:nvPicPr>
        <p:blipFill>
          <a:blip r:embed="rId4"/>
          <a:stretch>
            <a:fillRect/>
          </a:stretch>
        </p:blipFill>
        <p:spPr>
          <a:xfrm>
            <a:off x="10716640" y="5693563"/>
            <a:ext cx="1475360" cy="1164437"/>
          </a:xfrm>
          <a:prstGeom prst="rect">
            <a:avLst/>
          </a:prstGeom>
        </p:spPr>
      </p:pic>
    </p:spTree>
    <p:extLst>
      <p:ext uri="{BB962C8B-B14F-4D97-AF65-F5344CB8AC3E}">
        <p14:creationId xmlns:p14="http://schemas.microsoft.com/office/powerpoint/2010/main" val="92320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wall, green&#10;&#10;Description automatically generated">
            <a:extLst>
              <a:ext uri="{FF2B5EF4-FFF2-40B4-BE49-F238E27FC236}">
                <a16:creationId xmlns:a16="http://schemas.microsoft.com/office/drawing/2014/main" id="{716B023E-A1D0-430A-8545-7E25177AF32A}"/>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20" y="10"/>
            <a:ext cx="6095980" cy="3428990"/>
          </a:xfrm>
          <a:prstGeom prst="rect">
            <a:avLst/>
          </a:prstGeom>
        </p:spPr>
      </p:pic>
      <p:pic>
        <p:nvPicPr>
          <p:cNvPr id="5" name="Picture 4" descr="A picture containing floor, indoor, building, wall&#10;&#10;Description automatically generated">
            <a:extLst>
              <a:ext uri="{FF2B5EF4-FFF2-40B4-BE49-F238E27FC236}">
                <a16:creationId xmlns:a16="http://schemas.microsoft.com/office/drawing/2014/main" id="{BA90AEB6-65AC-436A-A3E6-A6B15E6CBF49}"/>
              </a:ext>
            </a:extLst>
          </p:cNvPr>
          <p:cNvPicPr>
            <a:picLocks noChangeAspect="1"/>
          </p:cNvPicPr>
          <p:nvPr/>
        </p:nvPicPr>
        <p:blipFill rotWithShape="1">
          <a:blip r:embed="rId3">
            <a:extLst>
              <a:ext uri="{28A0092B-C50C-407E-A947-70E740481C1C}">
                <a14:useLocalDpi xmlns:a14="http://schemas.microsoft.com/office/drawing/2010/main" val="0"/>
              </a:ext>
            </a:extLst>
          </a:blip>
          <a:srcRect t="18488" b="39324"/>
          <a:stretch/>
        </p:blipFill>
        <p:spPr>
          <a:xfrm>
            <a:off x="6096000" y="10"/>
            <a:ext cx="6096000" cy="3428990"/>
          </a:xfrm>
          <a:prstGeom prst="rect">
            <a:avLst/>
          </a:prstGeom>
        </p:spPr>
      </p:pic>
      <p:pic>
        <p:nvPicPr>
          <p:cNvPr id="13" name="Picture 12" descr="A picture containing floor, tiled&#10;&#10;Description automatically generated">
            <a:extLst>
              <a:ext uri="{FF2B5EF4-FFF2-40B4-BE49-F238E27FC236}">
                <a16:creationId xmlns:a16="http://schemas.microsoft.com/office/drawing/2014/main" id="{A26E8A67-44B1-4313-828A-47968939F537}"/>
              </a:ext>
            </a:extLst>
          </p:cNvPr>
          <p:cNvPicPr>
            <a:picLocks noChangeAspect="1"/>
          </p:cNvPicPr>
          <p:nvPr/>
        </p:nvPicPr>
        <p:blipFill rotWithShape="1">
          <a:blip r:embed="rId4">
            <a:extLst>
              <a:ext uri="{28A0092B-C50C-407E-A947-70E740481C1C}">
                <a14:useLocalDpi xmlns:a14="http://schemas.microsoft.com/office/drawing/2010/main" val="0"/>
              </a:ext>
            </a:extLst>
          </a:blip>
          <a:srcRect t="972" b="24028"/>
          <a:stretch/>
        </p:blipFill>
        <p:spPr>
          <a:xfrm>
            <a:off x="20" y="3429000"/>
            <a:ext cx="6095980" cy="3429000"/>
          </a:xfrm>
          <a:prstGeom prst="rect">
            <a:avLst/>
          </a:prstGeom>
        </p:spPr>
      </p:pic>
      <p:pic>
        <p:nvPicPr>
          <p:cNvPr id="7" name="Picture 6" descr="A long hallway with blue doors&#10;&#10;Description automatically generated with low confidence">
            <a:extLst>
              <a:ext uri="{FF2B5EF4-FFF2-40B4-BE49-F238E27FC236}">
                <a16:creationId xmlns:a16="http://schemas.microsoft.com/office/drawing/2014/main" id="{E6201DD3-7771-4E4E-B15F-5911DEA56DEF}"/>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6096000" y="3429000"/>
            <a:ext cx="6096000" cy="3429000"/>
          </a:xfrm>
          <a:prstGeom prst="rect">
            <a:avLst/>
          </a:prstGeom>
        </p:spPr>
      </p:pic>
      <p:sp>
        <p:nvSpPr>
          <p:cNvPr id="23" name="Rectangle 2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CCA92A-C0AD-4E33-9759-E18A612AAB89}"/>
              </a:ext>
            </a:extLst>
          </p:cNvPr>
          <p:cNvSpPr txBox="1"/>
          <p:nvPr/>
        </p:nvSpPr>
        <p:spPr>
          <a:xfrm>
            <a:off x="4286858" y="2761554"/>
            <a:ext cx="3618284"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kern="1200" dirty="0">
                <a:solidFill>
                  <a:srgbClr val="080808"/>
                </a:solidFill>
                <a:latin typeface="+mj-lt"/>
                <a:ea typeface="+mj-ea"/>
                <a:cs typeface="+mj-cs"/>
              </a:rPr>
              <a:t>Gradus Wall Protection is unique, hygienic and great quality</a:t>
            </a:r>
          </a:p>
        </p:txBody>
      </p:sp>
      <p:sp>
        <p:nvSpPr>
          <p:cNvPr id="25" name="Frame 2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1435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956E03-E46A-4B0A-9EE5-01050F7FDDB8}"/>
              </a:ext>
            </a:extLst>
          </p:cNvPr>
          <p:cNvSpPr>
            <a:spLocks noGrp="1"/>
          </p:cNvSpPr>
          <p:nvPr>
            <p:ph type="title"/>
          </p:nvPr>
        </p:nvSpPr>
        <p:spPr>
          <a:xfrm>
            <a:off x="874297" y="172799"/>
            <a:ext cx="4515852" cy="656897"/>
          </a:xfrm>
        </p:spPr>
        <p:txBody>
          <a:bodyPr>
            <a:normAutofit/>
          </a:bodyPr>
          <a:lstStyle/>
          <a:p>
            <a:r>
              <a:rPr lang="en-ZA" sz="2000" dirty="0">
                <a:latin typeface="Aharoni" panose="02010803020104030203" pitchFamily="2" charset="-79"/>
                <a:cs typeface="Aharoni" panose="02010803020104030203" pitchFamily="2" charset="-79"/>
              </a:rPr>
              <a:t>OBJECTIONS YOU MAY ENCOUNTER</a:t>
            </a:r>
          </a:p>
        </p:txBody>
      </p:sp>
      <p:sp>
        <p:nvSpPr>
          <p:cNvPr id="3" name="Content Placeholder 2">
            <a:extLst>
              <a:ext uri="{FF2B5EF4-FFF2-40B4-BE49-F238E27FC236}">
                <a16:creationId xmlns:a16="http://schemas.microsoft.com/office/drawing/2014/main" id="{007FC358-A98E-40D9-B64B-73D8EEF65B3E}"/>
              </a:ext>
            </a:extLst>
          </p:cNvPr>
          <p:cNvSpPr>
            <a:spLocks noGrp="1"/>
          </p:cNvSpPr>
          <p:nvPr>
            <p:ph idx="1"/>
          </p:nvPr>
        </p:nvSpPr>
        <p:spPr>
          <a:xfrm>
            <a:off x="680163" y="727929"/>
            <a:ext cx="4933462" cy="5957272"/>
          </a:xfrm>
        </p:spPr>
        <p:txBody>
          <a:bodyPr>
            <a:noAutofit/>
          </a:bodyPr>
          <a:lstStyle/>
          <a:p>
            <a:pPr marL="0" indent="0">
              <a:buNone/>
            </a:pPr>
            <a:r>
              <a:rPr lang="en-ZA" sz="1400" dirty="0"/>
              <a:t>1) </a:t>
            </a:r>
            <a:r>
              <a:rPr lang="en-ZA" sz="1400" b="1" dirty="0">
                <a:solidFill>
                  <a:srgbClr val="FF0000"/>
                </a:solidFill>
              </a:rPr>
              <a:t>TIMBER IS CHEAPER</a:t>
            </a:r>
            <a:r>
              <a:rPr lang="en-ZA" sz="1400" dirty="0"/>
              <a:t>: </a:t>
            </a:r>
          </a:p>
          <a:p>
            <a:pPr marL="0" indent="0">
              <a:buNone/>
            </a:pPr>
            <a:r>
              <a:rPr lang="en-ZA" sz="1400" dirty="0"/>
              <a:t>Over time timber does not wear well and aside from aesthetics the hygiene aspect is also compromised. What about other areas that may need corner guards, kick plates wall strips?</a:t>
            </a:r>
          </a:p>
          <a:p>
            <a:pPr marL="0" indent="0">
              <a:buNone/>
            </a:pPr>
            <a:r>
              <a:rPr lang="en-ZA" sz="1400" dirty="0"/>
              <a:t>2) </a:t>
            </a:r>
            <a:r>
              <a:rPr lang="en-ZA" sz="1400" b="1" dirty="0">
                <a:solidFill>
                  <a:srgbClr val="FF0000"/>
                </a:solidFill>
              </a:rPr>
              <a:t>INTRAD IS MUCH CHEAPER</a:t>
            </a:r>
            <a:r>
              <a:rPr lang="en-ZA" sz="1400" dirty="0"/>
              <a:t>:</a:t>
            </a:r>
          </a:p>
          <a:p>
            <a:pPr marL="0" indent="0">
              <a:buNone/>
            </a:pPr>
            <a:r>
              <a:rPr lang="en-ZA" sz="1400" dirty="0"/>
              <a:t>There may be cheaper options however the benefits of our high-quality PVC wall guards are 2</a:t>
            </a:r>
            <a:r>
              <a:rPr lang="en-ZA" sz="1400" baseline="30000" dirty="0"/>
              <a:t>nd</a:t>
            </a:r>
            <a:r>
              <a:rPr lang="en-ZA" sz="1400" dirty="0"/>
              <a:t> to none. (highlight the light embossing rather than deep lines making it easier to clean, internal shock absorber to handle greater impact without PVC cracking, replaceable covers, modern curvaceous design so dirt can’t easily settle on top making maintenance easier. </a:t>
            </a:r>
          </a:p>
          <a:p>
            <a:pPr marL="0" indent="0">
              <a:buNone/>
            </a:pPr>
            <a:r>
              <a:rPr lang="en-ZA" sz="1400" dirty="0"/>
              <a:t>3) </a:t>
            </a:r>
            <a:r>
              <a:rPr lang="en-ZA" sz="1400" b="1" dirty="0">
                <a:solidFill>
                  <a:srgbClr val="FF0000"/>
                </a:solidFill>
              </a:rPr>
              <a:t>WE NORMALLY USE WOOD COVERED IN VINYL SHEETING</a:t>
            </a:r>
            <a:r>
              <a:rPr lang="en-ZA" sz="1400" dirty="0"/>
              <a:t>: </a:t>
            </a:r>
          </a:p>
          <a:p>
            <a:pPr marL="0" indent="0">
              <a:buNone/>
            </a:pPr>
            <a:r>
              <a:rPr lang="en-ZA" sz="1400" dirty="0"/>
              <a:t>PVC option is modern and more hygienic. Installation is a breeze and low maintenance long term as you don’t have to change the wall protection when you change flooring over time. Its ability to reverberate with impact makes it better when patients are being transported around. Again</a:t>
            </a:r>
            <a:r>
              <a:rPr lang="en-US" sz="1400" dirty="0"/>
              <a:t>, cross-sell the corner guards, kick plates, bed head protectors, and wall strips, making</a:t>
            </a:r>
            <a:r>
              <a:rPr lang="en-ZA" sz="1400" dirty="0"/>
              <a:t> for great aesthetics and wayfinding opportunities.</a:t>
            </a:r>
          </a:p>
          <a:p>
            <a:pPr marL="0" indent="0">
              <a:buNone/>
            </a:pPr>
            <a:r>
              <a:rPr lang="en-ZA" sz="1400" dirty="0"/>
              <a:t>4) </a:t>
            </a:r>
            <a:r>
              <a:rPr lang="en-ZA" sz="1400" b="1" dirty="0">
                <a:solidFill>
                  <a:srgbClr val="FF0000"/>
                </a:solidFill>
              </a:rPr>
              <a:t>WE USE STAINLESS STEEL KICKPLATES</a:t>
            </a:r>
            <a:r>
              <a:rPr lang="en-ZA" sz="1400" dirty="0"/>
              <a:t>:</a:t>
            </a:r>
          </a:p>
          <a:p>
            <a:pPr marL="0" indent="0">
              <a:buNone/>
            </a:pPr>
            <a:r>
              <a:rPr lang="en-ZA" sz="1400" dirty="0"/>
              <a:t>Stainless steel can collect dirt around the screws and dent a lot over time making it unhygienic and aesthetically displeasing. Our PVC option doesn’t have these pitfalls. </a:t>
            </a:r>
          </a:p>
        </p:txBody>
      </p:sp>
      <p:pic>
        <p:nvPicPr>
          <p:cNvPr id="4" name="Picture 3">
            <a:extLst>
              <a:ext uri="{FF2B5EF4-FFF2-40B4-BE49-F238E27FC236}">
                <a16:creationId xmlns:a16="http://schemas.microsoft.com/office/drawing/2014/main" id="{BE55D446-002D-4C12-ACF9-70358F5E42FC}"/>
              </a:ext>
            </a:extLst>
          </p:cNvPr>
          <p:cNvPicPr>
            <a:picLocks noChangeAspect="1"/>
          </p:cNvPicPr>
          <p:nvPr/>
        </p:nvPicPr>
        <p:blipFill rotWithShape="1">
          <a:blip r:embed="rId2"/>
          <a:srcRect l="43365" r="206" b="-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29" name="Arc 2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a:extLst>
              <a:ext uri="{FF2B5EF4-FFF2-40B4-BE49-F238E27FC236}">
                <a16:creationId xmlns:a16="http://schemas.microsoft.com/office/drawing/2014/main" id="{37DC7B2A-543E-4F98-81B9-65B088BAB8A0}"/>
              </a:ext>
            </a:extLst>
          </p:cNvPr>
          <p:cNvPicPr>
            <a:picLocks noChangeAspect="1"/>
          </p:cNvPicPr>
          <p:nvPr/>
        </p:nvPicPr>
        <p:blipFill rotWithShape="1">
          <a:blip r:embed="rId3"/>
          <a:srcRect l="3886" r="8765" b="-2"/>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0" name="Picture 9" descr="A picture containing wall, indoor, dirty&#10;&#10;Description automatically generated">
            <a:extLst>
              <a:ext uri="{FF2B5EF4-FFF2-40B4-BE49-F238E27FC236}">
                <a16:creationId xmlns:a16="http://schemas.microsoft.com/office/drawing/2014/main" id="{F644191D-7829-4EBB-BEB9-52C0A4432F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287" b="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259150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7A67FE-7417-4FB4-8576-413743E5C013}"/>
              </a:ext>
            </a:extLst>
          </p:cNvPr>
          <p:cNvSpPr>
            <a:spLocks noGrp="1"/>
          </p:cNvSpPr>
          <p:nvPr>
            <p:ph type="title"/>
          </p:nvPr>
        </p:nvSpPr>
        <p:spPr>
          <a:xfrm>
            <a:off x="838201" y="345810"/>
            <a:ext cx="5120561" cy="1325563"/>
          </a:xfrm>
        </p:spPr>
        <p:txBody>
          <a:bodyPr>
            <a:normAutofit/>
          </a:bodyPr>
          <a:lstStyle/>
          <a:p>
            <a:r>
              <a:rPr lang="en-ZA" sz="2400" b="1" dirty="0">
                <a:latin typeface="Aharoni" panose="02010803020104030203" pitchFamily="2" charset="-79"/>
                <a:cs typeface="Aharoni" panose="02010803020104030203" pitchFamily="2" charset="-79"/>
              </a:rPr>
              <a:t>WALL PROTECTION GROWTH OPPORTUNITIES</a:t>
            </a:r>
          </a:p>
        </p:txBody>
      </p:sp>
      <p:sp>
        <p:nvSpPr>
          <p:cNvPr id="3" name="Content Placeholder 2">
            <a:extLst>
              <a:ext uri="{FF2B5EF4-FFF2-40B4-BE49-F238E27FC236}">
                <a16:creationId xmlns:a16="http://schemas.microsoft.com/office/drawing/2014/main" id="{98FAF455-FEA9-4605-BA60-83F493CF263C}"/>
              </a:ext>
            </a:extLst>
          </p:cNvPr>
          <p:cNvSpPr>
            <a:spLocks noGrp="1"/>
          </p:cNvSpPr>
          <p:nvPr>
            <p:ph idx="1"/>
          </p:nvPr>
        </p:nvSpPr>
        <p:spPr>
          <a:xfrm>
            <a:off x="838201" y="1825625"/>
            <a:ext cx="5092194" cy="4351338"/>
          </a:xfrm>
        </p:spPr>
        <p:txBody>
          <a:bodyPr>
            <a:normAutofit/>
          </a:bodyPr>
          <a:lstStyle/>
          <a:p>
            <a:pPr marL="0" indent="0">
              <a:buNone/>
            </a:pPr>
            <a:r>
              <a:rPr lang="en-ZA" sz="1500" b="1" dirty="0"/>
              <a:t>THERE IS ESSENTIALLY ONLY TWO APPROACHES THAT WILL DEFINITELY HELP GROW WALL PROTECTION SALES IN HEALTHCARE:</a:t>
            </a:r>
          </a:p>
          <a:p>
            <a:endParaRPr lang="en-ZA" sz="1500" dirty="0"/>
          </a:p>
          <a:p>
            <a:r>
              <a:rPr lang="en-ZA" sz="1500" dirty="0"/>
              <a:t>Having a </a:t>
            </a:r>
            <a:r>
              <a:rPr lang="en-ZA" sz="1500" b="1" dirty="0"/>
              <a:t>wall protection deal </a:t>
            </a:r>
            <a:r>
              <a:rPr lang="en-ZA" sz="1500" dirty="0"/>
              <a:t>for every healthcare deal opened. Should it not be required or other options are used at least we start building that relevant data on </a:t>
            </a:r>
            <a:r>
              <a:rPr lang="en-ZA" sz="1500" dirty="0" err="1"/>
              <a:t>Hubspot</a:t>
            </a:r>
            <a:r>
              <a:rPr lang="en-ZA" sz="1500" dirty="0"/>
              <a:t>. Remember even if they insist on wood or wood covered in vinyl the opportunities for sure protect endure on doors and behind beds or corner guards or rubber in service areas are still up for grabs!</a:t>
            </a:r>
          </a:p>
          <a:p>
            <a:r>
              <a:rPr lang="en-ZA" sz="1500" dirty="0"/>
              <a:t>Maintenance work!!! Sometimes just a walk-through with a maintenance manager will earn us some much-needed sales. They forget we have wall protection when they discuss vinyl flooring so remind them. Send regular emails with pics. </a:t>
            </a:r>
          </a:p>
          <a:p>
            <a:pPr marL="0" indent="0">
              <a:buNone/>
            </a:pPr>
            <a:r>
              <a:rPr lang="en-ZA" sz="1500" b="1" dirty="0">
                <a:solidFill>
                  <a:srgbClr val="FF0000"/>
                </a:solidFill>
              </a:rPr>
              <a:t>NB. Remember changing a spec later is much harder so, get the spec in before the BOQ goes OTT.</a:t>
            </a:r>
          </a:p>
          <a:p>
            <a:endParaRPr lang="en-ZA" sz="1500" dirty="0"/>
          </a:p>
        </p:txBody>
      </p:sp>
      <p:sp>
        <p:nvSpPr>
          <p:cNvPr id="18" name="Oval 1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ABAB282-2945-45A7-B7DB-EA5CCA16CE36}"/>
              </a:ext>
            </a:extLst>
          </p:cNvPr>
          <p:cNvPicPr>
            <a:picLocks noChangeAspect="1"/>
          </p:cNvPicPr>
          <p:nvPr/>
        </p:nvPicPr>
        <p:blipFill rotWithShape="1">
          <a:blip r:embed="rId2"/>
          <a:srcRect l="4838" r="21348"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0"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9C975BEB-CE6B-46FC-9669-897247DAC3C8}"/>
              </a:ext>
            </a:extLst>
          </p:cNvPr>
          <p:cNvPicPr>
            <a:picLocks noChangeAspect="1"/>
          </p:cNvPicPr>
          <p:nvPr/>
        </p:nvPicPr>
        <p:blipFill rotWithShape="1">
          <a:blip r:embed="rId3"/>
          <a:srcRect l="6305" r="2"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526355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37">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1822C3-61D1-4D00-8CBA-E5AD9025D84F}"/>
              </a:ext>
            </a:extLst>
          </p:cNvPr>
          <p:cNvSpPr>
            <a:spLocks noGrp="1"/>
          </p:cNvSpPr>
          <p:nvPr>
            <p:ph type="title"/>
          </p:nvPr>
        </p:nvSpPr>
        <p:spPr>
          <a:xfrm>
            <a:off x="5907506" y="324853"/>
            <a:ext cx="5577098" cy="589547"/>
          </a:xfrm>
        </p:spPr>
        <p:txBody>
          <a:bodyPr anchor="b">
            <a:normAutofit/>
          </a:bodyPr>
          <a:lstStyle/>
          <a:p>
            <a:r>
              <a:rPr lang="en-US" sz="1600" b="1" dirty="0">
                <a:latin typeface="Aharoni" panose="02010803020104030203" pitchFamily="2" charset="-79"/>
                <a:cs typeface="Aharoni" panose="02010803020104030203" pitchFamily="2" charset="-79"/>
              </a:rPr>
              <a:t>HEAD OFFICE SUPPORT FOR GROWTH IN HEALTHCARE</a:t>
            </a:r>
            <a:endParaRPr lang="en-ZA" sz="1600" b="1" dirty="0">
              <a:latin typeface="Aharoni" panose="02010803020104030203" pitchFamily="2" charset="-79"/>
              <a:cs typeface="Aharoni" panose="02010803020104030203" pitchFamily="2" charset="-79"/>
            </a:endParaRPr>
          </a:p>
        </p:txBody>
      </p:sp>
      <p:pic>
        <p:nvPicPr>
          <p:cNvPr id="8" name="Picture 7">
            <a:extLst>
              <a:ext uri="{FF2B5EF4-FFF2-40B4-BE49-F238E27FC236}">
                <a16:creationId xmlns:a16="http://schemas.microsoft.com/office/drawing/2014/main" id="{7CD06B94-8AE4-42DB-9489-252FCC6ECA76}"/>
              </a:ext>
            </a:extLst>
          </p:cNvPr>
          <p:cNvPicPr>
            <a:picLocks noChangeAspect="1"/>
          </p:cNvPicPr>
          <p:nvPr/>
        </p:nvPicPr>
        <p:blipFill rotWithShape="1">
          <a:blip r:embed="rId2"/>
          <a:srcRect t="4150" r="1" b="15018"/>
          <a:stretch/>
        </p:blipFill>
        <p:spPr>
          <a:xfrm>
            <a:off x="20" y="-36085"/>
            <a:ext cx="5390127"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4" name="Picture 3">
            <a:extLst>
              <a:ext uri="{FF2B5EF4-FFF2-40B4-BE49-F238E27FC236}">
                <a16:creationId xmlns:a16="http://schemas.microsoft.com/office/drawing/2014/main" id="{8B3E8C3B-7635-497F-B3CE-899FFEB615A4}"/>
              </a:ext>
            </a:extLst>
          </p:cNvPr>
          <p:cNvPicPr>
            <a:picLocks noChangeAspect="1"/>
          </p:cNvPicPr>
          <p:nvPr/>
        </p:nvPicPr>
        <p:blipFill rotWithShape="1">
          <a:blip r:embed="rId3"/>
          <a:srcRect t="21873" r="-2" b="18423"/>
          <a:stretch/>
        </p:blipFill>
        <p:spPr>
          <a:xfrm>
            <a:off x="191636" y="4003629"/>
            <a:ext cx="4993975" cy="2355421"/>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3" name="Content Placeholder 2">
            <a:extLst>
              <a:ext uri="{FF2B5EF4-FFF2-40B4-BE49-F238E27FC236}">
                <a16:creationId xmlns:a16="http://schemas.microsoft.com/office/drawing/2014/main" id="{AFC20CD2-D724-4506-BF21-5F2B0C5F020B}"/>
              </a:ext>
            </a:extLst>
          </p:cNvPr>
          <p:cNvSpPr>
            <a:spLocks noGrp="1"/>
          </p:cNvSpPr>
          <p:nvPr>
            <p:ph idx="1"/>
          </p:nvPr>
        </p:nvSpPr>
        <p:spPr>
          <a:xfrm>
            <a:off x="5486400" y="1070811"/>
            <a:ext cx="6513964" cy="5041231"/>
          </a:xfrm>
        </p:spPr>
        <p:txBody>
          <a:bodyPr>
            <a:noAutofit/>
          </a:bodyPr>
          <a:lstStyle/>
          <a:p>
            <a:r>
              <a:rPr lang="en-US" sz="1600" dirty="0"/>
              <a:t>Independent laboratory tests for hygiene and performance is being investigated</a:t>
            </a:r>
          </a:p>
          <a:p>
            <a:r>
              <a:rPr lang="en-US" sz="1600" dirty="0"/>
              <a:t>Stock levels are steadily being increased to meet the demand, quotes,  deliveries, and assistance with the opening of accounts will be done timeously.</a:t>
            </a:r>
          </a:p>
          <a:p>
            <a:r>
              <a:rPr lang="en-US" sz="1600" dirty="0"/>
              <a:t>Sandy and I will be on hand for both specification presentations/meetings, technical assistance on or offsite, working on plans with the client to assist on the most cost-effective solutions to meet all areas of need.</a:t>
            </a:r>
          </a:p>
          <a:p>
            <a:r>
              <a:rPr lang="en-US" sz="1600" dirty="0"/>
              <a:t>Our leads Generation team will be adding wall protection healthcare deals onto HubSpot for you.</a:t>
            </a:r>
          </a:p>
          <a:p>
            <a:r>
              <a:rPr lang="en-US" sz="1600" dirty="0"/>
              <a:t>Marketing department will be running a series of supporting blogs as well as new innovative approaches to drive interest.</a:t>
            </a:r>
          </a:p>
          <a:p>
            <a:r>
              <a:rPr lang="en-US" sz="1600" dirty="0"/>
              <a:t>Any challenges experienced with the quality or performance of our products will be dealt with as quickly as possible with assistance from the UK where necessary.</a:t>
            </a:r>
          </a:p>
          <a:p>
            <a:r>
              <a:rPr lang="en-US" sz="1600" dirty="0"/>
              <a:t>Where possible, new local supporting products (like the rubber) or components (like our aluminum brackets) will be developed where the need and the demand increase.</a:t>
            </a:r>
          </a:p>
          <a:p>
            <a:r>
              <a:rPr lang="en-US" sz="1600" dirty="0"/>
              <a:t>Knowledge Base updated regularly</a:t>
            </a:r>
            <a:endParaRPr lang="en-ZA" sz="1600" dirty="0"/>
          </a:p>
        </p:txBody>
      </p:sp>
    </p:spTree>
    <p:extLst>
      <p:ext uri="{BB962C8B-B14F-4D97-AF65-F5344CB8AC3E}">
        <p14:creationId xmlns:p14="http://schemas.microsoft.com/office/powerpoint/2010/main" val="430776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room with a wood floor&#10;&#10;Description generated with very high confidence">
            <a:extLst>
              <a:ext uri="{FF2B5EF4-FFF2-40B4-BE49-F238E27FC236}">
                <a16:creationId xmlns:a16="http://schemas.microsoft.com/office/drawing/2014/main" id="{622DC3F6-B232-4A91-B0A0-C9FA2CB744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grpSp>
        <p:nvGrpSpPr>
          <p:cNvPr id="6" name="Group 5"/>
          <p:cNvGrpSpPr/>
          <p:nvPr/>
        </p:nvGrpSpPr>
        <p:grpSpPr>
          <a:xfrm>
            <a:off x="9987975" y="0"/>
            <a:ext cx="1365825" cy="1058779"/>
            <a:chOff x="7508816" y="1222745"/>
            <a:chExt cx="1447848" cy="1122363"/>
          </a:xfrm>
          <a:effectLst>
            <a:outerShdw blurRad="50800" dist="38100" dir="2700000" algn="tl" rotWithShape="0">
              <a:prstClr val="black">
                <a:alpha val="40000"/>
              </a:prstClr>
            </a:outerShdw>
          </a:effectLst>
        </p:grpSpPr>
        <p:sp>
          <p:nvSpPr>
            <p:cNvPr id="7" name="AutoShape 3"/>
            <p:cNvSpPr>
              <a:spLocks noChangeAspect="1" noChangeArrowheads="1" noTextEdit="1"/>
            </p:cNvSpPr>
            <p:nvPr/>
          </p:nvSpPr>
          <p:spPr bwMode="auto">
            <a:xfrm>
              <a:off x="7508816" y="1222745"/>
              <a:ext cx="144784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8" name="Rectangle 7"/>
            <p:cNvSpPr>
              <a:spLocks noChangeArrowheads="1"/>
            </p:cNvSpPr>
            <p:nvPr/>
          </p:nvSpPr>
          <p:spPr bwMode="auto">
            <a:xfrm>
              <a:off x="7508816" y="1222745"/>
              <a:ext cx="1447848" cy="1122363"/>
            </a:xfrm>
            <a:prstGeom prst="rect">
              <a:avLst/>
            </a:prstGeom>
            <a:solidFill>
              <a:srgbClr val="005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9" name="Freeform 6"/>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0" name="Freeform 7"/>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1" name="Freeform 8"/>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2" name="Freeform 9"/>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3" name="Freeform 10"/>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4" name="Freeform 11"/>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12"/>
            <p:cNvSpPr>
              <a:spLocks noEditPoints="1"/>
            </p:cNvSpPr>
            <p:nvPr/>
          </p:nvSpPr>
          <p:spPr bwMode="auto">
            <a:xfrm>
              <a:off x="8801404" y="2000917"/>
              <a:ext cx="33671" cy="14965"/>
            </a:xfrm>
            <a:custGeom>
              <a:avLst/>
              <a:gdLst>
                <a:gd name="T0" fmla="*/ 0 w 36"/>
                <a:gd name="T1" fmla="*/ 2 h 16"/>
                <a:gd name="T2" fmla="*/ 6 w 36"/>
                <a:gd name="T3" fmla="*/ 2 h 16"/>
                <a:gd name="T4" fmla="*/ 6 w 36"/>
                <a:gd name="T5" fmla="*/ 16 h 16"/>
                <a:gd name="T6" fmla="*/ 10 w 36"/>
                <a:gd name="T7" fmla="*/ 16 h 16"/>
                <a:gd name="T8" fmla="*/ 10 w 36"/>
                <a:gd name="T9" fmla="*/ 2 h 16"/>
                <a:gd name="T10" fmla="*/ 16 w 36"/>
                <a:gd name="T11" fmla="*/ 2 h 16"/>
                <a:gd name="T12" fmla="*/ 16 w 36"/>
                <a:gd name="T13" fmla="*/ 0 h 16"/>
                <a:gd name="T14" fmla="*/ 0 w 36"/>
                <a:gd name="T15" fmla="*/ 0 h 16"/>
                <a:gd name="T16" fmla="*/ 0 w 36"/>
                <a:gd name="T17" fmla="*/ 2 h 16"/>
                <a:gd name="T18" fmla="*/ 30 w 36"/>
                <a:gd name="T19" fmla="*/ 0 h 16"/>
                <a:gd name="T20" fmla="*/ 26 w 36"/>
                <a:gd name="T21" fmla="*/ 10 h 16"/>
                <a:gd name="T22" fmla="*/ 26 w 36"/>
                <a:gd name="T23" fmla="*/ 10 h 16"/>
                <a:gd name="T24" fmla="*/ 24 w 36"/>
                <a:gd name="T25" fmla="*/ 0 h 16"/>
                <a:gd name="T26" fmla="*/ 18 w 36"/>
                <a:gd name="T27" fmla="*/ 0 h 16"/>
                <a:gd name="T28" fmla="*/ 18 w 36"/>
                <a:gd name="T29" fmla="*/ 16 h 16"/>
                <a:gd name="T30" fmla="*/ 22 w 36"/>
                <a:gd name="T31" fmla="*/ 16 h 16"/>
                <a:gd name="T32" fmla="*/ 22 w 36"/>
                <a:gd name="T33" fmla="*/ 2 h 16"/>
                <a:gd name="T34" fmla="*/ 22 w 36"/>
                <a:gd name="T35" fmla="*/ 2 h 16"/>
                <a:gd name="T36" fmla="*/ 26 w 36"/>
                <a:gd name="T37" fmla="*/ 16 h 16"/>
                <a:gd name="T38" fmla="*/ 28 w 36"/>
                <a:gd name="T39" fmla="*/ 16 h 16"/>
                <a:gd name="T40" fmla="*/ 32 w 36"/>
                <a:gd name="T41" fmla="*/ 2 h 16"/>
                <a:gd name="T42" fmla="*/ 32 w 36"/>
                <a:gd name="T43" fmla="*/ 2 h 16"/>
                <a:gd name="T44" fmla="*/ 32 w 36"/>
                <a:gd name="T45" fmla="*/ 16 h 16"/>
                <a:gd name="T46" fmla="*/ 36 w 36"/>
                <a:gd name="T47" fmla="*/ 16 h 16"/>
                <a:gd name="T48" fmla="*/ 36 w 36"/>
                <a:gd name="T49" fmla="*/ 0 h 16"/>
                <a:gd name="T50" fmla="*/ 30 w 36"/>
                <a:gd name="T5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6">
                  <a:moveTo>
                    <a:pt x="0" y="2"/>
                  </a:moveTo>
                  <a:lnTo>
                    <a:pt x="6" y="2"/>
                  </a:lnTo>
                  <a:lnTo>
                    <a:pt x="6" y="16"/>
                  </a:lnTo>
                  <a:lnTo>
                    <a:pt x="10" y="16"/>
                  </a:lnTo>
                  <a:lnTo>
                    <a:pt x="10" y="2"/>
                  </a:lnTo>
                  <a:lnTo>
                    <a:pt x="16" y="2"/>
                  </a:lnTo>
                  <a:lnTo>
                    <a:pt x="16" y="0"/>
                  </a:lnTo>
                  <a:lnTo>
                    <a:pt x="0" y="0"/>
                  </a:lnTo>
                  <a:lnTo>
                    <a:pt x="0" y="2"/>
                  </a:lnTo>
                  <a:close/>
                  <a:moveTo>
                    <a:pt x="30" y="0"/>
                  </a:moveTo>
                  <a:lnTo>
                    <a:pt x="26" y="10"/>
                  </a:lnTo>
                  <a:lnTo>
                    <a:pt x="26" y="10"/>
                  </a:lnTo>
                  <a:lnTo>
                    <a:pt x="24" y="0"/>
                  </a:lnTo>
                  <a:lnTo>
                    <a:pt x="18" y="0"/>
                  </a:lnTo>
                  <a:lnTo>
                    <a:pt x="18" y="16"/>
                  </a:lnTo>
                  <a:lnTo>
                    <a:pt x="22" y="16"/>
                  </a:lnTo>
                  <a:lnTo>
                    <a:pt x="22" y="2"/>
                  </a:lnTo>
                  <a:lnTo>
                    <a:pt x="22" y="2"/>
                  </a:lnTo>
                  <a:lnTo>
                    <a:pt x="26" y="16"/>
                  </a:lnTo>
                  <a:lnTo>
                    <a:pt x="28" y="16"/>
                  </a:lnTo>
                  <a:lnTo>
                    <a:pt x="32" y="2"/>
                  </a:lnTo>
                  <a:lnTo>
                    <a:pt x="32" y="2"/>
                  </a:lnTo>
                  <a:lnTo>
                    <a:pt x="32" y="16"/>
                  </a:lnTo>
                  <a:lnTo>
                    <a:pt x="36" y="16"/>
                  </a:lnTo>
                  <a:lnTo>
                    <a:pt x="36"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13"/>
            <p:cNvSpPr>
              <a:spLocks noEditPoints="1"/>
            </p:cNvSpPr>
            <p:nvPr/>
          </p:nvSpPr>
          <p:spPr bwMode="auto">
            <a:xfrm>
              <a:off x="7667817" y="1999046"/>
              <a:ext cx="123460" cy="91660"/>
            </a:xfrm>
            <a:custGeom>
              <a:avLst/>
              <a:gdLst>
                <a:gd name="T0" fmla="*/ 104 w 132"/>
                <a:gd name="T1" fmla="*/ 0 h 98"/>
                <a:gd name="T2" fmla="*/ 104 w 132"/>
                <a:gd name="T3" fmla="*/ 0 h 98"/>
                <a:gd name="T4" fmla="*/ 74 w 132"/>
                <a:gd name="T5" fmla="*/ 0 h 98"/>
                <a:gd name="T6" fmla="*/ 0 w 132"/>
                <a:gd name="T7" fmla="*/ 0 h 98"/>
                <a:gd name="T8" fmla="*/ 0 w 132"/>
                <a:gd name="T9" fmla="*/ 98 h 98"/>
                <a:gd name="T10" fmla="*/ 34 w 132"/>
                <a:gd name="T11" fmla="*/ 98 h 98"/>
                <a:gd name="T12" fmla="*/ 34 w 132"/>
                <a:gd name="T13" fmla="*/ 74 h 98"/>
                <a:gd name="T14" fmla="*/ 76 w 132"/>
                <a:gd name="T15" fmla="*/ 74 h 98"/>
                <a:gd name="T16" fmla="*/ 76 w 132"/>
                <a:gd name="T17" fmla="*/ 74 h 98"/>
                <a:gd name="T18" fmla="*/ 102 w 132"/>
                <a:gd name="T19" fmla="*/ 72 h 98"/>
                <a:gd name="T20" fmla="*/ 102 w 132"/>
                <a:gd name="T21" fmla="*/ 72 h 98"/>
                <a:gd name="T22" fmla="*/ 110 w 132"/>
                <a:gd name="T23" fmla="*/ 72 h 98"/>
                <a:gd name="T24" fmla="*/ 118 w 132"/>
                <a:gd name="T25" fmla="*/ 70 h 98"/>
                <a:gd name="T26" fmla="*/ 118 w 132"/>
                <a:gd name="T27" fmla="*/ 70 h 98"/>
                <a:gd name="T28" fmla="*/ 122 w 132"/>
                <a:gd name="T29" fmla="*/ 66 h 98"/>
                <a:gd name="T30" fmla="*/ 126 w 132"/>
                <a:gd name="T31" fmla="*/ 62 h 98"/>
                <a:gd name="T32" fmla="*/ 126 w 132"/>
                <a:gd name="T33" fmla="*/ 62 h 98"/>
                <a:gd name="T34" fmla="*/ 130 w 132"/>
                <a:gd name="T35" fmla="*/ 52 h 98"/>
                <a:gd name="T36" fmla="*/ 132 w 132"/>
                <a:gd name="T37" fmla="*/ 36 h 98"/>
                <a:gd name="T38" fmla="*/ 132 w 132"/>
                <a:gd name="T39" fmla="*/ 36 h 98"/>
                <a:gd name="T40" fmla="*/ 130 w 132"/>
                <a:gd name="T41" fmla="*/ 20 h 98"/>
                <a:gd name="T42" fmla="*/ 128 w 132"/>
                <a:gd name="T43" fmla="*/ 14 h 98"/>
                <a:gd name="T44" fmla="*/ 126 w 132"/>
                <a:gd name="T45" fmla="*/ 10 h 98"/>
                <a:gd name="T46" fmla="*/ 126 w 132"/>
                <a:gd name="T47" fmla="*/ 10 h 98"/>
                <a:gd name="T48" fmla="*/ 122 w 132"/>
                <a:gd name="T49" fmla="*/ 6 h 98"/>
                <a:gd name="T50" fmla="*/ 118 w 132"/>
                <a:gd name="T51" fmla="*/ 4 h 98"/>
                <a:gd name="T52" fmla="*/ 104 w 132"/>
                <a:gd name="T53" fmla="*/ 0 h 98"/>
                <a:gd name="T54" fmla="*/ 104 w 132"/>
                <a:gd name="T55" fmla="*/ 0 h 98"/>
                <a:gd name="T56" fmla="*/ 98 w 132"/>
                <a:gd name="T57" fmla="*/ 44 h 98"/>
                <a:gd name="T58" fmla="*/ 98 w 132"/>
                <a:gd name="T59" fmla="*/ 44 h 98"/>
                <a:gd name="T60" fmla="*/ 94 w 132"/>
                <a:gd name="T61" fmla="*/ 48 h 98"/>
                <a:gd name="T62" fmla="*/ 94 w 132"/>
                <a:gd name="T63" fmla="*/ 48 h 98"/>
                <a:gd name="T64" fmla="*/ 90 w 132"/>
                <a:gd name="T65" fmla="*/ 48 h 98"/>
                <a:gd name="T66" fmla="*/ 90 w 132"/>
                <a:gd name="T67" fmla="*/ 48 h 98"/>
                <a:gd name="T68" fmla="*/ 76 w 132"/>
                <a:gd name="T69" fmla="*/ 48 h 98"/>
                <a:gd name="T70" fmla="*/ 34 w 132"/>
                <a:gd name="T71" fmla="*/ 48 h 98"/>
                <a:gd name="T72" fmla="*/ 34 w 132"/>
                <a:gd name="T73" fmla="*/ 24 h 98"/>
                <a:gd name="T74" fmla="*/ 76 w 132"/>
                <a:gd name="T75" fmla="*/ 24 h 98"/>
                <a:gd name="T76" fmla="*/ 76 w 132"/>
                <a:gd name="T77" fmla="*/ 24 h 98"/>
                <a:gd name="T78" fmla="*/ 92 w 132"/>
                <a:gd name="T79" fmla="*/ 24 h 98"/>
                <a:gd name="T80" fmla="*/ 92 w 132"/>
                <a:gd name="T81" fmla="*/ 24 h 98"/>
                <a:gd name="T82" fmla="*/ 96 w 132"/>
                <a:gd name="T83" fmla="*/ 28 h 98"/>
                <a:gd name="T84" fmla="*/ 96 w 132"/>
                <a:gd name="T85" fmla="*/ 28 h 98"/>
                <a:gd name="T86" fmla="*/ 98 w 132"/>
                <a:gd name="T87" fmla="*/ 36 h 98"/>
                <a:gd name="T88" fmla="*/ 98 w 132"/>
                <a:gd name="T89" fmla="*/ 36 h 98"/>
                <a:gd name="T90" fmla="*/ 98 w 132"/>
                <a:gd name="T91" fmla="*/ 44 h 98"/>
                <a:gd name="T92" fmla="*/ 98 w 132"/>
                <a:gd name="T9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98">
                  <a:moveTo>
                    <a:pt x="104" y="0"/>
                  </a:moveTo>
                  <a:lnTo>
                    <a:pt x="104" y="0"/>
                  </a:lnTo>
                  <a:lnTo>
                    <a:pt x="74" y="0"/>
                  </a:lnTo>
                  <a:lnTo>
                    <a:pt x="0" y="0"/>
                  </a:lnTo>
                  <a:lnTo>
                    <a:pt x="0" y="98"/>
                  </a:lnTo>
                  <a:lnTo>
                    <a:pt x="34" y="98"/>
                  </a:lnTo>
                  <a:lnTo>
                    <a:pt x="34" y="74"/>
                  </a:lnTo>
                  <a:lnTo>
                    <a:pt x="76" y="74"/>
                  </a:lnTo>
                  <a:lnTo>
                    <a:pt x="76" y="74"/>
                  </a:lnTo>
                  <a:lnTo>
                    <a:pt x="102" y="72"/>
                  </a:lnTo>
                  <a:lnTo>
                    <a:pt x="102" y="72"/>
                  </a:lnTo>
                  <a:lnTo>
                    <a:pt x="110" y="72"/>
                  </a:lnTo>
                  <a:lnTo>
                    <a:pt x="118" y="70"/>
                  </a:lnTo>
                  <a:lnTo>
                    <a:pt x="118" y="70"/>
                  </a:lnTo>
                  <a:lnTo>
                    <a:pt x="122" y="66"/>
                  </a:lnTo>
                  <a:lnTo>
                    <a:pt x="126" y="62"/>
                  </a:lnTo>
                  <a:lnTo>
                    <a:pt x="126" y="62"/>
                  </a:lnTo>
                  <a:lnTo>
                    <a:pt x="130" y="52"/>
                  </a:lnTo>
                  <a:lnTo>
                    <a:pt x="132" y="36"/>
                  </a:lnTo>
                  <a:lnTo>
                    <a:pt x="132" y="36"/>
                  </a:lnTo>
                  <a:lnTo>
                    <a:pt x="130" y="20"/>
                  </a:lnTo>
                  <a:lnTo>
                    <a:pt x="128" y="14"/>
                  </a:lnTo>
                  <a:lnTo>
                    <a:pt x="126" y="10"/>
                  </a:lnTo>
                  <a:lnTo>
                    <a:pt x="126" y="10"/>
                  </a:lnTo>
                  <a:lnTo>
                    <a:pt x="122" y="6"/>
                  </a:lnTo>
                  <a:lnTo>
                    <a:pt x="118" y="4"/>
                  </a:lnTo>
                  <a:lnTo>
                    <a:pt x="104" y="0"/>
                  </a:lnTo>
                  <a:lnTo>
                    <a:pt x="104" y="0"/>
                  </a:lnTo>
                  <a:close/>
                  <a:moveTo>
                    <a:pt x="98" y="44"/>
                  </a:moveTo>
                  <a:lnTo>
                    <a:pt x="98" y="44"/>
                  </a:lnTo>
                  <a:lnTo>
                    <a:pt x="94" y="48"/>
                  </a:lnTo>
                  <a:lnTo>
                    <a:pt x="94" y="48"/>
                  </a:lnTo>
                  <a:lnTo>
                    <a:pt x="90" y="48"/>
                  </a:lnTo>
                  <a:lnTo>
                    <a:pt x="90" y="48"/>
                  </a:lnTo>
                  <a:lnTo>
                    <a:pt x="76" y="48"/>
                  </a:lnTo>
                  <a:lnTo>
                    <a:pt x="34" y="48"/>
                  </a:lnTo>
                  <a:lnTo>
                    <a:pt x="34" y="24"/>
                  </a:lnTo>
                  <a:lnTo>
                    <a:pt x="76" y="24"/>
                  </a:lnTo>
                  <a:lnTo>
                    <a:pt x="76" y="24"/>
                  </a:lnTo>
                  <a:lnTo>
                    <a:pt x="92" y="24"/>
                  </a:lnTo>
                  <a:lnTo>
                    <a:pt x="92" y="24"/>
                  </a:lnTo>
                  <a:lnTo>
                    <a:pt x="96" y="28"/>
                  </a:lnTo>
                  <a:lnTo>
                    <a:pt x="96" y="28"/>
                  </a:lnTo>
                  <a:lnTo>
                    <a:pt x="98" y="36"/>
                  </a:lnTo>
                  <a:lnTo>
                    <a:pt x="98" y="36"/>
                  </a:lnTo>
                  <a:lnTo>
                    <a:pt x="98" y="44"/>
                  </a:lnTo>
                  <a:lnTo>
                    <a:pt x="9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14"/>
            <p:cNvSpPr>
              <a:spLocks noEditPoints="1"/>
            </p:cNvSpPr>
            <p:nvPr/>
          </p:nvSpPr>
          <p:spPr bwMode="auto">
            <a:xfrm>
              <a:off x="7823078" y="1997175"/>
              <a:ext cx="140295" cy="95401"/>
            </a:xfrm>
            <a:custGeom>
              <a:avLst/>
              <a:gdLst>
                <a:gd name="T0" fmla="*/ 124 w 150"/>
                <a:gd name="T1" fmla="*/ 2 h 102"/>
                <a:gd name="T2" fmla="*/ 74 w 150"/>
                <a:gd name="T3" fmla="*/ 0 h 102"/>
                <a:gd name="T4" fmla="*/ 26 w 150"/>
                <a:gd name="T5" fmla="*/ 2 h 102"/>
                <a:gd name="T6" fmla="*/ 10 w 150"/>
                <a:gd name="T7" fmla="*/ 6 h 102"/>
                <a:gd name="T8" fmla="*/ 2 w 150"/>
                <a:gd name="T9" fmla="*/ 18 h 102"/>
                <a:gd name="T10" fmla="*/ 0 w 150"/>
                <a:gd name="T11" fmla="*/ 30 h 102"/>
                <a:gd name="T12" fmla="*/ 0 w 150"/>
                <a:gd name="T13" fmla="*/ 50 h 102"/>
                <a:gd name="T14" fmla="*/ 2 w 150"/>
                <a:gd name="T15" fmla="*/ 84 h 102"/>
                <a:gd name="T16" fmla="*/ 6 w 150"/>
                <a:gd name="T17" fmla="*/ 90 h 102"/>
                <a:gd name="T18" fmla="*/ 18 w 150"/>
                <a:gd name="T19" fmla="*/ 98 h 102"/>
                <a:gd name="T20" fmla="*/ 26 w 150"/>
                <a:gd name="T21" fmla="*/ 100 h 102"/>
                <a:gd name="T22" fmla="*/ 76 w 150"/>
                <a:gd name="T23" fmla="*/ 102 h 102"/>
                <a:gd name="T24" fmla="*/ 124 w 150"/>
                <a:gd name="T25" fmla="*/ 100 h 102"/>
                <a:gd name="T26" fmla="*/ 140 w 150"/>
                <a:gd name="T27" fmla="*/ 94 h 102"/>
                <a:gd name="T28" fmla="*/ 148 w 150"/>
                <a:gd name="T29" fmla="*/ 84 h 102"/>
                <a:gd name="T30" fmla="*/ 150 w 150"/>
                <a:gd name="T31" fmla="*/ 70 h 102"/>
                <a:gd name="T32" fmla="*/ 150 w 150"/>
                <a:gd name="T33" fmla="*/ 50 h 102"/>
                <a:gd name="T34" fmla="*/ 148 w 150"/>
                <a:gd name="T35" fmla="*/ 18 h 102"/>
                <a:gd name="T36" fmla="*/ 144 w 150"/>
                <a:gd name="T37" fmla="*/ 12 h 102"/>
                <a:gd name="T38" fmla="*/ 132 w 150"/>
                <a:gd name="T39" fmla="*/ 4 h 102"/>
                <a:gd name="T40" fmla="*/ 124 w 150"/>
                <a:gd name="T41" fmla="*/ 2 h 102"/>
                <a:gd name="T42" fmla="*/ 116 w 150"/>
                <a:gd name="T43" fmla="*/ 66 h 102"/>
                <a:gd name="T44" fmla="*/ 112 w 150"/>
                <a:gd name="T45" fmla="*/ 72 h 102"/>
                <a:gd name="T46" fmla="*/ 108 w 150"/>
                <a:gd name="T47" fmla="*/ 74 h 102"/>
                <a:gd name="T48" fmla="*/ 102 w 150"/>
                <a:gd name="T49" fmla="*/ 76 h 102"/>
                <a:gd name="T50" fmla="*/ 76 w 150"/>
                <a:gd name="T51" fmla="*/ 76 h 102"/>
                <a:gd name="T52" fmla="*/ 46 w 150"/>
                <a:gd name="T53" fmla="*/ 74 h 102"/>
                <a:gd name="T54" fmla="*/ 36 w 150"/>
                <a:gd name="T55" fmla="*/ 70 h 102"/>
                <a:gd name="T56" fmla="*/ 34 w 150"/>
                <a:gd name="T57" fmla="*/ 66 h 102"/>
                <a:gd name="T58" fmla="*/ 32 w 150"/>
                <a:gd name="T59" fmla="*/ 54 h 102"/>
                <a:gd name="T60" fmla="*/ 34 w 150"/>
                <a:gd name="T61" fmla="*/ 34 h 102"/>
                <a:gd name="T62" fmla="*/ 38 w 150"/>
                <a:gd name="T63" fmla="*/ 28 h 102"/>
                <a:gd name="T64" fmla="*/ 42 w 150"/>
                <a:gd name="T65" fmla="*/ 26 h 102"/>
                <a:gd name="T66" fmla="*/ 74 w 150"/>
                <a:gd name="T67" fmla="*/ 26 h 102"/>
                <a:gd name="T68" fmla="*/ 104 w 150"/>
                <a:gd name="T69" fmla="*/ 26 h 102"/>
                <a:gd name="T70" fmla="*/ 114 w 150"/>
                <a:gd name="T71" fmla="*/ 30 h 102"/>
                <a:gd name="T72" fmla="*/ 116 w 150"/>
                <a:gd name="T73" fmla="*/ 38 h 102"/>
                <a:gd name="T74" fmla="*/ 116 w 150"/>
                <a:gd name="T75" fmla="*/ 54 h 102"/>
                <a:gd name="T76" fmla="*/ 116 w 150"/>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02">
                  <a:moveTo>
                    <a:pt x="124" y="2"/>
                  </a:moveTo>
                  <a:lnTo>
                    <a:pt x="124" y="2"/>
                  </a:lnTo>
                  <a:lnTo>
                    <a:pt x="74" y="0"/>
                  </a:lnTo>
                  <a:lnTo>
                    <a:pt x="74" y="0"/>
                  </a:lnTo>
                  <a:lnTo>
                    <a:pt x="26" y="2"/>
                  </a:lnTo>
                  <a:lnTo>
                    <a:pt x="26" y="2"/>
                  </a:lnTo>
                  <a:lnTo>
                    <a:pt x="18" y="4"/>
                  </a:lnTo>
                  <a:lnTo>
                    <a:pt x="10" y="6"/>
                  </a:lnTo>
                  <a:lnTo>
                    <a:pt x="6" y="12"/>
                  </a:lnTo>
                  <a:lnTo>
                    <a:pt x="2" y="18"/>
                  </a:lnTo>
                  <a:lnTo>
                    <a:pt x="2" y="18"/>
                  </a:lnTo>
                  <a:lnTo>
                    <a:pt x="0" y="30"/>
                  </a:lnTo>
                  <a:lnTo>
                    <a:pt x="0" y="50"/>
                  </a:lnTo>
                  <a:lnTo>
                    <a:pt x="0" y="50"/>
                  </a:lnTo>
                  <a:lnTo>
                    <a:pt x="0" y="70"/>
                  </a:lnTo>
                  <a:lnTo>
                    <a:pt x="2" y="84"/>
                  </a:lnTo>
                  <a:lnTo>
                    <a:pt x="2" y="84"/>
                  </a:lnTo>
                  <a:lnTo>
                    <a:pt x="6" y="90"/>
                  </a:lnTo>
                  <a:lnTo>
                    <a:pt x="10" y="94"/>
                  </a:lnTo>
                  <a:lnTo>
                    <a:pt x="18" y="98"/>
                  </a:lnTo>
                  <a:lnTo>
                    <a:pt x="26" y="100"/>
                  </a:lnTo>
                  <a:lnTo>
                    <a:pt x="26" y="100"/>
                  </a:lnTo>
                  <a:lnTo>
                    <a:pt x="76" y="102"/>
                  </a:lnTo>
                  <a:lnTo>
                    <a:pt x="76" y="102"/>
                  </a:lnTo>
                  <a:lnTo>
                    <a:pt x="124" y="100"/>
                  </a:lnTo>
                  <a:lnTo>
                    <a:pt x="124" y="100"/>
                  </a:lnTo>
                  <a:lnTo>
                    <a:pt x="132" y="98"/>
                  </a:lnTo>
                  <a:lnTo>
                    <a:pt x="140" y="94"/>
                  </a:lnTo>
                  <a:lnTo>
                    <a:pt x="144" y="90"/>
                  </a:lnTo>
                  <a:lnTo>
                    <a:pt x="148" y="84"/>
                  </a:lnTo>
                  <a:lnTo>
                    <a:pt x="148" y="84"/>
                  </a:lnTo>
                  <a:lnTo>
                    <a:pt x="150" y="70"/>
                  </a:lnTo>
                  <a:lnTo>
                    <a:pt x="150" y="50"/>
                  </a:lnTo>
                  <a:lnTo>
                    <a:pt x="150" y="50"/>
                  </a:lnTo>
                  <a:lnTo>
                    <a:pt x="150" y="30"/>
                  </a:lnTo>
                  <a:lnTo>
                    <a:pt x="148" y="18"/>
                  </a:lnTo>
                  <a:lnTo>
                    <a:pt x="148" y="18"/>
                  </a:lnTo>
                  <a:lnTo>
                    <a:pt x="144" y="12"/>
                  </a:lnTo>
                  <a:lnTo>
                    <a:pt x="140" y="6"/>
                  </a:lnTo>
                  <a:lnTo>
                    <a:pt x="132" y="4"/>
                  </a:lnTo>
                  <a:lnTo>
                    <a:pt x="124" y="2"/>
                  </a:lnTo>
                  <a:lnTo>
                    <a:pt x="124" y="2"/>
                  </a:lnTo>
                  <a:close/>
                  <a:moveTo>
                    <a:pt x="116" y="66"/>
                  </a:moveTo>
                  <a:lnTo>
                    <a:pt x="116" y="66"/>
                  </a:lnTo>
                  <a:lnTo>
                    <a:pt x="114" y="70"/>
                  </a:lnTo>
                  <a:lnTo>
                    <a:pt x="112" y="72"/>
                  </a:lnTo>
                  <a:lnTo>
                    <a:pt x="112" y="72"/>
                  </a:lnTo>
                  <a:lnTo>
                    <a:pt x="108" y="74"/>
                  </a:lnTo>
                  <a:lnTo>
                    <a:pt x="102" y="76"/>
                  </a:lnTo>
                  <a:lnTo>
                    <a:pt x="102" y="76"/>
                  </a:lnTo>
                  <a:lnTo>
                    <a:pt x="76" y="76"/>
                  </a:lnTo>
                  <a:lnTo>
                    <a:pt x="76" y="76"/>
                  </a:lnTo>
                  <a:lnTo>
                    <a:pt x="46" y="74"/>
                  </a:lnTo>
                  <a:lnTo>
                    <a:pt x="46" y="74"/>
                  </a:lnTo>
                  <a:lnTo>
                    <a:pt x="38" y="72"/>
                  </a:lnTo>
                  <a:lnTo>
                    <a:pt x="36" y="70"/>
                  </a:lnTo>
                  <a:lnTo>
                    <a:pt x="34" y="66"/>
                  </a:lnTo>
                  <a:lnTo>
                    <a:pt x="34" y="66"/>
                  </a:lnTo>
                  <a:lnTo>
                    <a:pt x="32" y="54"/>
                  </a:lnTo>
                  <a:lnTo>
                    <a:pt x="32" y="54"/>
                  </a:lnTo>
                  <a:lnTo>
                    <a:pt x="34" y="40"/>
                  </a:lnTo>
                  <a:lnTo>
                    <a:pt x="34" y="34"/>
                  </a:lnTo>
                  <a:lnTo>
                    <a:pt x="34" y="34"/>
                  </a:lnTo>
                  <a:lnTo>
                    <a:pt x="38" y="28"/>
                  </a:lnTo>
                  <a:lnTo>
                    <a:pt x="42" y="26"/>
                  </a:lnTo>
                  <a:lnTo>
                    <a:pt x="42" y="26"/>
                  </a:lnTo>
                  <a:lnTo>
                    <a:pt x="74" y="26"/>
                  </a:lnTo>
                  <a:lnTo>
                    <a:pt x="74" y="26"/>
                  </a:lnTo>
                  <a:lnTo>
                    <a:pt x="104" y="26"/>
                  </a:lnTo>
                  <a:lnTo>
                    <a:pt x="104" y="26"/>
                  </a:lnTo>
                  <a:lnTo>
                    <a:pt x="110" y="28"/>
                  </a:lnTo>
                  <a:lnTo>
                    <a:pt x="114" y="30"/>
                  </a:lnTo>
                  <a:lnTo>
                    <a:pt x="114" y="30"/>
                  </a:lnTo>
                  <a:lnTo>
                    <a:pt x="116" y="38"/>
                  </a:lnTo>
                  <a:lnTo>
                    <a:pt x="116" y="38"/>
                  </a:lnTo>
                  <a:lnTo>
                    <a:pt x="116" y="54"/>
                  </a:lnTo>
                  <a:lnTo>
                    <a:pt x="116"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15"/>
            <p:cNvSpPr>
              <a:spLocks/>
            </p:cNvSpPr>
            <p:nvPr/>
          </p:nvSpPr>
          <p:spPr bwMode="auto">
            <a:xfrm>
              <a:off x="7993303"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6"/>
            <p:cNvSpPr>
              <a:spLocks/>
            </p:cNvSpPr>
            <p:nvPr/>
          </p:nvSpPr>
          <p:spPr bwMode="auto">
            <a:xfrm>
              <a:off x="8077480" y="1999046"/>
              <a:ext cx="147778" cy="91660"/>
            </a:xfrm>
            <a:custGeom>
              <a:avLst/>
              <a:gdLst>
                <a:gd name="T0" fmla="*/ 80 w 158"/>
                <a:gd name="T1" fmla="*/ 38 h 98"/>
                <a:gd name="T2" fmla="*/ 44 w 158"/>
                <a:gd name="T3" fmla="*/ 0 h 98"/>
                <a:gd name="T4" fmla="*/ 0 w 158"/>
                <a:gd name="T5" fmla="*/ 0 h 98"/>
                <a:gd name="T6" fmla="*/ 62 w 158"/>
                <a:gd name="T7" fmla="*/ 62 h 98"/>
                <a:gd name="T8" fmla="*/ 62 w 158"/>
                <a:gd name="T9" fmla="*/ 98 h 98"/>
                <a:gd name="T10" fmla="*/ 98 w 158"/>
                <a:gd name="T11" fmla="*/ 98 h 98"/>
                <a:gd name="T12" fmla="*/ 98 w 158"/>
                <a:gd name="T13" fmla="*/ 62 h 98"/>
                <a:gd name="T14" fmla="*/ 158 w 158"/>
                <a:gd name="T15" fmla="*/ 0 h 98"/>
                <a:gd name="T16" fmla="*/ 114 w 158"/>
                <a:gd name="T17" fmla="*/ 0 h 98"/>
                <a:gd name="T18" fmla="*/ 80 w 158"/>
                <a:gd name="T19"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8">
                  <a:moveTo>
                    <a:pt x="80" y="38"/>
                  </a:moveTo>
                  <a:lnTo>
                    <a:pt x="44" y="0"/>
                  </a:lnTo>
                  <a:lnTo>
                    <a:pt x="0" y="0"/>
                  </a:lnTo>
                  <a:lnTo>
                    <a:pt x="62" y="62"/>
                  </a:lnTo>
                  <a:lnTo>
                    <a:pt x="62" y="98"/>
                  </a:lnTo>
                  <a:lnTo>
                    <a:pt x="98" y="98"/>
                  </a:lnTo>
                  <a:lnTo>
                    <a:pt x="98" y="62"/>
                  </a:lnTo>
                  <a:lnTo>
                    <a:pt x="158" y="0"/>
                  </a:lnTo>
                  <a:lnTo>
                    <a:pt x="114" y="0"/>
                  </a:lnTo>
                  <a:lnTo>
                    <a:pt x="8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0" name="Freeform 17"/>
            <p:cNvSpPr>
              <a:spLocks/>
            </p:cNvSpPr>
            <p:nvPr/>
          </p:nvSpPr>
          <p:spPr bwMode="auto">
            <a:xfrm>
              <a:off x="8243964" y="1999046"/>
              <a:ext cx="108495" cy="91660"/>
            </a:xfrm>
            <a:custGeom>
              <a:avLst/>
              <a:gdLst>
                <a:gd name="T0" fmla="*/ 0 w 116"/>
                <a:gd name="T1" fmla="*/ 98 h 98"/>
                <a:gd name="T2" fmla="*/ 34 w 116"/>
                <a:gd name="T3" fmla="*/ 98 h 98"/>
                <a:gd name="T4" fmla="*/ 34 w 116"/>
                <a:gd name="T5" fmla="*/ 64 h 98"/>
                <a:gd name="T6" fmla="*/ 112 w 116"/>
                <a:gd name="T7" fmla="*/ 64 h 98"/>
                <a:gd name="T8" fmla="*/ 112 w 116"/>
                <a:gd name="T9" fmla="*/ 40 h 98"/>
                <a:gd name="T10" fmla="*/ 34 w 116"/>
                <a:gd name="T11" fmla="*/ 40 h 98"/>
                <a:gd name="T12" fmla="*/ 34 w 116"/>
                <a:gd name="T13" fmla="*/ 22 h 98"/>
                <a:gd name="T14" fmla="*/ 116 w 116"/>
                <a:gd name="T15" fmla="*/ 22 h 98"/>
                <a:gd name="T16" fmla="*/ 116 w 116"/>
                <a:gd name="T17" fmla="*/ 0 h 98"/>
                <a:gd name="T18" fmla="*/ 0 w 116"/>
                <a:gd name="T19" fmla="*/ 0 h 98"/>
                <a:gd name="T20" fmla="*/ 0 w 116"/>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98">
                  <a:moveTo>
                    <a:pt x="0" y="98"/>
                  </a:moveTo>
                  <a:lnTo>
                    <a:pt x="34" y="98"/>
                  </a:lnTo>
                  <a:lnTo>
                    <a:pt x="34" y="64"/>
                  </a:lnTo>
                  <a:lnTo>
                    <a:pt x="112" y="64"/>
                  </a:lnTo>
                  <a:lnTo>
                    <a:pt x="112" y="40"/>
                  </a:lnTo>
                  <a:lnTo>
                    <a:pt x="34" y="40"/>
                  </a:lnTo>
                  <a:lnTo>
                    <a:pt x="34" y="22"/>
                  </a:lnTo>
                  <a:lnTo>
                    <a:pt x="116" y="22"/>
                  </a:lnTo>
                  <a:lnTo>
                    <a:pt x="116" y="0"/>
                  </a:lnTo>
                  <a:lnTo>
                    <a:pt x="0" y="0"/>
                  </a:lnTo>
                  <a:lnTo>
                    <a:pt x="0"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 name="Freeform 18"/>
            <p:cNvSpPr>
              <a:spLocks/>
            </p:cNvSpPr>
            <p:nvPr/>
          </p:nvSpPr>
          <p:spPr bwMode="auto">
            <a:xfrm>
              <a:off x="8380518"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2" name="Freeform 19"/>
            <p:cNvSpPr>
              <a:spLocks noEditPoints="1"/>
            </p:cNvSpPr>
            <p:nvPr/>
          </p:nvSpPr>
          <p:spPr bwMode="auto">
            <a:xfrm>
              <a:off x="8502107" y="1997175"/>
              <a:ext cx="142166" cy="95401"/>
            </a:xfrm>
            <a:custGeom>
              <a:avLst/>
              <a:gdLst>
                <a:gd name="T0" fmla="*/ 124 w 152"/>
                <a:gd name="T1" fmla="*/ 2 h 102"/>
                <a:gd name="T2" fmla="*/ 76 w 152"/>
                <a:gd name="T3" fmla="*/ 0 h 102"/>
                <a:gd name="T4" fmla="*/ 26 w 152"/>
                <a:gd name="T5" fmla="*/ 2 h 102"/>
                <a:gd name="T6" fmla="*/ 12 w 152"/>
                <a:gd name="T7" fmla="*/ 6 h 102"/>
                <a:gd name="T8" fmla="*/ 4 w 152"/>
                <a:gd name="T9" fmla="*/ 18 h 102"/>
                <a:gd name="T10" fmla="*/ 2 w 152"/>
                <a:gd name="T11" fmla="*/ 30 h 102"/>
                <a:gd name="T12" fmla="*/ 0 w 152"/>
                <a:gd name="T13" fmla="*/ 50 h 102"/>
                <a:gd name="T14" fmla="*/ 4 w 152"/>
                <a:gd name="T15" fmla="*/ 84 h 102"/>
                <a:gd name="T16" fmla="*/ 6 w 152"/>
                <a:gd name="T17" fmla="*/ 90 h 102"/>
                <a:gd name="T18" fmla="*/ 18 w 152"/>
                <a:gd name="T19" fmla="*/ 98 h 102"/>
                <a:gd name="T20" fmla="*/ 26 w 152"/>
                <a:gd name="T21" fmla="*/ 100 h 102"/>
                <a:gd name="T22" fmla="*/ 76 w 152"/>
                <a:gd name="T23" fmla="*/ 102 h 102"/>
                <a:gd name="T24" fmla="*/ 124 w 152"/>
                <a:gd name="T25" fmla="*/ 100 h 102"/>
                <a:gd name="T26" fmla="*/ 140 w 152"/>
                <a:gd name="T27" fmla="*/ 94 h 102"/>
                <a:gd name="T28" fmla="*/ 148 w 152"/>
                <a:gd name="T29" fmla="*/ 84 h 102"/>
                <a:gd name="T30" fmla="*/ 150 w 152"/>
                <a:gd name="T31" fmla="*/ 70 h 102"/>
                <a:gd name="T32" fmla="*/ 152 w 152"/>
                <a:gd name="T33" fmla="*/ 50 h 102"/>
                <a:gd name="T34" fmla="*/ 148 w 152"/>
                <a:gd name="T35" fmla="*/ 18 h 102"/>
                <a:gd name="T36" fmla="*/ 146 w 152"/>
                <a:gd name="T37" fmla="*/ 12 h 102"/>
                <a:gd name="T38" fmla="*/ 134 w 152"/>
                <a:gd name="T39" fmla="*/ 4 h 102"/>
                <a:gd name="T40" fmla="*/ 124 w 152"/>
                <a:gd name="T41" fmla="*/ 2 h 102"/>
                <a:gd name="T42" fmla="*/ 116 w 152"/>
                <a:gd name="T43" fmla="*/ 66 h 102"/>
                <a:gd name="T44" fmla="*/ 112 w 152"/>
                <a:gd name="T45" fmla="*/ 72 h 102"/>
                <a:gd name="T46" fmla="*/ 108 w 152"/>
                <a:gd name="T47" fmla="*/ 74 h 102"/>
                <a:gd name="T48" fmla="*/ 102 w 152"/>
                <a:gd name="T49" fmla="*/ 76 h 102"/>
                <a:gd name="T50" fmla="*/ 76 w 152"/>
                <a:gd name="T51" fmla="*/ 76 h 102"/>
                <a:gd name="T52" fmla="*/ 48 w 152"/>
                <a:gd name="T53" fmla="*/ 74 h 102"/>
                <a:gd name="T54" fmla="*/ 36 w 152"/>
                <a:gd name="T55" fmla="*/ 70 h 102"/>
                <a:gd name="T56" fmla="*/ 34 w 152"/>
                <a:gd name="T57" fmla="*/ 66 h 102"/>
                <a:gd name="T58" fmla="*/ 34 w 152"/>
                <a:gd name="T59" fmla="*/ 54 h 102"/>
                <a:gd name="T60" fmla="*/ 36 w 152"/>
                <a:gd name="T61" fmla="*/ 34 h 102"/>
                <a:gd name="T62" fmla="*/ 38 w 152"/>
                <a:gd name="T63" fmla="*/ 28 h 102"/>
                <a:gd name="T64" fmla="*/ 44 w 152"/>
                <a:gd name="T65" fmla="*/ 26 h 102"/>
                <a:gd name="T66" fmla="*/ 76 w 152"/>
                <a:gd name="T67" fmla="*/ 26 h 102"/>
                <a:gd name="T68" fmla="*/ 106 w 152"/>
                <a:gd name="T69" fmla="*/ 26 h 102"/>
                <a:gd name="T70" fmla="*/ 114 w 152"/>
                <a:gd name="T71" fmla="*/ 30 h 102"/>
                <a:gd name="T72" fmla="*/ 118 w 152"/>
                <a:gd name="T73" fmla="*/ 38 h 102"/>
                <a:gd name="T74" fmla="*/ 118 w 152"/>
                <a:gd name="T75" fmla="*/ 54 h 102"/>
                <a:gd name="T76" fmla="*/ 116 w 152"/>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02">
                  <a:moveTo>
                    <a:pt x="124" y="2"/>
                  </a:moveTo>
                  <a:lnTo>
                    <a:pt x="124" y="2"/>
                  </a:lnTo>
                  <a:lnTo>
                    <a:pt x="76" y="0"/>
                  </a:lnTo>
                  <a:lnTo>
                    <a:pt x="76" y="0"/>
                  </a:lnTo>
                  <a:lnTo>
                    <a:pt x="26" y="2"/>
                  </a:lnTo>
                  <a:lnTo>
                    <a:pt x="26" y="2"/>
                  </a:lnTo>
                  <a:lnTo>
                    <a:pt x="18" y="4"/>
                  </a:lnTo>
                  <a:lnTo>
                    <a:pt x="12" y="6"/>
                  </a:lnTo>
                  <a:lnTo>
                    <a:pt x="6" y="12"/>
                  </a:lnTo>
                  <a:lnTo>
                    <a:pt x="4" y="18"/>
                  </a:lnTo>
                  <a:lnTo>
                    <a:pt x="4" y="18"/>
                  </a:lnTo>
                  <a:lnTo>
                    <a:pt x="2" y="30"/>
                  </a:lnTo>
                  <a:lnTo>
                    <a:pt x="0" y="50"/>
                  </a:lnTo>
                  <a:lnTo>
                    <a:pt x="0" y="50"/>
                  </a:lnTo>
                  <a:lnTo>
                    <a:pt x="2" y="70"/>
                  </a:lnTo>
                  <a:lnTo>
                    <a:pt x="4" y="84"/>
                  </a:lnTo>
                  <a:lnTo>
                    <a:pt x="4" y="84"/>
                  </a:lnTo>
                  <a:lnTo>
                    <a:pt x="6" y="90"/>
                  </a:lnTo>
                  <a:lnTo>
                    <a:pt x="12" y="94"/>
                  </a:lnTo>
                  <a:lnTo>
                    <a:pt x="18" y="98"/>
                  </a:lnTo>
                  <a:lnTo>
                    <a:pt x="26" y="100"/>
                  </a:lnTo>
                  <a:lnTo>
                    <a:pt x="26" y="100"/>
                  </a:lnTo>
                  <a:lnTo>
                    <a:pt x="76" y="102"/>
                  </a:lnTo>
                  <a:lnTo>
                    <a:pt x="76" y="102"/>
                  </a:lnTo>
                  <a:lnTo>
                    <a:pt x="124" y="100"/>
                  </a:lnTo>
                  <a:lnTo>
                    <a:pt x="124" y="100"/>
                  </a:lnTo>
                  <a:lnTo>
                    <a:pt x="134" y="98"/>
                  </a:lnTo>
                  <a:lnTo>
                    <a:pt x="140" y="94"/>
                  </a:lnTo>
                  <a:lnTo>
                    <a:pt x="146" y="90"/>
                  </a:lnTo>
                  <a:lnTo>
                    <a:pt x="148" y="84"/>
                  </a:lnTo>
                  <a:lnTo>
                    <a:pt x="148" y="84"/>
                  </a:lnTo>
                  <a:lnTo>
                    <a:pt x="150" y="70"/>
                  </a:lnTo>
                  <a:lnTo>
                    <a:pt x="152" y="50"/>
                  </a:lnTo>
                  <a:lnTo>
                    <a:pt x="152" y="50"/>
                  </a:lnTo>
                  <a:lnTo>
                    <a:pt x="150" y="30"/>
                  </a:lnTo>
                  <a:lnTo>
                    <a:pt x="148" y="18"/>
                  </a:lnTo>
                  <a:lnTo>
                    <a:pt x="148" y="18"/>
                  </a:lnTo>
                  <a:lnTo>
                    <a:pt x="146" y="12"/>
                  </a:lnTo>
                  <a:lnTo>
                    <a:pt x="140" y="6"/>
                  </a:lnTo>
                  <a:lnTo>
                    <a:pt x="134" y="4"/>
                  </a:lnTo>
                  <a:lnTo>
                    <a:pt x="124" y="2"/>
                  </a:lnTo>
                  <a:lnTo>
                    <a:pt x="124" y="2"/>
                  </a:lnTo>
                  <a:close/>
                  <a:moveTo>
                    <a:pt x="116" y="66"/>
                  </a:moveTo>
                  <a:lnTo>
                    <a:pt x="116" y="66"/>
                  </a:lnTo>
                  <a:lnTo>
                    <a:pt x="116" y="70"/>
                  </a:lnTo>
                  <a:lnTo>
                    <a:pt x="112" y="72"/>
                  </a:lnTo>
                  <a:lnTo>
                    <a:pt x="112" y="72"/>
                  </a:lnTo>
                  <a:lnTo>
                    <a:pt x="108" y="74"/>
                  </a:lnTo>
                  <a:lnTo>
                    <a:pt x="102" y="76"/>
                  </a:lnTo>
                  <a:lnTo>
                    <a:pt x="102" y="76"/>
                  </a:lnTo>
                  <a:lnTo>
                    <a:pt x="76" y="76"/>
                  </a:lnTo>
                  <a:lnTo>
                    <a:pt x="76" y="76"/>
                  </a:lnTo>
                  <a:lnTo>
                    <a:pt x="48" y="74"/>
                  </a:lnTo>
                  <a:lnTo>
                    <a:pt x="48" y="74"/>
                  </a:lnTo>
                  <a:lnTo>
                    <a:pt x="38" y="72"/>
                  </a:lnTo>
                  <a:lnTo>
                    <a:pt x="36" y="70"/>
                  </a:lnTo>
                  <a:lnTo>
                    <a:pt x="34" y="66"/>
                  </a:lnTo>
                  <a:lnTo>
                    <a:pt x="34" y="66"/>
                  </a:lnTo>
                  <a:lnTo>
                    <a:pt x="34" y="54"/>
                  </a:lnTo>
                  <a:lnTo>
                    <a:pt x="34" y="54"/>
                  </a:lnTo>
                  <a:lnTo>
                    <a:pt x="34" y="40"/>
                  </a:lnTo>
                  <a:lnTo>
                    <a:pt x="36" y="34"/>
                  </a:lnTo>
                  <a:lnTo>
                    <a:pt x="36" y="34"/>
                  </a:lnTo>
                  <a:lnTo>
                    <a:pt x="38" y="28"/>
                  </a:lnTo>
                  <a:lnTo>
                    <a:pt x="44" y="26"/>
                  </a:lnTo>
                  <a:lnTo>
                    <a:pt x="44" y="26"/>
                  </a:lnTo>
                  <a:lnTo>
                    <a:pt x="76" y="26"/>
                  </a:lnTo>
                  <a:lnTo>
                    <a:pt x="76" y="26"/>
                  </a:lnTo>
                  <a:lnTo>
                    <a:pt x="106" y="26"/>
                  </a:lnTo>
                  <a:lnTo>
                    <a:pt x="106" y="26"/>
                  </a:lnTo>
                  <a:lnTo>
                    <a:pt x="110" y="28"/>
                  </a:lnTo>
                  <a:lnTo>
                    <a:pt x="114" y="30"/>
                  </a:lnTo>
                  <a:lnTo>
                    <a:pt x="114" y="30"/>
                  </a:lnTo>
                  <a:lnTo>
                    <a:pt x="118" y="38"/>
                  </a:lnTo>
                  <a:lnTo>
                    <a:pt x="118" y="38"/>
                  </a:lnTo>
                  <a:lnTo>
                    <a:pt x="118" y="54"/>
                  </a:lnTo>
                  <a:lnTo>
                    <a:pt x="118"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3" name="Freeform 20"/>
            <p:cNvSpPr>
              <a:spLocks noEditPoints="1"/>
            </p:cNvSpPr>
            <p:nvPr/>
          </p:nvSpPr>
          <p:spPr bwMode="auto">
            <a:xfrm>
              <a:off x="8672332" y="1999046"/>
              <a:ext cx="127201" cy="93530"/>
            </a:xfrm>
            <a:custGeom>
              <a:avLst/>
              <a:gdLst>
                <a:gd name="T0" fmla="*/ 130 w 136"/>
                <a:gd name="T1" fmla="*/ 66 h 100"/>
                <a:gd name="T2" fmla="*/ 116 w 136"/>
                <a:gd name="T3" fmla="*/ 62 h 100"/>
                <a:gd name="T4" fmla="*/ 124 w 136"/>
                <a:gd name="T5" fmla="*/ 60 h 100"/>
                <a:gd name="T6" fmla="*/ 130 w 136"/>
                <a:gd name="T7" fmla="*/ 56 h 100"/>
                <a:gd name="T8" fmla="*/ 134 w 136"/>
                <a:gd name="T9" fmla="*/ 48 h 100"/>
                <a:gd name="T10" fmla="*/ 136 w 136"/>
                <a:gd name="T11" fmla="*/ 32 h 100"/>
                <a:gd name="T12" fmla="*/ 136 w 136"/>
                <a:gd name="T13" fmla="*/ 22 h 100"/>
                <a:gd name="T14" fmla="*/ 134 w 136"/>
                <a:gd name="T15" fmla="*/ 14 h 100"/>
                <a:gd name="T16" fmla="*/ 126 w 136"/>
                <a:gd name="T17" fmla="*/ 4 h 100"/>
                <a:gd name="T18" fmla="*/ 120 w 136"/>
                <a:gd name="T19" fmla="*/ 2 h 100"/>
                <a:gd name="T20" fmla="*/ 114 w 136"/>
                <a:gd name="T21" fmla="*/ 2 h 100"/>
                <a:gd name="T22" fmla="*/ 0 w 136"/>
                <a:gd name="T23" fmla="*/ 0 h 100"/>
                <a:gd name="T24" fmla="*/ 32 w 136"/>
                <a:gd name="T25" fmla="*/ 100 h 100"/>
                <a:gd name="T26" fmla="*/ 80 w 136"/>
                <a:gd name="T27" fmla="*/ 74 h 100"/>
                <a:gd name="T28" fmla="*/ 94 w 136"/>
                <a:gd name="T29" fmla="*/ 74 h 100"/>
                <a:gd name="T30" fmla="*/ 98 w 136"/>
                <a:gd name="T31" fmla="*/ 76 h 100"/>
                <a:gd name="T32" fmla="*/ 102 w 136"/>
                <a:gd name="T33" fmla="*/ 82 h 100"/>
                <a:gd name="T34" fmla="*/ 102 w 136"/>
                <a:gd name="T35" fmla="*/ 94 h 100"/>
                <a:gd name="T36" fmla="*/ 134 w 136"/>
                <a:gd name="T37" fmla="*/ 100 h 100"/>
                <a:gd name="T38" fmla="*/ 134 w 136"/>
                <a:gd name="T39" fmla="*/ 90 h 100"/>
                <a:gd name="T40" fmla="*/ 134 w 136"/>
                <a:gd name="T41" fmla="*/ 74 h 100"/>
                <a:gd name="T42" fmla="*/ 130 w 136"/>
                <a:gd name="T43" fmla="*/ 66 h 100"/>
                <a:gd name="T44" fmla="*/ 102 w 136"/>
                <a:gd name="T45" fmla="*/ 44 h 100"/>
                <a:gd name="T46" fmla="*/ 98 w 136"/>
                <a:gd name="T47" fmla="*/ 48 h 100"/>
                <a:gd name="T48" fmla="*/ 94 w 136"/>
                <a:gd name="T49" fmla="*/ 50 h 100"/>
                <a:gd name="T50" fmla="*/ 32 w 136"/>
                <a:gd name="T51" fmla="*/ 50 h 100"/>
                <a:gd name="T52" fmla="*/ 80 w 136"/>
                <a:gd name="T53" fmla="*/ 26 h 100"/>
                <a:gd name="T54" fmla="*/ 94 w 136"/>
                <a:gd name="T55" fmla="*/ 26 h 100"/>
                <a:gd name="T56" fmla="*/ 98 w 136"/>
                <a:gd name="T57" fmla="*/ 26 h 100"/>
                <a:gd name="T58" fmla="*/ 102 w 136"/>
                <a:gd name="T59" fmla="*/ 30 h 100"/>
                <a:gd name="T60" fmla="*/ 102 w 136"/>
                <a:gd name="T61" fmla="*/ 38 h 100"/>
                <a:gd name="T62" fmla="*/ 102 w 136"/>
                <a:gd name="T63"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00">
                  <a:moveTo>
                    <a:pt x="130" y="66"/>
                  </a:moveTo>
                  <a:lnTo>
                    <a:pt x="130" y="66"/>
                  </a:lnTo>
                  <a:lnTo>
                    <a:pt x="124" y="62"/>
                  </a:lnTo>
                  <a:lnTo>
                    <a:pt x="116" y="62"/>
                  </a:lnTo>
                  <a:lnTo>
                    <a:pt x="116" y="62"/>
                  </a:lnTo>
                  <a:lnTo>
                    <a:pt x="124" y="60"/>
                  </a:lnTo>
                  <a:lnTo>
                    <a:pt x="130" y="56"/>
                  </a:lnTo>
                  <a:lnTo>
                    <a:pt x="130" y="56"/>
                  </a:lnTo>
                  <a:lnTo>
                    <a:pt x="132" y="54"/>
                  </a:lnTo>
                  <a:lnTo>
                    <a:pt x="134" y="48"/>
                  </a:lnTo>
                  <a:lnTo>
                    <a:pt x="134" y="48"/>
                  </a:lnTo>
                  <a:lnTo>
                    <a:pt x="136" y="32"/>
                  </a:lnTo>
                  <a:lnTo>
                    <a:pt x="136" y="32"/>
                  </a:lnTo>
                  <a:lnTo>
                    <a:pt x="136" y="22"/>
                  </a:lnTo>
                  <a:lnTo>
                    <a:pt x="134" y="14"/>
                  </a:lnTo>
                  <a:lnTo>
                    <a:pt x="134" y="14"/>
                  </a:lnTo>
                  <a:lnTo>
                    <a:pt x="130" y="8"/>
                  </a:lnTo>
                  <a:lnTo>
                    <a:pt x="126" y="4"/>
                  </a:lnTo>
                  <a:lnTo>
                    <a:pt x="126" y="4"/>
                  </a:lnTo>
                  <a:lnTo>
                    <a:pt x="120" y="2"/>
                  </a:lnTo>
                  <a:lnTo>
                    <a:pt x="114" y="2"/>
                  </a:lnTo>
                  <a:lnTo>
                    <a:pt x="114" y="2"/>
                  </a:lnTo>
                  <a:lnTo>
                    <a:pt x="80" y="0"/>
                  </a:lnTo>
                  <a:lnTo>
                    <a:pt x="0" y="0"/>
                  </a:lnTo>
                  <a:lnTo>
                    <a:pt x="0" y="100"/>
                  </a:lnTo>
                  <a:lnTo>
                    <a:pt x="32" y="100"/>
                  </a:lnTo>
                  <a:lnTo>
                    <a:pt x="32" y="74"/>
                  </a:lnTo>
                  <a:lnTo>
                    <a:pt x="80" y="74"/>
                  </a:lnTo>
                  <a:lnTo>
                    <a:pt x="80" y="74"/>
                  </a:lnTo>
                  <a:lnTo>
                    <a:pt x="94" y="74"/>
                  </a:lnTo>
                  <a:lnTo>
                    <a:pt x="94" y="74"/>
                  </a:lnTo>
                  <a:lnTo>
                    <a:pt x="98" y="76"/>
                  </a:lnTo>
                  <a:lnTo>
                    <a:pt x="98" y="76"/>
                  </a:lnTo>
                  <a:lnTo>
                    <a:pt x="102" y="82"/>
                  </a:lnTo>
                  <a:lnTo>
                    <a:pt x="102" y="82"/>
                  </a:lnTo>
                  <a:lnTo>
                    <a:pt x="102" y="94"/>
                  </a:lnTo>
                  <a:lnTo>
                    <a:pt x="102" y="100"/>
                  </a:lnTo>
                  <a:lnTo>
                    <a:pt x="134" y="100"/>
                  </a:lnTo>
                  <a:lnTo>
                    <a:pt x="134" y="90"/>
                  </a:lnTo>
                  <a:lnTo>
                    <a:pt x="134" y="90"/>
                  </a:lnTo>
                  <a:lnTo>
                    <a:pt x="134" y="74"/>
                  </a:lnTo>
                  <a:lnTo>
                    <a:pt x="134" y="74"/>
                  </a:lnTo>
                  <a:lnTo>
                    <a:pt x="130" y="66"/>
                  </a:lnTo>
                  <a:lnTo>
                    <a:pt x="130" y="66"/>
                  </a:lnTo>
                  <a:close/>
                  <a:moveTo>
                    <a:pt x="102" y="44"/>
                  </a:moveTo>
                  <a:lnTo>
                    <a:pt x="102" y="44"/>
                  </a:lnTo>
                  <a:lnTo>
                    <a:pt x="98" y="48"/>
                  </a:lnTo>
                  <a:lnTo>
                    <a:pt x="98" y="48"/>
                  </a:lnTo>
                  <a:lnTo>
                    <a:pt x="94" y="50"/>
                  </a:lnTo>
                  <a:lnTo>
                    <a:pt x="94" y="50"/>
                  </a:lnTo>
                  <a:lnTo>
                    <a:pt x="80" y="50"/>
                  </a:lnTo>
                  <a:lnTo>
                    <a:pt x="32" y="50"/>
                  </a:lnTo>
                  <a:lnTo>
                    <a:pt x="32" y="26"/>
                  </a:lnTo>
                  <a:lnTo>
                    <a:pt x="80" y="26"/>
                  </a:lnTo>
                  <a:lnTo>
                    <a:pt x="80" y="26"/>
                  </a:lnTo>
                  <a:lnTo>
                    <a:pt x="94" y="26"/>
                  </a:lnTo>
                  <a:lnTo>
                    <a:pt x="94" y="26"/>
                  </a:lnTo>
                  <a:lnTo>
                    <a:pt x="98" y="26"/>
                  </a:lnTo>
                  <a:lnTo>
                    <a:pt x="98" y="26"/>
                  </a:lnTo>
                  <a:lnTo>
                    <a:pt x="102" y="30"/>
                  </a:lnTo>
                  <a:lnTo>
                    <a:pt x="102" y="30"/>
                  </a:lnTo>
                  <a:lnTo>
                    <a:pt x="102" y="38"/>
                  </a:lnTo>
                  <a:lnTo>
                    <a:pt x="102" y="38"/>
                  </a:lnTo>
                  <a:lnTo>
                    <a:pt x="102" y="44"/>
                  </a:lnTo>
                  <a:lnTo>
                    <a:pt x="10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4" name="Freeform 21"/>
            <p:cNvSpPr>
              <a:spLocks/>
            </p:cNvSpPr>
            <p:nvPr/>
          </p:nvSpPr>
          <p:spPr bwMode="auto">
            <a:xfrm>
              <a:off x="7892290" y="2137471"/>
              <a:ext cx="54248" cy="48636"/>
            </a:xfrm>
            <a:custGeom>
              <a:avLst/>
              <a:gdLst>
                <a:gd name="T0" fmla="*/ 6 w 58"/>
                <a:gd name="T1" fmla="*/ 36 h 52"/>
                <a:gd name="T2" fmla="*/ 6 w 58"/>
                <a:gd name="T3" fmla="*/ 38 h 52"/>
                <a:gd name="T4" fmla="*/ 8 w 58"/>
                <a:gd name="T5" fmla="*/ 44 h 52"/>
                <a:gd name="T6" fmla="*/ 18 w 58"/>
                <a:gd name="T7" fmla="*/ 46 h 52"/>
                <a:gd name="T8" fmla="*/ 38 w 58"/>
                <a:gd name="T9" fmla="*/ 46 h 52"/>
                <a:gd name="T10" fmla="*/ 48 w 58"/>
                <a:gd name="T11" fmla="*/ 44 h 52"/>
                <a:gd name="T12" fmla="*/ 52 w 58"/>
                <a:gd name="T13" fmla="*/ 36 h 52"/>
                <a:gd name="T14" fmla="*/ 50 w 58"/>
                <a:gd name="T15" fmla="*/ 34 h 52"/>
                <a:gd name="T16" fmla="*/ 46 w 58"/>
                <a:gd name="T17" fmla="*/ 30 h 52"/>
                <a:gd name="T18" fmla="*/ 28 w 58"/>
                <a:gd name="T19" fmla="*/ 30 h 52"/>
                <a:gd name="T20" fmla="*/ 14 w 58"/>
                <a:gd name="T21" fmla="*/ 28 h 52"/>
                <a:gd name="T22" fmla="*/ 2 w 58"/>
                <a:gd name="T23" fmla="*/ 22 h 52"/>
                <a:gd name="T24" fmla="*/ 0 w 58"/>
                <a:gd name="T25" fmla="*/ 14 h 52"/>
                <a:gd name="T26" fmla="*/ 6 w 58"/>
                <a:gd name="T27" fmla="*/ 4 h 52"/>
                <a:gd name="T28" fmla="*/ 20 w 58"/>
                <a:gd name="T29" fmla="*/ 0 h 52"/>
                <a:gd name="T30" fmla="*/ 36 w 58"/>
                <a:gd name="T31" fmla="*/ 0 h 52"/>
                <a:gd name="T32" fmla="*/ 52 w 58"/>
                <a:gd name="T33" fmla="*/ 4 h 52"/>
                <a:gd name="T34" fmla="*/ 56 w 58"/>
                <a:gd name="T35" fmla="*/ 14 h 52"/>
                <a:gd name="T36" fmla="*/ 50 w 58"/>
                <a:gd name="T37" fmla="*/ 16 h 52"/>
                <a:gd name="T38" fmla="*/ 50 w 58"/>
                <a:gd name="T39" fmla="*/ 10 h 52"/>
                <a:gd name="T40" fmla="*/ 42 w 58"/>
                <a:gd name="T41" fmla="*/ 6 h 52"/>
                <a:gd name="T42" fmla="*/ 24 w 58"/>
                <a:gd name="T43" fmla="*/ 6 h 52"/>
                <a:gd name="T44" fmla="*/ 16 w 58"/>
                <a:gd name="T45" fmla="*/ 6 h 52"/>
                <a:gd name="T46" fmla="*/ 8 w 58"/>
                <a:gd name="T47" fmla="*/ 10 h 52"/>
                <a:gd name="T48" fmla="*/ 6 w 58"/>
                <a:gd name="T49" fmla="*/ 16 h 52"/>
                <a:gd name="T50" fmla="*/ 8 w 58"/>
                <a:gd name="T51" fmla="*/ 22 h 52"/>
                <a:gd name="T52" fmla="*/ 18 w 58"/>
                <a:gd name="T53" fmla="*/ 24 h 52"/>
                <a:gd name="T54" fmla="*/ 38 w 58"/>
                <a:gd name="T55" fmla="*/ 24 h 52"/>
                <a:gd name="T56" fmla="*/ 54 w 58"/>
                <a:gd name="T57" fmla="*/ 26 h 52"/>
                <a:gd name="T58" fmla="*/ 58 w 58"/>
                <a:gd name="T59" fmla="*/ 36 h 52"/>
                <a:gd name="T60" fmla="*/ 58 w 58"/>
                <a:gd name="T61" fmla="*/ 38 h 52"/>
                <a:gd name="T62" fmla="*/ 52 w 58"/>
                <a:gd name="T63" fmla="*/ 50 h 52"/>
                <a:gd name="T64" fmla="*/ 38 w 58"/>
                <a:gd name="T65" fmla="*/ 52 h 52"/>
                <a:gd name="T66" fmla="*/ 18 w 58"/>
                <a:gd name="T67" fmla="*/ 52 h 52"/>
                <a:gd name="T68" fmla="*/ 6 w 58"/>
                <a:gd name="T69" fmla="*/ 50 h 52"/>
                <a:gd name="T70" fmla="*/ 0 w 58"/>
                <a:gd name="T7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2">
                  <a:moveTo>
                    <a:pt x="0" y="36"/>
                  </a:moveTo>
                  <a:lnTo>
                    <a:pt x="6" y="36"/>
                  </a:lnTo>
                  <a:lnTo>
                    <a:pt x="6" y="38"/>
                  </a:lnTo>
                  <a:lnTo>
                    <a:pt x="6" y="38"/>
                  </a:lnTo>
                  <a:lnTo>
                    <a:pt x="8" y="42"/>
                  </a:lnTo>
                  <a:lnTo>
                    <a:pt x="8" y="44"/>
                  </a:lnTo>
                  <a:lnTo>
                    <a:pt x="12" y="46"/>
                  </a:lnTo>
                  <a:lnTo>
                    <a:pt x="18" y="46"/>
                  </a:lnTo>
                  <a:lnTo>
                    <a:pt x="38" y="46"/>
                  </a:lnTo>
                  <a:lnTo>
                    <a:pt x="38" y="46"/>
                  </a:lnTo>
                  <a:lnTo>
                    <a:pt x="44" y="46"/>
                  </a:lnTo>
                  <a:lnTo>
                    <a:pt x="48" y="44"/>
                  </a:lnTo>
                  <a:lnTo>
                    <a:pt x="50" y="42"/>
                  </a:lnTo>
                  <a:lnTo>
                    <a:pt x="52" y="36"/>
                  </a:lnTo>
                  <a:lnTo>
                    <a:pt x="52" y="36"/>
                  </a:lnTo>
                  <a:lnTo>
                    <a:pt x="50" y="34"/>
                  </a:lnTo>
                  <a:lnTo>
                    <a:pt x="48" y="30"/>
                  </a:lnTo>
                  <a:lnTo>
                    <a:pt x="46" y="30"/>
                  </a:lnTo>
                  <a:lnTo>
                    <a:pt x="40" y="30"/>
                  </a:lnTo>
                  <a:lnTo>
                    <a:pt x="28" y="30"/>
                  </a:lnTo>
                  <a:lnTo>
                    <a:pt x="28" y="30"/>
                  </a:lnTo>
                  <a:lnTo>
                    <a:pt x="14" y="28"/>
                  </a:lnTo>
                  <a:lnTo>
                    <a:pt x="6" y="26"/>
                  </a:lnTo>
                  <a:lnTo>
                    <a:pt x="2" y="22"/>
                  </a:lnTo>
                  <a:lnTo>
                    <a:pt x="0" y="14"/>
                  </a:lnTo>
                  <a:lnTo>
                    <a:pt x="0" y="14"/>
                  </a:lnTo>
                  <a:lnTo>
                    <a:pt x="2" y="8"/>
                  </a:lnTo>
                  <a:lnTo>
                    <a:pt x="6" y="4"/>
                  </a:lnTo>
                  <a:lnTo>
                    <a:pt x="12" y="2"/>
                  </a:lnTo>
                  <a:lnTo>
                    <a:pt x="20" y="0"/>
                  </a:lnTo>
                  <a:lnTo>
                    <a:pt x="36" y="0"/>
                  </a:lnTo>
                  <a:lnTo>
                    <a:pt x="36" y="0"/>
                  </a:lnTo>
                  <a:lnTo>
                    <a:pt x="46" y="2"/>
                  </a:lnTo>
                  <a:lnTo>
                    <a:pt x="52" y="4"/>
                  </a:lnTo>
                  <a:lnTo>
                    <a:pt x="56" y="8"/>
                  </a:lnTo>
                  <a:lnTo>
                    <a:pt x="56" y="14"/>
                  </a:lnTo>
                  <a:lnTo>
                    <a:pt x="56" y="16"/>
                  </a:lnTo>
                  <a:lnTo>
                    <a:pt x="50" y="16"/>
                  </a:lnTo>
                  <a:lnTo>
                    <a:pt x="50" y="16"/>
                  </a:lnTo>
                  <a:lnTo>
                    <a:pt x="50" y="10"/>
                  </a:lnTo>
                  <a:lnTo>
                    <a:pt x="48" y="8"/>
                  </a:lnTo>
                  <a:lnTo>
                    <a:pt x="42" y="6"/>
                  </a:lnTo>
                  <a:lnTo>
                    <a:pt x="32" y="6"/>
                  </a:lnTo>
                  <a:lnTo>
                    <a:pt x="24" y="6"/>
                  </a:lnTo>
                  <a:lnTo>
                    <a:pt x="24" y="6"/>
                  </a:lnTo>
                  <a:lnTo>
                    <a:pt x="16" y="6"/>
                  </a:lnTo>
                  <a:lnTo>
                    <a:pt x="10" y="8"/>
                  </a:lnTo>
                  <a:lnTo>
                    <a:pt x="8" y="10"/>
                  </a:lnTo>
                  <a:lnTo>
                    <a:pt x="6" y="16"/>
                  </a:lnTo>
                  <a:lnTo>
                    <a:pt x="6" y="16"/>
                  </a:lnTo>
                  <a:lnTo>
                    <a:pt x="6" y="18"/>
                  </a:lnTo>
                  <a:lnTo>
                    <a:pt x="8" y="22"/>
                  </a:lnTo>
                  <a:lnTo>
                    <a:pt x="12" y="22"/>
                  </a:lnTo>
                  <a:lnTo>
                    <a:pt x="18" y="24"/>
                  </a:lnTo>
                  <a:lnTo>
                    <a:pt x="38" y="24"/>
                  </a:lnTo>
                  <a:lnTo>
                    <a:pt x="38" y="24"/>
                  </a:lnTo>
                  <a:lnTo>
                    <a:pt x="48" y="24"/>
                  </a:lnTo>
                  <a:lnTo>
                    <a:pt x="54" y="26"/>
                  </a:lnTo>
                  <a:lnTo>
                    <a:pt x="56" y="30"/>
                  </a:lnTo>
                  <a:lnTo>
                    <a:pt x="58" y="36"/>
                  </a:lnTo>
                  <a:lnTo>
                    <a:pt x="58" y="38"/>
                  </a:lnTo>
                  <a:lnTo>
                    <a:pt x="58" y="38"/>
                  </a:lnTo>
                  <a:lnTo>
                    <a:pt x="56" y="46"/>
                  </a:lnTo>
                  <a:lnTo>
                    <a:pt x="52" y="50"/>
                  </a:lnTo>
                  <a:lnTo>
                    <a:pt x="44" y="52"/>
                  </a:lnTo>
                  <a:lnTo>
                    <a:pt x="38" y="52"/>
                  </a:lnTo>
                  <a:lnTo>
                    <a:pt x="18" y="52"/>
                  </a:lnTo>
                  <a:lnTo>
                    <a:pt x="18" y="52"/>
                  </a:lnTo>
                  <a:lnTo>
                    <a:pt x="12" y="52"/>
                  </a:lnTo>
                  <a:lnTo>
                    <a:pt x="6" y="50"/>
                  </a:lnTo>
                  <a:lnTo>
                    <a:pt x="2" y="46"/>
                  </a:lnTo>
                  <a:lnTo>
                    <a:pt x="0" y="40"/>
                  </a:lnTo>
                  <a:lnTo>
                    <a:pt x="0" y="3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5" name="Freeform 22"/>
            <p:cNvSpPr>
              <a:spLocks noEditPoints="1"/>
            </p:cNvSpPr>
            <p:nvPr/>
          </p:nvSpPr>
          <p:spPr bwMode="auto">
            <a:xfrm>
              <a:off x="7955891" y="2137471"/>
              <a:ext cx="59859" cy="48636"/>
            </a:xfrm>
            <a:custGeom>
              <a:avLst/>
              <a:gdLst>
                <a:gd name="T0" fmla="*/ 0 w 64"/>
                <a:gd name="T1" fmla="*/ 20 h 52"/>
                <a:gd name="T2" fmla="*/ 0 w 64"/>
                <a:gd name="T3" fmla="*/ 20 h 52"/>
                <a:gd name="T4" fmla="*/ 2 w 64"/>
                <a:gd name="T5" fmla="*/ 12 h 52"/>
                <a:gd name="T6" fmla="*/ 4 w 64"/>
                <a:gd name="T7" fmla="*/ 6 h 52"/>
                <a:gd name="T8" fmla="*/ 10 w 64"/>
                <a:gd name="T9" fmla="*/ 2 h 52"/>
                <a:gd name="T10" fmla="*/ 18 w 64"/>
                <a:gd name="T11" fmla="*/ 0 h 52"/>
                <a:gd name="T12" fmla="*/ 46 w 64"/>
                <a:gd name="T13" fmla="*/ 0 h 52"/>
                <a:gd name="T14" fmla="*/ 46 w 64"/>
                <a:gd name="T15" fmla="*/ 0 h 52"/>
                <a:gd name="T16" fmla="*/ 56 w 64"/>
                <a:gd name="T17" fmla="*/ 2 h 52"/>
                <a:gd name="T18" fmla="*/ 60 w 64"/>
                <a:gd name="T19" fmla="*/ 6 h 52"/>
                <a:gd name="T20" fmla="*/ 64 w 64"/>
                <a:gd name="T21" fmla="*/ 12 h 52"/>
                <a:gd name="T22" fmla="*/ 64 w 64"/>
                <a:gd name="T23" fmla="*/ 20 h 52"/>
                <a:gd name="T24" fmla="*/ 64 w 64"/>
                <a:gd name="T25" fmla="*/ 32 h 52"/>
                <a:gd name="T26" fmla="*/ 64 w 64"/>
                <a:gd name="T27" fmla="*/ 32 h 52"/>
                <a:gd name="T28" fmla="*/ 64 w 64"/>
                <a:gd name="T29" fmla="*/ 42 h 52"/>
                <a:gd name="T30" fmla="*/ 60 w 64"/>
                <a:gd name="T31" fmla="*/ 48 h 52"/>
                <a:gd name="T32" fmla="*/ 56 w 64"/>
                <a:gd name="T33" fmla="*/ 50 h 52"/>
                <a:gd name="T34" fmla="*/ 46 w 64"/>
                <a:gd name="T35" fmla="*/ 52 h 52"/>
                <a:gd name="T36" fmla="*/ 18 w 64"/>
                <a:gd name="T37" fmla="*/ 52 h 52"/>
                <a:gd name="T38" fmla="*/ 18 w 64"/>
                <a:gd name="T39" fmla="*/ 52 h 52"/>
                <a:gd name="T40" fmla="*/ 10 w 64"/>
                <a:gd name="T41" fmla="*/ 50 h 52"/>
                <a:gd name="T42" fmla="*/ 4 w 64"/>
                <a:gd name="T43" fmla="*/ 48 h 52"/>
                <a:gd name="T44" fmla="*/ 2 w 64"/>
                <a:gd name="T45" fmla="*/ 42 h 52"/>
                <a:gd name="T46" fmla="*/ 0 w 64"/>
                <a:gd name="T47" fmla="*/ 32 h 52"/>
                <a:gd name="T48" fmla="*/ 0 w 64"/>
                <a:gd name="T49" fmla="*/ 20 h 52"/>
                <a:gd name="T50" fmla="*/ 58 w 64"/>
                <a:gd name="T51" fmla="*/ 16 h 52"/>
                <a:gd name="T52" fmla="*/ 58 w 64"/>
                <a:gd name="T53" fmla="*/ 16 h 52"/>
                <a:gd name="T54" fmla="*/ 56 w 64"/>
                <a:gd name="T55" fmla="*/ 12 h 52"/>
                <a:gd name="T56" fmla="*/ 54 w 64"/>
                <a:gd name="T57" fmla="*/ 8 h 52"/>
                <a:gd name="T58" fmla="*/ 50 w 64"/>
                <a:gd name="T59" fmla="*/ 6 h 52"/>
                <a:gd name="T60" fmla="*/ 46 w 64"/>
                <a:gd name="T61" fmla="*/ 6 h 52"/>
                <a:gd name="T62" fmla="*/ 18 w 64"/>
                <a:gd name="T63" fmla="*/ 6 h 52"/>
                <a:gd name="T64" fmla="*/ 18 w 64"/>
                <a:gd name="T65" fmla="*/ 6 h 52"/>
                <a:gd name="T66" fmla="*/ 14 w 64"/>
                <a:gd name="T67" fmla="*/ 6 h 52"/>
                <a:gd name="T68" fmla="*/ 10 w 64"/>
                <a:gd name="T69" fmla="*/ 8 h 52"/>
                <a:gd name="T70" fmla="*/ 8 w 64"/>
                <a:gd name="T71" fmla="*/ 12 h 52"/>
                <a:gd name="T72" fmla="*/ 6 w 64"/>
                <a:gd name="T73" fmla="*/ 16 h 52"/>
                <a:gd name="T74" fmla="*/ 6 w 64"/>
                <a:gd name="T75" fmla="*/ 36 h 52"/>
                <a:gd name="T76" fmla="*/ 6 w 64"/>
                <a:gd name="T77" fmla="*/ 36 h 52"/>
                <a:gd name="T78" fmla="*/ 8 w 64"/>
                <a:gd name="T79" fmla="*/ 40 h 52"/>
                <a:gd name="T80" fmla="*/ 10 w 64"/>
                <a:gd name="T81" fmla="*/ 44 h 52"/>
                <a:gd name="T82" fmla="*/ 14 w 64"/>
                <a:gd name="T83" fmla="*/ 46 h 52"/>
                <a:gd name="T84" fmla="*/ 18 w 64"/>
                <a:gd name="T85" fmla="*/ 46 h 52"/>
                <a:gd name="T86" fmla="*/ 46 w 64"/>
                <a:gd name="T87" fmla="*/ 46 h 52"/>
                <a:gd name="T88" fmla="*/ 46 w 64"/>
                <a:gd name="T89" fmla="*/ 46 h 52"/>
                <a:gd name="T90" fmla="*/ 50 w 64"/>
                <a:gd name="T91" fmla="*/ 46 h 52"/>
                <a:gd name="T92" fmla="*/ 54 w 64"/>
                <a:gd name="T93" fmla="*/ 44 h 52"/>
                <a:gd name="T94" fmla="*/ 56 w 64"/>
                <a:gd name="T95" fmla="*/ 40 h 52"/>
                <a:gd name="T96" fmla="*/ 58 w 64"/>
                <a:gd name="T97" fmla="*/ 36 h 52"/>
                <a:gd name="T98" fmla="*/ 58 w 64"/>
                <a:gd name="T9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2">
                  <a:moveTo>
                    <a:pt x="0" y="20"/>
                  </a:moveTo>
                  <a:lnTo>
                    <a:pt x="0" y="20"/>
                  </a:lnTo>
                  <a:lnTo>
                    <a:pt x="2" y="12"/>
                  </a:lnTo>
                  <a:lnTo>
                    <a:pt x="4" y="6"/>
                  </a:lnTo>
                  <a:lnTo>
                    <a:pt x="10" y="2"/>
                  </a:lnTo>
                  <a:lnTo>
                    <a:pt x="18" y="0"/>
                  </a:lnTo>
                  <a:lnTo>
                    <a:pt x="46" y="0"/>
                  </a:lnTo>
                  <a:lnTo>
                    <a:pt x="46" y="0"/>
                  </a:lnTo>
                  <a:lnTo>
                    <a:pt x="56" y="2"/>
                  </a:lnTo>
                  <a:lnTo>
                    <a:pt x="60" y="6"/>
                  </a:lnTo>
                  <a:lnTo>
                    <a:pt x="64" y="12"/>
                  </a:lnTo>
                  <a:lnTo>
                    <a:pt x="64" y="20"/>
                  </a:lnTo>
                  <a:lnTo>
                    <a:pt x="64" y="32"/>
                  </a:lnTo>
                  <a:lnTo>
                    <a:pt x="64" y="32"/>
                  </a:lnTo>
                  <a:lnTo>
                    <a:pt x="64" y="42"/>
                  </a:lnTo>
                  <a:lnTo>
                    <a:pt x="60" y="48"/>
                  </a:lnTo>
                  <a:lnTo>
                    <a:pt x="56" y="50"/>
                  </a:lnTo>
                  <a:lnTo>
                    <a:pt x="46" y="52"/>
                  </a:lnTo>
                  <a:lnTo>
                    <a:pt x="18" y="52"/>
                  </a:lnTo>
                  <a:lnTo>
                    <a:pt x="18" y="52"/>
                  </a:lnTo>
                  <a:lnTo>
                    <a:pt x="10" y="50"/>
                  </a:lnTo>
                  <a:lnTo>
                    <a:pt x="4" y="48"/>
                  </a:lnTo>
                  <a:lnTo>
                    <a:pt x="2" y="42"/>
                  </a:lnTo>
                  <a:lnTo>
                    <a:pt x="0" y="32"/>
                  </a:lnTo>
                  <a:lnTo>
                    <a:pt x="0" y="20"/>
                  </a:lnTo>
                  <a:close/>
                  <a:moveTo>
                    <a:pt x="58" y="16"/>
                  </a:moveTo>
                  <a:lnTo>
                    <a:pt x="58" y="16"/>
                  </a:lnTo>
                  <a:lnTo>
                    <a:pt x="56" y="12"/>
                  </a:lnTo>
                  <a:lnTo>
                    <a:pt x="54" y="8"/>
                  </a:lnTo>
                  <a:lnTo>
                    <a:pt x="50" y="6"/>
                  </a:lnTo>
                  <a:lnTo>
                    <a:pt x="46" y="6"/>
                  </a:lnTo>
                  <a:lnTo>
                    <a:pt x="18" y="6"/>
                  </a:lnTo>
                  <a:lnTo>
                    <a:pt x="18" y="6"/>
                  </a:lnTo>
                  <a:lnTo>
                    <a:pt x="14" y="6"/>
                  </a:lnTo>
                  <a:lnTo>
                    <a:pt x="10" y="8"/>
                  </a:lnTo>
                  <a:lnTo>
                    <a:pt x="8" y="12"/>
                  </a:lnTo>
                  <a:lnTo>
                    <a:pt x="6" y="16"/>
                  </a:lnTo>
                  <a:lnTo>
                    <a:pt x="6" y="36"/>
                  </a:lnTo>
                  <a:lnTo>
                    <a:pt x="6" y="36"/>
                  </a:lnTo>
                  <a:lnTo>
                    <a:pt x="8" y="40"/>
                  </a:lnTo>
                  <a:lnTo>
                    <a:pt x="10" y="44"/>
                  </a:lnTo>
                  <a:lnTo>
                    <a:pt x="14" y="46"/>
                  </a:lnTo>
                  <a:lnTo>
                    <a:pt x="18" y="46"/>
                  </a:lnTo>
                  <a:lnTo>
                    <a:pt x="46" y="46"/>
                  </a:lnTo>
                  <a:lnTo>
                    <a:pt x="46" y="46"/>
                  </a:lnTo>
                  <a:lnTo>
                    <a:pt x="50" y="46"/>
                  </a:lnTo>
                  <a:lnTo>
                    <a:pt x="54" y="44"/>
                  </a:lnTo>
                  <a:lnTo>
                    <a:pt x="56" y="40"/>
                  </a:lnTo>
                  <a:lnTo>
                    <a:pt x="58" y="36"/>
                  </a:lnTo>
                  <a:lnTo>
                    <a:pt x="58" y="1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23"/>
            <p:cNvSpPr>
              <a:spLocks/>
            </p:cNvSpPr>
            <p:nvPr/>
          </p:nvSpPr>
          <p:spPr bwMode="auto">
            <a:xfrm>
              <a:off x="8026973" y="2139341"/>
              <a:ext cx="54248" cy="46765"/>
            </a:xfrm>
            <a:custGeom>
              <a:avLst/>
              <a:gdLst>
                <a:gd name="T0" fmla="*/ 0 w 58"/>
                <a:gd name="T1" fmla="*/ 0 h 50"/>
                <a:gd name="T2" fmla="*/ 8 w 58"/>
                <a:gd name="T3" fmla="*/ 0 h 50"/>
                <a:gd name="T4" fmla="*/ 8 w 58"/>
                <a:gd name="T5" fmla="*/ 36 h 50"/>
                <a:gd name="T6" fmla="*/ 8 w 58"/>
                <a:gd name="T7" fmla="*/ 36 h 50"/>
                <a:gd name="T8" fmla="*/ 8 w 58"/>
                <a:gd name="T9" fmla="*/ 40 h 50"/>
                <a:gd name="T10" fmla="*/ 10 w 58"/>
                <a:gd name="T11" fmla="*/ 42 h 50"/>
                <a:gd name="T12" fmla="*/ 12 w 58"/>
                <a:gd name="T13" fmla="*/ 44 h 50"/>
                <a:gd name="T14" fmla="*/ 18 w 58"/>
                <a:gd name="T15" fmla="*/ 44 h 50"/>
                <a:gd name="T16" fmla="*/ 42 w 58"/>
                <a:gd name="T17" fmla="*/ 44 h 50"/>
                <a:gd name="T18" fmla="*/ 42 w 58"/>
                <a:gd name="T19" fmla="*/ 44 h 50"/>
                <a:gd name="T20" fmla="*/ 46 w 58"/>
                <a:gd name="T21" fmla="*/ 44 h 50"/>
                <a:gd name="T22" fmla="*/ 50 w 58"/>
                <a:gd name="T23" fmla="*/ 42 h 50"/>
                <a:gd name="T24" fmla="*/ 52 w 58"/>
                <a:gd name="T25" fmla="*/ 40 h 50"/>
                <a:gd name="T26" fmla="*/ 52 w 58"/>
                <a:gd name="T27" fmla="*/ 36 h 50"/>
                <a:gd name="T28" fmla="*/ 52 w 58"/>
                <a:gd name="T29" fmla="*/ 0 h 50"/>
                <a:gd name="T30" fmla="*/ 58 w 58"/>
                <a:gd name="T31" fmla="*/ 0 h 50"/>
                <a:gd name="T32" fmla="*/ 58 w 58"/>
                <a:gd name="T33" fmla="*/ 36 h 50"/>
                <a:gd name="T34" fmla="*/ 58 w 58"/>
                <a:gd name="T35" fmla="*/ 36 h 50"/>
                <a:gd name="T36" fmla="*/ 58 w 58"/>
                <a:gd name="T37" fmla="*/ 42 h 50"/>
                <a:gd name="T38" fmla="*/ 54 w 58"/>
                <a:gd name="T39" fmla="*/ 46 h 50"/>
                <a:gd name="T40" fmla="*/ 50 w 58"/>
                <a:gd name="T41" fmla="*/ 50 h 50"/>
                <a:gd name="T42" fmla="*/ 42 w 58"/>
                <a:gd name="T43" fmla="*/ 50 h 50"/>
                <a:gd name="T44" fmla="*/ 18 w 58"/>
                <a:gd name="T45" fmla="*/ 50 h 50"/>
                <a:gd name="T46" fmla="*/ 18 w 58"/>
                <a:gd name="T47" fmla="*/ 50 h 50"/>
                <a:gd name="T48" fmla="*/ 10 w 58"/>
                <a:gd name="T49" fmla="*/ 50 h 50"/>
                <a:gd name="T50" fmla="*/ 4 w 58"/>
                <a:gd name="T51" fmla="*/ 46 h 50"/>
                <a:gd name="T52" fmla="*/ 2 w 58"/>
                <a:gd name="T53" fmla="*/ 42 h 50"/>
                <a:gd name="T54" fmla="*/ 0 w 58"/>
                <a:gd name="T55" fmla="*/ 36 h 50"/>
                <a:gd name="T56" fmla="*/ 0 w 58"/>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0">
                  <a:moveTo>
                    <a:pt x="0" y="0"/>
                  </a:moveTo>
                  <a:lnTo>
                    <a:pt x="8" y="0"/>
                  </a:lnTo>
                  <a:lnTo>
                    <a:pt x="8" y="36"/>
                  </a:lnTo>
                  <a:lnTo>
                    <a:pt x="8" y="36"/>
                  </a:lnTo>
                  <a:lnTo>
                    <a:pt x="8" y="40"/>
                  </a:lnTo>
                  <a:lnTo>
                    <a:pt x="10" y="42"/>
                  </a:lnTo>
                  <a:lnTo>
                    <a:pt x="12" y="44"/>
                  </a:lnTo>
                  <a:lnTo>
                    <a:pt x="18" y="44"/>
                  </a:lnTo>
                  <a:lnTo>
                    <a:pt x="42" y="44"/>
                  </a:lnTo>
                  <a:lnTo>
                    <a:pt x="42" y="44"/>
                  </a:lnTo>
                  <a:lnTo>
                    <a:pt x="46" y="44"/>
                  </a:lnTo>
                  <a:lnTo>
                    <a:pt x="50" y="42"/>
                  </a:lnTo>
                  <a:lnTo>
                    <a:pt x="52" y="40"/>
                  </a:lnTo>
                  <a:lnTo>
                    <a:pt x="52" y="36"/>
                  </a:lnTo>
                  <a:lnTo>
                    <a:pt x="52" y="0"/>
                  </a:lnTo>
                  <a:lnTo>
                    <a:pt x="58" y="0"/>
                  </a:lnTo>
                  <a:lnTo>
                    <a:pt x="58" y="36"/>
                  </a:lnTo>
                  <a:lnTo>
                    <a:pt x="58" y="36"/>
                  </a:lnTo>
                  <a:lnTo>
                    <a:pt x="58" y="42"/>
                  </a:lnTo>
                  <a:lnTo>
                    <a:pt x="54" y="46"/>
                  </a:lnTo>
                  <a:lnTo>
                    <a:pt x="50" y="50"/>
                  </a:lnTo>
                  <a:lnTo>
                    <a:pt x="42" y="50"/>
                  </a:lnTo>
                  <a:lnTo>
                    <a:pt x="18" y="50"/>
                  </a:lnTo>
                  <a:lnTo>
                    <a:pt x="18" y="50"/>
                  </a:lnTo>
                  <a:lnTo>
                    <a:pt x="10" y="50"/>
                  </a:lnTo>
                  <a:lnTo>
                    <a:pt x="4" y="46"/>
                  </a:lnTo>
                  <a:lnTo>
                    <a:pt x="2" y="42"/>
                  </a:lnTo>
                  <a:lnTo>
                    <a:pt x="0" y="36"/>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24"/>
            <p:cNvSpPr>
              <a:spLocks/>
            </p:cNvSpPr>
            <p:nvPr/>
          </p:nvSpPr>
          <p:spPr bwMode="auto">
            <a:xfrm>
              <a:off x="8088703" y="2139341"/>
              <a:ext cx="54248" cy="46765"/>
            </a:xfrm>
            <a:custGeom>
              <a:avLst/>
              <a:gdLst>
                <a:gd name="T0" fmla="*/ 26 w 58"/>
                <a:gd name="T1" fmla="*/ 4 h 50"/>
                <a:gd name="T2" fmla="*/ 0 w 58"/>
                <a:gd name="T3" fmla="*/ 4 h 50"/>
                <a:gd name="T4" fmla="*/ 0 w 58"/>
                <a:gd name="T5" fmla="*/ 0 h 50"/>
                <a:gd name="T6" fmla="*/ 58 w 58"/>
                <a:gd name="T7" fmla="*/ 0 h 50"/>
                <a:gd name="T8" fmla="*/ 58 w 58"/>
                <a:gd name="T9" fmla="*/ 4 h 50"/>
                <a:gd name="T10" fmla="*/ 32 w 58"/>
                <a:gd name="T11" fmla="*/ 4 h 50"/>
                <a:gd name="T12" fmla="*/ 32 w 58"/>
                <a:gd name="T13" fmla="*/ 50 h 50"/>
                <a:gd name="T14" fmla="*/ 26 w 58"/>
                <a:gd name="T15" fmla="*/ 50 h 50"/>
                <a:gd name="T16" fmla="*/ 26 w 58"/>
                <a:gd name="T17"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0">
                  <a:moveTo>
                    <a:pt x="26" y="4"/>
                  </a:moveTo>
                  <a:lnTo>
                    <a:pt x="0" y="4"/>
                  </a:lnTo>
                  <a:lnTo>
                    <a:pt x="0" y="0"/>
                  </a:lnTo>
                  <a:lnTo>
                    <a:pt x="58" y="0"/>
                  </a:lnTo>
                  <a:lnTo>
                    <a:pt x="58" y="4"/>
                  </a:lnTo>
                  <a:lnTo>
                    <a:pt x="32" y="4"/>
                  </a:lnTo>
                  <a:lnTo>
                    <a:pt x="32" y="50"/>
                  </a:lnTo>
                  <a:lnTo>
                    <a:pt x="26" y="50"/>
                  </a:lnTo>
                  <a:lnTo>
                    <a:pt x="26"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8" name="Freeform 25"/>
            <p:cNvSpPr>
              <a:spLocks/>
            </p:cNvSpPr>
            <p:nvPr/>
          </p:nvSpPr>
          <p:spPr bwMode="auto">
            <a:xfrm>
              <a:off x="8150433" y="2139341"/>
              <a:ext cx="54248" cy="46765"/>
            </a:xfrm>
            <a:custGeom>
              <a:avLst/>
              <a:gdLst>
                <a:gd name="T0" fmla="*/ 0 w 58"/>
                <a:gd name="T1" fmla="*/ 0 h 50"/>
                <a:gd name="T2" fmla="*/ 6 w 58"/>
                <a:gd name="T3" fmla="*/ 0 h 50"/>
                <a:gd name="T4" fmla="*/ 6 w 58"/>
                <a:gd name="T5" fmla="*/ 20 h 50"/>
                <a:gd name="T6" fmla="*/ 52 w 58"/>
                <a:gd name="T7" fmla="*/ 20 h 50"/>
                <a:gd name="T8" fmla="*/ 52 w 58"/>
                <a:gd name="T9" fmla="*/ 0 h 50"/>
                <a:gd name="T10" fmla="*/ 58 w 58"/>
                <a:gd name="T11" fmla="*/ 0 h 50"/>
                <a:gd name="T12" fmla="*/ 58 w 58"/>
                <a:gd name="T13" fmla="*/ 50 h 50"/>
                <a:gd name="T14" fmla="*/ 52 w 58"/>
                <a:gd name="T15" fmla="*/ 50 h 50"/>
                <a:gd name="T16" fmla="*/ 52 w 58"/>
                <a:gd name="T17" fmla="*/ 26 h 50"/>
                <a:gd name="T18" fmla="*/ 6 w 58"/>
                <a:gd name="T19" fmla="*/ 26 h 50"/>
                <a:gd name="T20" fmla="*/ 6 w 58"/>
                <a:gd name="T21" fmla="*/ 50 h 50"/>
                <a:gd name="T22" fmla="*/ 0 w 58"/>
                <a:gd name="T23" fmla="*/ 50 h 50"/>
                <a:gd name="T24" fmla="*/ 0 w 58"/>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0" y="0"/>
                  </a:moveTo>
                  <a:lnTo>
                    <a:pt x="6" y="0"/>
                  </a:lnTo>
                  <a:lnTo>
                    <a:pt x="6" y="20"/>
                  </a:lnTo>
                  <a:lnTo>
                    <a:pt x="52" y="20"/>
                  </a:lnTo>
                  <a:lnTo>
                    <a:pt x="52" y="0"/>
                  </a:lnTo>
                  <a:lnTo>
                    <a:pt x="58" y="0"/>
                  </a:lnTo>
                  <a:lnTo>
                    <a:pt x="58" y="50"/>
                  </a:lnTo>
                  <a:lnTo>
                    <a:pt x="52" y="50"/>
                  </a:lnTo>
                  <a:lnTo>
                    <a:pt x="52"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26"/>
            <p:cNvSpPr>
              <a:spLocks noEditPoints="1"/>
            </p:cNvSpPr>
            <p:nvPr/>
          </p:nvSpPr>
          <p:spPr bwMode="auto">
            <a:xfrm>
              <a:off x="8242093"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2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2"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Freeform 27"/>
            <p:cNvSpPr>
              <a:spLocks/>
            </p:cNvSpPr>
            <p:nvPr/>
          </p:nvSpPr>
          <p:spPr bwMode="auto">
            <a:xfrm>
              <a:off x="8313176" y="2139341"/>
              <a:ext cx="44895" cy="46765"/>
            </a:xfrm>
            <a:custGeom>
              <a:avLst/>
              <a:gdLst>
                <a:gd name="T0" fmla="*/ 0 w 48"/>
                <a:gd name="T1" fmla="*/ 0 h 50"/>
                <a:gd name="T2" fmla="*/ 48 w 48"/>
                <a:gd name="T3" fmla="*/ 0 h 50"/>
                <a:gd name="T4" fmla="*/ 48 w 48"/>
                <a:gd name="T5" fmla="*/ 4 h 50"/>
                <a:gd name="T6" fmla="*/ 6 w 48"/>
                <a:gd name="T7" fmla="*/ 4 h 50"/>
                <a:gd name="T8" fmla="*/ 6 w 48"/>
                <a:gd name="T9" fmla="*/ 20 h 50"/>
                <a:gd name="T10" fmla="*/ 46 w 48"/>
                <a:gd name="T11" fmla="*/ 20 h 50"/>
                <a:gd name="T12" fmla="*/ 46 w 48"/>
                <a:gd name="T13" fmla="*/ 26 h 50"/>
                <a:gd name="T14" fmla="*/ 6 w 48"/>
                <a:gd name="T15" fmla="*/ 26 h 50"/>
                <a:gd name="T16" fmla="*/ 6 w 48"/>
                <a:gd name="T17" fmla="*/ 50 h 50"/>
                <a:gd name="T18" fmla="*/ 0 w 48"/>
                <a:gd name="T19" fmla="*/ 50 h 50"/>
                <a:gd name="T20" fmla="*/ 0 w 4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0">
                  <a:moveTo>
                    <a:pt x="0" y="0"/>
                  </a:moveTo>
                  <a:lnTo>
                    <a:pt x="48" y="0"/>
                  </a:lnTo>
                  <a:lnTo>
                    <a:pt x="48" y="4"/>
                  </a:lnTo>
                  <a:lnTo>
                    <a:pt x="6" y="4"/>
                  </a:lnTo>
                  <a:lnTo>
                    <a:pt x="6" y="20"/>
                  </a:lnTo>
                  <a:lnTo>
                    <a:pt x="46" y="20"/>
                  </a:lnTo>
                  <a:lnTo>
                    <a:pt x="46"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1" name="Freeform 28"/>
            <p:cNvSpPr>
              <a:spLocks noEditPoints="1"/>
            </p:cNvSpPr>
            <p:nvPr/>
          </p:nvSpPr>
          <p:spPr bwMode="auto">
            <a:xfrm>
              <a:off x="8367424" y="2139341"/>
              <a:ext cx="52377" cy="46765"/>
            </a:xfrm>
            <a:custGeom>
              <a:avLst/>
              <a:gdLst>
                <a:gd name="T0" fmla="*/ 0 w 56"/>
                <a:gd name="T1" fmla="*/ 0 h 50"/>
                <a:gd name="T2" fmla="*/ 40 w 56"/>
                <a:gd name="T3" fmla="*/ 0 h 50"/>
                <a:gd name="T4" fmla="*/ 40 w 56"/>
                <a:gd name="T5" fmla="*/ 0 h 50"/>
                <a:gd name="T6" fmla="*/ 48 w 56"/>
                <a:gd name="T7" fmla="*/ 0 h 50"/>
                <a:gd name="T8" fmla="*/ 54 w 56"/>
                <a:gd name="T9" fmla="*/ 2 h 50"/>
                <a:gd name="T10" fmla="*/ 56 w 56"/>
                <a:gd name="T11" fmla="*/ 8 h 50"/>
                <a:gd name="T12" fmla="*/ 56 w 56"/>
                <a:gd name="T13" fmla="*/ 14 h 50"/>
                <a:gd name="T14" fmla="*/ 56 w 56"/>
                <a:gd name="T15" fmla="*/ 18 h 50"/>
                <a:gd name="T16" fmla="*/ 56 w 56"/>
                <a:gd name="T17" fmla="*/ 18 h 50"/>
                <a:gd name="T18" fmla="*/ 56 w 56"/>
                <a:gd name="T19" fmla="*/ 22 h 50"/>
                <a:gd name="T20" fmla="*/ 54 w 56"/>
                <a:gd name="T21" fmla="*/ 24 h 50"/>
                <a:gd name="T22" fmla="*/ 50 w 56"/>
                <a:gd name="T23" fmla="*/ 26 h 50"/>
                <a:gd name="T24" fmla="*/ 46 w 56"/>
                <a:gd name="T25" fmla="*/ 26 h 50"/>
                <a:gd name="T26" fmla="*/ 46 w 56"/>
                <a:gd name="T27" fmla="*/ 28 h 50"/>
                <a:gd name="T28" fmla="*/ 46 w 56"/>
                <a:gd name="T29" fmla="*/ 28 h 50"/>
                <a:gd name="T30" fmla="*/ 52 w 56"/>
                <a:gd name="T31" fmla="*/ 28 h 50"/>
                <a:gd name="T32" fmla="*/ 54 w 56"/>
                <a:gd name="T33" fmla="*/ 30 h 50"/>
                <a:gd name="T34" fmla="*/ 56 w 56"/>
                <a:gd name="T35" fmla="*/ 36 h 50"/>
                <a:gd name="T36" fmla="*/ 56 w 56"/>
                <a:gd name="T37" fmla="*/ 50 h 50"/>
                <a:gd name="T38" fmla="*/ 50 w 56"/>
                <a:gd name="T39" fmla="*/ 50 h 50"/>
                <a:gd name="T40" fmla="*/ 50 w 56"/>
                <a:gd name="T41" fmla="*/ 38 h 50"/>
                <a:gd name="T42" fmla="*/ 50 w 56"/>
                <a:gd name="T43" fmla="*/ 38 h 50"/>
                <a:gd name="T44" fmla="*/ 48 w 56"/>
                <a:gd name="T45" fmla="*/ 34 h 50"/>
                <a:gd name="T46" fmla="*/ 46 w 56"/>
                <a:gd name="T47" fmla="*/ 30 h 50"/>
                <a:gd name="T48" fmla="*/ 44 w 56"/>
                <a:gd name="T49" fmla="*/ 30 h 50"/>
                <a:gd name="T50" fmla="*/ 40 w 56"/>
                <a:gd name="T51" fmla="*/ 30 h 50"/>
                <a:gd name="T52" fmla="*/ 6 w 56"/>
                <a:gd name="T53" fmla="*/ 30 h 50"/>
                <a:gd name="T54" fmla="*/ 6 w 56"/>
                <a:gd name="T55" fmla="*/ 50 h 50"/>
                <a:gd name="T56" fmla="*/ 0 w 56"/>
                <a:gd name="T57" fmla="*/ 50 h 50"/>
                <a:gd name="T58" fmla="*/ 0 w 56"/>
                <a:gd name="T59" fmla="*/ 0 h 50"/>
                <a:gd name="T60" fmla="*/ 38 w 56"/>
                <a:gd name="T61" fmla="*/ 24 h 50"/>
                <a:gd name="T62" fmla="*/ 38 w 56"/>
                <a:gd name="T63" fmla="*/ 24 h 50"/>
                <a:gd name="T64" fmla="*/ 46 w 56"/>
                <a:gd name="T65" fmla="*/ 22 h 50"/>
                <a:gd name="T66" fmla="*/ 48 w 56"/>
                <a:gd name="T67" fmla="*/ 20 h 50"/>
                <a:gd name="T68" fmla="*/ 50 w 56"/>
                <a:gd name="T69" fmla="*/ 16 h 50"/>
                <a:gd name="T70" fmla="*/ 50 w 56"/>
                <a:gd name="T71" fmla="*/ 12 h 50"/>
                <a:gd name="T72" fmla="*/ 50 w 56"/>
                <a:gd name="T73" fmla="*/ 12 h 50"/>
                <a:gd name="T74" fmla="*/ 48 w 56"/>
                <a:gd name="T75" fmla="*/ 8 h 50"/>
                <a:gd name="T76" fmla="*/ 46 w 56"/>
                <a:gd name="T77" fmla="*/ 6 h 50"/>
                <a:gd name="T78" fmla="*/ 44 w 56"/>
                <a:gd name="T79" fmla="*/ 6 h 50"/>
                <a:gd name="T80" fmla="*/ 36 w 56"/>
                <a:gd name="T81" fmla="*/ 4 h 50"/>
                <a:gd name="T82" fmla="*/ 6 w 56"/>
                <a:gd name="T83" fmla="*/ 4 h 50"/>
                <a:gd name="T84" fmla="*/ 6 w 56"/>
                <a:gd name="T85" fmla="*/ 24 h 50"/>
                <a:gd name="T86" fmla="*/ 38 w 56"/>
                <a:gd name="T8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0">
                  <a:moveTo>
                    <a:pt x="0" y="0"/>
                  </a:moveTo>
                  <a:lnTo>
                    <a:pt x="40" y="0"/>
                  </a:lnTo>
                  <a:lnTo>
                    <a:pt x="40" y="0"/>
                  </a:lnTo>
                  <a:lnTo>
                    <a:pt x="48" y="0"/>
                  </a:lnTo>
                  <a:lnTo>
                    <a:pt x="54" y="2"/>
                  </a:lnTo>
                  <a:lnTo>
                    <a:pt x="56" y="8"/>
                  </a:lnTo>
                  <a:lnTo>
                    <a:pt x="56" y="14"/>
                  </a:lnTo>
                  <a:lnTo>
                    <a:pt x="56" y="18"/>
                  </a:lnTo>
                  <a:lnTo>
                    <a:pt x="56" y="18"/>
                  </a:lnTo>
                  <a:lnTo>
                    <a:pt x="56" y="22"/>
                  </a:lnTo>
                  <a:lnTo>
                    <a:pt x="54" y="24"/>
                  </a:lnTo>
                  <a:lnTo>
                    <a:pt x="50" y="26"/>
                  </a:lnTo>
                  <a:lnTo>
                    <a:pt x="46" y="26"/>
                  </a:lnTo>
                  <a:lnTo>
                    <a:pt x="46" y="28"/>
                  </a:lnTo>
                  <a:lnTo>
                    <a:pt x="46" y="28"/>
                  </a:lnTo>
                  <a:lnTo>
                    <a:pt x="52" y="28"/>
                  </a:lnTo>
                  <a:lnTo>
                    <a:pt x="54" y="30"/>
                  </a:lnTo>
                  <a:lnTo>
                    <a:pt x="56" y="36"/>
                  </a:lnTo>
                  <a:lnTo>
                    <a:pt x="56" y="50"/>
                  </a:lnTo>
                  <a:lnTo>
                    <a:pt x="50" y="50"/>
                  </a:lnTo>
                  <a:lnTo>
                    <a:pt x="50" y="38"/>
                  </a:lnTo>
                  <a:lnTo>
                    <a:pt x="50" y="38"/>
                  </a:lnTo>
                  <a:lnTo>
                    <a:pt x="48" y="34"/>
                  </a:lnTo>
                  <a:lnTo>
                    <a:pt x="46" y="30"/>
                  </a:lnTo>
                  <a:lnTo>
                    <a:pt x="44" y="30"/>
                  </a:lnTo>
                  <a:lnTo>
                    <a:pt x="40" y="30"/>
                  </a:lnTo>
                  <a:lnTo>
                    <a:pt x="6" y="30"/>
                  </a:lnTo>
                  <a:lnTo>
                    <a:pt x="6" y="50"/>
                  </a:lnTo>
                  <a:lnTo>
                    <a:pt x="0" y="50"/>
                  </a:lnTo>
                  <a:lnTo>
                    <a:pt x="0" y="0"/>
                  </a:lnTo>
                  <a:close/>
                  <a:moveTo>
                    <a:pt x="38" y="24"/>
                  </a:moveTo>
                  <a:lnTo>
                    <a:pt x="38" y="24"/>
                  </a:lnTo>
                  <a:lnTo>
                    <a:pt x="46" y="22"/>
                  </a:lnTo>
                  <a:lnTo>
                    <a:pt x="48" y="20"/>
                  </a:lnTo>
                  <a:lnTo>
                    <a:pt x="50" y="16"/>
                  </a:lnTo>
                  <a:lnTo>
                    <a:pt x="50" y="12"/>
                  </a:lnTo>
                  <a:lnTo>
                    <a:pt x="50" y="12"/>
                  </a:lnTo>
                  <a:lnTo>
                    <a:pt x="48" y="8"/>
                  </a:lnTo>
                  <a:lnTo>
                    <a:pt x="46" y="6"/>
                  </a:lnTo>
                  <a:lnTo>
                    <a:pt x="44" y="6"/>
                  </a:lnTo>
                  <a:lnTo>
                    <a:pt x="36" y="4"/>
                  </a:lnTo>
                  <a:lnTo>
                    <a:pt x="6" y="4"/>
                  </a:lnTo>
                  <a:lnTo>
                    <a:pt x="6" y="24"/>
                  </a:lnTo>
                  <a:lnTo>
                    <a:pt x="38" y="2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2" name="Rectangle 31"/>
            <p:cNvSpPr>
              <a:spLocks noChangeArrowheads="1"/>
            </p:cNvSpPr>
            <p:nvPr/>
          </p:nvSpPr>
          <p:spPr bwMode="auto">
            <a:xfrm>
              <a:off x="8431024" y="2139341"/>
              <a:ext cx="5612" cy="46765"/>
            </a:xfrm>
            <a:prstGeom prst="rect">
              <a:avLst/>
            </a:prstGeom>
            <a:solidFill>
              <a:srgbClr val="678D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3" name="Freeform 30"/>
            <p:cNvSpPr>
              <a:spLocks/>
            </p:cNvSpPr>
            <p:nvPr/>
          </p:nvSpPr>
          <p:spPr bwMode="auto">
            <a:xfrm>
              <a:off x="8447860" y="2137471"/>
              <a:ext cx="57989" cy="48636"/>
            </a:xfrm>
            <a:custGeom>
              <a:avLst/>
              <a:gdLst>
                <a:gd name="T0" fmla="*/ 0 w 62"/>
                <a:gd name="T1" fmla="*/ 20 h 52"/>
                <a:gd name="T2" fmla="*/ 0 w 62"/>
                <a:gd name="T3" fmla="*/ 20 h 52"/>
                <a:gd name="T4" fmla="*/ 2 w 62"/>
                <a:gd name="T5" fmla="*/ 12 h 52"/>
                <a:gd name="T6" fmla="*/ 4 w 62"/>
                <a:gd name="T7" fmla="*/ 6 h 52"/>
                <a:gd name="T8" fmla="*/ 10 w 62"/>
                <a:gd name="T9" fmla="*/ 2 h 52"/>
                <a:gd name="T10" fmla="*/ 18 w 62"/>
                <a:gd name="T11" fmla="*/ 0 h 52"/>
                <a:gd name="T12" fmla="*/ 44 w 62"/>
                <a:gd name="T13" fmla="*/ 0 h 52"/>
                <a:gd name="T14" fmla="*/ 44 w 62"/>
                <a:gd name="T15" fmla="*/ 0 h 52"/>
                <a:gd name="T16" fmla="*/ 52 w 62"/>
                <a:gd name="T17" fmla="*/ 2 h 52"/>
                <a:gd name="T18" fmla="*/ 56 w 62"/>
                <a:gd name="T19" fmla="*/ 4 h 52"/>
                <a:gd name="T20" fmla="*/ 60 w 62"/>
                <a:gd name="T21" fmla="*/ 8 h 52"/>
                <a:gd name="T22" fmla="*/ 60 w 62"/>
                <a:gd name="T23" fmla="*/ 14 h 52"/>
                <a:gd name="T24" fmla="*/ 60 w 62"/>
                <a:gd name="T25" fmla="*/ 18 h 52"/>
                <a:gd name="T26" fmla="*/ 54 w 62"/>
                <a:gd name="T27" fmla="*/ 18 h 52"/>
                <a:gd name="T28" fmla="*/ 54 w 62"/>
                <a:gd name="T29" fmla="*/ 16 h 52"/>
                <a:gd name="T30" fmla="*/ 54 w 62"/>
                <a:gd name="T31" fmla="*/ 16 h 52"/>
                <a:gd name="T32" fmla="*/ 54 w 62"/>
                <a:gd name="T33" fmla="*/ 10 h 52"/>
                <a:gd name="T34" fmla="*/ 50 w 62"/>
                <a:gd name="T35" fmla="*/ 8 h 52"/>
                <a:gd name="T36" fmla="*/ 48 w 62"/>
                <a:gd name="T37" fmla="*/ 6 h 52"/>
                <a:gd name="T38" fmla="*/ 42 w 62"/>
                <a:gd name="T39" fmla="*/ 6 h 52"/>
                <a:gd name="T40" fmla="*/ 20 w 62"/>
                <a:gd name="T41" fmla="*/ 6 h 52"/>
                <a:gd name="T42" fmla="*/ 20 w 62"/>
                <a:gd name="T43" fmla="*/ 6 h 52"/>
                <a:gd name="T44" fmla="*/ 14 w 62"/>
                <a:gd name="T45" fmla="*/ 6 h 52"/>
                <a:gd name="T46" fmla="*/ 12 w 62"/>
                <a:gd name="T47" fmla="*/ 8 h 52"/>
                <a:gd name="T48" fmla="*/ 8 w 62"/>
                <a:gd name="T49" fmla="*/ 12 h 52"/>
                <a:gd name="T50" fmla="*/ 8 w 62"/>
                <a:gd name="T51" fmla="*/ 16 h 52"/>
                <a:gd name="T52" fmla="*/ 8 w 62"/>
                <a:gd name="T53" fmla="*/ 36 h 52"/>
                <a:gd name="T54" fmla="*/ 8 w 62"/>
                <a:gd name="T55" fmla="*/ 36 h 52"/>
                <a:gd name="T56" fmla="*/ 8 w 62"/>
                <a:gd name="T57" fmla="*/ 40 h 52"/>
                <a:gd name="T58" fmla="*/ 12 w 62"/>
                <a:gd name="T59" fmla="*/ 44 h 52"/>
                <a:gd name="T60" fmla="*/ 14 w 62"/>
                <a:gd name="T61" fmla="*/ 46 h 52"/>
                <a:gd name="T62" fmla="*/ 20 w 62"/>
                <a:gd name="T63" fmla="*/ 46 h 52"/>
                <a:gd name="T64" fmla="*/ 42 w 62"/>
                <a:gd name="T65" fmla="*/ 46 h 52"/>
                <a:gd name="T66" fmla="*/ 42 w 62"/>
                <a:gd name="T67" fmla="*/ 46 h 52"/>
                <a:gd name="T68" fmla="*/ 48 w 62"/>
                <a:gd name="T69" fmla="*/ 46 h 52"/>
                <a:gd name="T70" fmla="*/ 52 w 62"/>
                <a:gd name="T71" fmla="*/ 44 h 52"/>
                <a:gd name="T72" fmla="*/ 54 w 62"/>
                <a:gd name="T73" fmla="*/ 42 h 52"/>
                <a:gd name="T74" fmla="*/ 54 w 62"/>
                <a:gd name="T75" fmla="*/ 38 h 52"/>
                <a:gd name="T76" fmla="*/ 54 w 62"/>
                <a:gd name="T77" fmla="*/ 34 h 52"/>
                <a:gd name="T78" fmla="*/ 62 w 62"/>
                <a:gd name="T79" fmla="*/ 34 h 52"/>
                <a:gd name="T80" fmla="*/ 62 w 62"/>
                <a:gd name="T81" fmla="*/ 38 h 52"/>
                <a:gd name="T82" fmla="*/ 62 w 62"/>
                <a:gd name="T83" fmla="*/ 38 h 52"/>
                <a:gd name="T84" fmla="*/ 60 w 62"/>
                <a:gd name="T85" fmla="*/ 44 h 52"/>
                <a:gd name="T86" fmla="*/ 58 w 62"/>
                <a:gd name="T87" fmla="*/ 48 h 52"/>
                <a:gd name="T88" fmla="*/ 52 w 62"/>
                <a:gd name="T89" fmla="*/ 50 h 52"/>
                <a:gd name="T90" fmla="*/ 44 w 62"/>
                <a:gd name="T91" fmla="*/ 52 h 52"/>
                <a:gd name="T92" fmla="*/ 18 w 62"/>
                <a:gd name="T93" fmla="*/ 52 h 52"/>
                <a:gd name="T94" fmla="*/ 18 w 62"/>
                <a:gd name="T95" fmla="*/ 52 h 52"/>
                <a:gd name="T96" fmla="*/ 10 w 62"/>
                <a:gd name="T97" fmla="*/ 50 h 52"/>
                <a:gd name="T98" fmla="*/ 4 w 62"/>
                <a:gd name="T99" fmla="*/ 48 h 52"/>
                <a:gd name="T100" fmla="*/ 2 w 62"/>
                <a:gd name="T101" fmla="*/ 42 h 52"/>
                <a:gd name="T102" fmla="*/ 0 w 62"/>
                <a:gd name="T103" fmla="*/ 32 h 52"/>
                <a:gd name="T104" fmla="*/ 0 w 62"/>
                <a:gd name="T105"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52">
                  <a:moveTo>
                    <a:pt x="0" y="20"/>
                  </a:moveTo>
                  <a:lnTo>
                    <a:pt x="0" y="20"/>
                  </a:lnTo>
                  <a:lnTo>
                    <a:pt x="2" y="12"/>
                  </a:lnTo>
                  <a:lnTo>
                    <a:pt x="4" y="6"/>
                  </a:lnTo>
                  <a:lnTo>
                    <a:pt x="10" y="2"/>
                  </a:lnTo>
                  <a:lnTo>
                    <a:pt x="18" y="0"/>
                  </a:lnTo>
                  <a:lnTo>
                    <a:pt x="44" y="0"/>
                  </a:lnTo>
                  <a:lnTo>
                    <a:pt x="44" y="0"/>
                  </a:lnTo>
                  <a:lnTo>
                    <a:pt x="52" y="2"/>
                  </a:lnTo>
                  <a:lnTo>
                    <a:pt x="56" y="4"/>
                  </a:lnTo>
                  <a:lnTo>
                    <a:pt x="60" y="8"/>
                  </a:lnTo>
                  <a:lnTo>
                    <a:pt x="60" y="14"/>
                  </a:lnTo>
                  <a:lnTo>
                    <a:pt x="60" y="18"/>
                  </a:lnTo>
                  <a:lnTo>
                    <a:pt x="54" y="18"/>
                  </a:lnTo>
                  <a:lnTo>
                    <a:pt x="54" y="16"/>
                  </a:lnTo>
                  <a:lnTo>
                    <a:pt x="54" y="16"/>
                  </a:lnTo>
                  <a:lnTo>
                    <a:pt x="54" y="10"/>
                  </a:lnTo>
                  <a:lnTo>
                    <a:pt x="50" y="8"/>
                  </a:lnTo>
                  <a:lnTo>
                    <a:pt x="48" y="6"/>
                  </a:lnTo>
                  <a:lnTo>
                    <a:pt x="42" y="6"/>
                  </a:lnTo>
                  <a:lnTo>
                    <a:pt x="20" y="6"/>
                  </a:lnTo>
                  <a:lnTo>
                    <a:pt x="20" y="6"/>
                  </a:lnTo>
                  <a:lnTo>
                    <a:pt x="14" y="6"/>
                  </a:lnTo>
                  <a:lnTo>
                    <a:pt x="12" y="8"/>
                  </a:lnTo>
                  <a:lnTo>
                    <a:pt x="8" y="12"/>
                  </a:lnTo>
                  <a:lnTo>
                    <a:pt x="8" y="16"/>
                  </a:lnTo>
                  <a:lnTo>
                    <a:pt x="8" y="36"/>
                  </a:lnTo>
                  <a:lnTo>
                    <a:pt x="8" y="36"/>
                  </a:lnTo>
                  <a:lnTo>
                    <a:pt x="8" y="40"/>
                  </a:lnTo>
                  <a:lnTo>
                    <a:pt x="12" y="44"/>
                  </a:lnTo>
                  <a:lnTo>
                    <a:pt x="14" y="46"/>
                  </a:lnTo>
                  <a:lnTo>
                    <a:pt x="20" y="46"/>
                  </a:lnTo>
                  <a:lnTo>
                    <a:pt x="42" y="46"/>
                  </a:lnTo>
                  <a:lnTo>
                    <a:pt x="42" y="46"/>
                  </a:lnTo>
                  <a:lnTo>
                    <a:pt x="48" y="46"/>
                  </a:lnTo>
                  <a:lnTo>
                    <a:pt x="52" y="44"/>
                  </a:lnTo>
                  <a:lnTo>
                    <a:pt x="54" y="42"/>
                  </a:lnTo>
                  <a:lnTo>
                    <a:pt x="54" y="38"/>
                  </a:lnTo>
                  <a:lnTo>
                    <a:pt x="54" y="34"/>
                  </a:lnTo>
                  <a:lnTo>
                    <a:pt x="62" y="34"/>
                  </a:lnTo>
                  <a:lnTo>
                    <a:pt x="62" y="38"/>
                  </a:lnTo>
                  <a:lnTo>
                    <a:pt x="62" y="38"/>
                  </a:lnTo>
                  <a:lnTo>
                    <a:pt x="60" y="44"/>
                  </a:lnTo>
                  <a:lnTo>
                    <a:pt x="58" y="48"/>
                  </a:lnTo>
                  <a:lnTo>
                    <a:pt x="52" y="50"/>
                  </a:lnTo>
                  <a:lnTo>
                    <a:pt x="44" y="52"/>
                  </a:lnTo>
                  <a:lnTo>
                    <a:pt x="18" y="52"/>
                  </a:lnTo>
                  <a:lnTo>
                    <a:pt x="18" y="52"/>
                  </a:lnTo>
                  <a:lnTo>
                    <a:pt x="10" y="50"/>
                  </a:lnTo>
                  <a:lnTo>
                    <a:pt x="4" y="48"/>
                  </a:lnTo>
                  <a:lnTo>
                    <a:pt x="2" y="42"/>
                  </a:lnTo>
                  <a:lnTo>
                    <a:pt x="0" y="32"/>
                  </a:lnTo>
                  <a:lnTo>
                    <a:pt x="0" y="2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4" name="Freeform 31"/>
            <p:cNvSpPr>
              <a:spLocks noEditPoints="1"/>
            </p:cNvSpPr>
            <p:nvPr/>
          </p:nvSpPr>
          <p:spPr bwMode="auto">
            <a:xfrm>
              <a:off x="8509589"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0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0"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Tree>
    <p:extLst>
      <p:ext uri="{BB962C8B-B14F-4D97-AF65-F5344CB8AC3E}">
        <p14:creationId xmlns:p14="http://schemas.microsoft.com/office/powerpoint/2010/main" val="2885270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48" y="1754487"/>
            <a:ext cx="11917652" cy="297941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6272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floor, indoor, building, wall&#10;&#10;Description automatically generated">
            <a:extLst>
              <a:ext uri="{FF2B5EF4-FFF2-40B4-BE49-F238E27FC236}">
                <a16:creationId xmlns:a16="http://schemas.microsoft.com/office/drawing/2014/main" id="{6B24226B-8E1C-40B3-9B56-F4A4F6D6B6E4}"/>
              </a:ext>
            </a:extLst>
          </p:cNvPr>
          <p:cNvPicPr>
            <a:picLocks noChangeAspect="1"/>
          </p:cNvPicPr>
          <p:nvPr/>
        </p:nvPicPr>
        <p:blipFill rotWithShape="1">
          <a:blip r:embed="rId3">
            <a:extLst>
              <a:ext uri="{28A0092B-C50C-407E-A947-70E740481C1C}">
                <a14:useLocalDpi xmlns:a14="http://schemas.microsoft.com/office/drawing/2010/main" val="0"/>
              </a:ext>
            </a:extLst>
          </a:blip>
          <a:srcRect t="18488" b="39325"/>
          <a:stretch/>
        </p:blipFill>
        <p:spPr>
          <a:xfrm>
            <a:off x="20" y="10"/>
            <a:ext cx="6095980" cy="3428990"/>
          </a:xfrm>
          <a:prstGeom prst="rect">
            <a:avLst/>
          </a:prstGeom>
        </p:spPr>
      </p:pic>
      <p:pic>
        <p:nvPicPr>
          <p:cNvPr id="5" name="Content Placeholder 4" descr="A long hallway with blue doors&#10;&#10;Description automatically generated with low confidence">
            <a:extLst>
              <a:ext uri="{FF2B5EF4-FFF2-40B4-BE49-F238E27FC236}">
                <a16:creationId xmlns:a16="http://schemas.microsoft.com/office/drawing/2014/main" id="{06342383-5AB8-4E9B-9B97-0D944D3B8C3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25000"/>
          <a:stretch/>
        </p:blipFill>
        <p:spPr>
          <a:xfrm>
            <a:off x="6096000" y="10"/>
            <a:ext cx="6096000" cy="3428990"/>
          </a:xfrm>
          <a:prstGeom prst="rect">
            <a:avLst/>
          </a:prstGeom>
        </p:spPr>
      </p:pic>
      <p:pic>
        <p:nvPicPr>
          <p:cNvPr id="9" name="Picture 8">
            <a:extLst>
              <a:ext uri="{FF2B5EF4-FFF2-40B4-BE49-F238E27FC236}">
                <a16:creationId xmlns:a16="http://schemas.microsoft.com/office/drawing/2014/main" id="{4F5B5B56-37F9-421B-8213-5E427E5E7CA7}"/>
              </a:ext>
            </a:extLst>
          </p:cNvPr>
          <p:cNvPicPr>
            <a:picLocks noChangeAspect="1"/>
          </p:cNvPicPr>
          <p:nvPr/>
        </p:nvPicPr>
        <p:blipFill rotWithShape="1">
          <a:blip r:embed="rId5"/>
          <a:srcRect t="11738" b="46074"/>
          <a:stretch/>
        </p:blipFill>
        <p:spPr>
          <a:xfrm>
            <a:off x="20" y="3429000"/>
            <a:ext cx="6095980" cy="3429000"/>
          </a:xfrm>
          <a:prstGeom prst="rect">
            <a:avLst/>
          </a:prstGeom>
        </p:spPr>
      </p:pic>
      <p:pic>
        <p:nvPicPr>
          <p:cNvPr id="8" name="Picture 7">
            <a:extLst>
              <a:ext uri="{FF2B5EF4-FFF2-40B4-BE49-F238E27FC236}">
                <a16:creationId xmlns:a16="http://schemas.microsoft.com/office/drawing/2014/main" id="{DDC0B915-561B-4560-A295-E08307D7CA41}"/>
              </a:ext>
            </a:extLst>
          </p:cNvPr>
          <p:cNvPicPr>
            <a:picLocks noChangeAspect="1"/>
          </p:cNvPicPr>
          <p:nvPr/>
        </p:nvPicPr>
        <p:blipFill rotWithShape="1">
          <a:blip r:embed="rId6"/>
          <a:srcRect t="2322" b="276"/>
          <a:stretch/>
        </p:blipFill>
        <p:spPr>
          <a:xfrm>
            <a:off x="6096000" y="3429000"/>
            <a:ext cx="6096000" cy="3429000"/>
          </a:xfrm>
          <a:prstGeom prst="rect">
            <a:avLst/>
          </a:prstGeom>
        </p:spPr>
      </p:pic>
      <p:sp>
        <p:nvSpPr>
          <p:cNvPr id="14" name="Rectangle 1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7214BB3-3090-4AB0-85E3-1E77EDD969BB}"/>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dirty="0">
                <a:solidFill>
                  <a:srgbClr val="080808"/>
                </a:solidFill>
              </a:rPr>
              <a:t>PVC-u COMBI RAILS - A HANDRAIL AND WALL GUARD IN ONE PROFILE</a:t>
            </a:r>
            <a:endParaRPr lang="en-US" sz="2800" kern="1200" dirty="0">
              <a:solidFill>
                <a:srgbClr val="080808"/>
              </a:solidFill>
              <a:latin typeface="+mj-lt"/>
              <a:ea typeface="+mj-ea"/>
              <a:cs typeface="+mj-cs"/>
            </a:endParaRPr>
          </a:p>
        </p:txBody>
      </p:sp>
      <p:pic>
        <p:nvPicPr>
          <p:cNvPr id="3" name="Picture 2">
            <a:extLst>
              <a:ext uri="{FF2B5EF4-FFF2-40B4-BE49-F238E27FC236}">
                <a16:creationId xmlns:a16="http://schemas.microsoft.com/office/drawing/2014/main" id="{829D5EA0-FFD8-48D6-94D1-A0C41AD09C31}"/>
              </a:ext>
            </a:extLst>
          </p:cNvPr>
          <p:cNvPicPr>
            <a:picLocks noChangeAspect="1"/>
          </p:cNvPicPr>
          <p:nvPr/>
        </p:nvPicPr>
        <p:blipFill>
          <a:blip r:embed="rId7"/>
          <a:stretch>
            <a:fillRect/>
          </a:stretch>
        </p:blipFill>
        <p:spPr>
          <a:xfrm>
            <a:off x="10747616" y="-32150"/>
            <a:ext cx="1475360" cy="1164437"/>
          </a:xfrm>
          <a:prstGeom prst="rect">
            <a:avLst/>
          </a:prstGeom>
        </p:spPr>
      </p:pic>
    </p:spTree>
    <p:extLst>
      <p:ext uri="{BB962C8B-B14F-4D97-AF65-F5344CB8AC3E}">
        <p14:creationId xmlns:p14="http://schemas.microsoft.com/office/powerpoint/2010/main" val="324085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Freeform: Shape 4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picture containing floor, building, indoor&#10;&#10;Description automatically generated">
            <a:extLst>
              <a:ext uri="{FF2B5EF4-FFF2-40B4-BE49-F238E27FC236}">
                <a16:creationId xmlns:a16="http://schemas.microsoft.com/office/drawing/2014/main" id="{3690B990-970D-468C-AC6C-4C30DD2D46E8}"/>
              </a:ext>
            </a:extLst>
          </p:cNvPr>
          <p:cNvPicPr>
            <a:picLocks noChangeAspect="1"/>
          </p:cNvPicPr>
          <p:nvPr/>
        </p:nvPicPr>
        <p:blipFill rotWithShape="1">
          <a:blip r:embed="rId3">
            <a:extLst>
              <a:ext uri="{28A0092B-C50C-407E-A947-70E740481C1C}">
                <a14:useLocalDpi xmlns:a14="http://schemas.microsoft.com/office/drawing/2010/main" val="0"/>
              </a:ext>
            </a:extLst>
          </a:blip>
          <a:srcRect t="4414" r="1" b="27471"/>
          <a:stretch/>
        </p:blipFill>
        <p:spPr>
          <a:xfrm>
            <a:off x="643467" y="605367"/>
            <a:ext cx="10905066" cy="5571065"/>
          </a:xfrm>
          <a:prstGeom prst="rect">
            <a:avLst/>
          </a:prstGeom>
          <a:ln>
            <a:noFill/>
          </a:ln>
        </p:spPr>
      </p:pic>
      <p:sp>
        <p:nvSpPr>
          <p:cNvPr id="54" name="Isosceles Triangle 5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CB76D5A-7742-4426-B945-0031618CED52}"/>
              </a:ext>
            </a:extLst>
          </p:cNvPr>
          <p:cNvGrpSpPr/>
          <p:nvPr/>
        </p:nvGrpSpPr>
        <p:grpSpPr>
          <a:xfrm>
            <a:off x="9987975" y="0"/>
            <a:ext cx="1365825" cy="1058779"/>
            <a:chOff x="7508816" y="1222745"/>
            <a:chExt cx="1447848" cy="1122363"/>
          </a:xfrm>
          <a:effectLst>
            <a:outerShdw blurRad="50800" dist="38100" dir="2700000" algn="tl" rotWithShape="0">
              <a:prstClr val="black">
                <a:alpha val="40000"/>
              </a:prstClr>
            </a:outerShdw>
          </a:effectLst>
        </p:grpSpPr>
        <p:sp>
          <p:nvSpPr>
            <p:cNvPr id="6" name="AutoShape 3">
              <a:extLst>
                <a:ext uri="{FF2B5EF4-FFF2-40B4-BE49-F238E27FC236}">
                  <a16:creationId xmlns:a16="http://schemas.microsoft.com/office/drawing/2014/main" id="{7F2CD889-2F0B-4893-9689-783742340A07}"/>
                </a:ext>
              </a:extLst>
            </p:cNvPr>
            <p:cNvSpPr>
              <a:spLocks noChangeAspect="1" noChangeArrowheads="1" noTextEdit="1"/>
            </p:cNvSpPr>
            <p:nvPr/>
          </p:nvSpPr>
          <p:spPr bwMode="auto">
            <a:xfrm>
              <a:off x="7508816" y="1222745"/>
              <a:ext cx="144784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7" name="Rectangle 6">
              <a:extLst>
                <a:ext uri="{FF2B5EF4-FFF2-40B4-BE49-F238E27FC236}">
                  <a16:creationId xmlns:a16="http://schemas.microsoft.com/office/drawing/2014/main" id="{2E73F7A4-F908-4B87-9EDD-FF2F69DD9058}"/>
                </a:ext>
              </a:extLst>
            </p:cNvPr>
            <p:cNvSpPr>
              <a:spLocks noChangeArrowheads="1"/>
            </p:cNvSpPr>
            <p:nvPr/>
          </p:nvSpPr>
          <p:spPr bwMode="auto">
            <a:xfrm>
              <a:off x="7508816" y="1222745"/>
              <a:ext cx="1447848" cy="1122363"/>
            </a:xfrm>
            <a:prstGeom prst="rect">
              <a:avLst/>
            </a:prstGeom>
            <a:solidFill>
              <a:srgbClr val="005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8" name="Freeform 6">
              <a:extLst>
                <a:ext uri="{FF2B5EF4-FFF2-40B4-BE49-F238E27FC236}">
                  <a16:creationId xmlns:a16="http://schemas.microsoft.com/office/drawing/2014/main" id="{EA336594-9344-4B5C-9D0F-B2637C40EEA4}"/>
                </a:ext>
              </a:extLst>
            </p:cNvPr>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9" name="Freeform 7">
              <a:extLst>
                <a:ext uri="{FF2B5EF4-FFF2-40B4-BE49-F238E27FC236}">
                  <a16:creationId xmlns:a16="http://schemas.microsoft.com/office/drawing/2014/main" id="{9F3A567A-545C-42B5-A196-3BAEA8578C4D}"/>
                </a:ext>
              </a:extLst>
            </p:cNvPr>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0" name="Freeform 8">
              <a:extLst>
                <a:ext uri="{FF2B5EF4-FFF2-40B4-BE49-F238E27FC236}">
                  <a16:creationId xmlns:a16="http://schemas.microsoft.com/office/drawing/2014/main" id="{785EAD05-DD16-4290-9677-63925929DD84}"/>
                </a:ext>
              </a:extLst>
            </p:cNvPr>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1" name="Freeform 9">
              <a:extLst>
                <a:ext uri="{FF2B5EF4-FFF2-40B4-BE49-F238E27FC236}">
                  <a16:creationId xmlns:a16="http://schemas.microsoft.com/office/drawing/2014/main" id="{B033BA7F-BE93-471A-A2C1-8B71A2522E61}"/>
                </a:ext>
              </a:extLst>
            </p:cNvPr>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2" name="Freeform 10">
              <a:extLst>
                <a:ext uri="{FF2B5EF4-FFF2-40B4-BE49-F238E27FC236}">
                  <a16:creationId xmlns:a16="http://schemas.microsoft.com/office/drawing/2014/main" id="{F53B2ECC-E764-43B6-9C24-7C6708D4FE44}"/>
                </a:ext>
              </a:extLst>
            </p:cNvPr>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3" name="Freeform 11">
              <a:extLst>
                <a:ext uri="{FF2B5EF4-FFF2-40B4-BE49-F238E27FC236}">
                  <a16:creationId xmlns:a16="http://schemas.microsoft.com/office/drawing/2014/main" id="{5399F402-DCDE-4802-9A10-DC987E792D19}"/>
                </a:ext>
              </a:extLst>
            </p:cNvPr>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4" name="Freeform 12">
              <a:extLst>
                <a:ext uri="{FF2B5EF4-FFF2-40B4-BE49-F238E27FC236}">
                  <a16:creationId xmlns:a16="http://schemas.microsoft.com/office/drawing/2014/main" id="{9EE65153-B31A-4E5C-9F44-23DEEBA52177}"/>
                </a:ext>
              </a:extLst>
            </p:cNvPr>
            <p:cNvSpPr>
              <a:spLocks noEditPoints="1"/>
            </p:cNvSpPr>
            <p:nvPr/>
          </p:nvSpPr>
          <p:spPr bwMode="auto">
            <a:xfrm>
              <a:off x="8801404" y="2000917"/>
              <a:ext cx="33671" cy="14965"/>
            </a:xfrm>
            <a:custGeom>
              <a:avLst/>
              <a:gdLst>
                <a:gd name="T0" fmla="*/ 0 w 36"/>
                <a:gd name="T1" fmla="*/ 2 h 16"/>
                <a:gd name="T2" fmla="*/ 6 w 36"/>
                <a:gd name="T3" fmla="*/ 2 h 16"/>
                <a:gd name="T4" fmla="*/ 6 w 36"/>
                <a:gd name="T5" fmla="*/ 16 h 16"/>
                <a:gd name="T6" fmla="*/ 10 w 36"/>
                <a:gd name="T7" fmla="*/ 16 h 16"/>
                <a:gd name="T8" fmla="*/ 10 w 36"/>
                <a:gd name="T9" fmla="*/ 2 h 16"/>
                <a:gd name="T10" fmla="*/ 16 w 36"/>
                <a:gd name="T11" fmla="*/ 2 h 16"/>
                <a:gd name="T12" fmla="*/ 16 w 36"/>
                <a:gd name="T13" fmla="*/ 0 h 16"/>
                <a:gd name="T14" fmla="*/ 0 w 36"/>
                <a:gd name="T15" fmla="*/ 0 h 16"/>
                <a:gd name="T16" fmla="*/ 0 w 36"/>
                <a:gd name="T17" fmla="*/ 2 h 16"/>
                <a:gd name="T18" fmla="*/ 30 w 36"/>
                <a:gd name="T19" fmla="*/ 0 h 16"/>
                <a:gd name="T20" fmla="*/ 26 w 36"/>
                <a:gd name="T21" fmla="*/ 10 h 16"/>
                <a:gd name="T22" fmla="*/ 26 w 36"/>
                <a:gd name="T23" fmla="*/ 10 h 16"/>
                <a:gd name="T24" fmla="*/ 24 w 36"/>
                <a:gd name="T25" fmla="*/ 0 h 16"/>
                <a:gd name="T26" fmla="*/ 18 w 36"/>
                <a:gd name="T27" fmla="*/ 0 h 16"/>
                <a:gd name="T28" fmla="*/ 18 w 36"/>
                <a:gd name="T29" fmla="*/ 16 h 16"/>
                <a:gd name="T30" fmla="*/ 22 w 36"/>
                <a:gd name="T31" fmla="*/ 16 h 16"/>
                <a:gd name="T32" fmla="*/ 22 w 36"/>
                <a:gd name="T33" fmla="*/ 2 h 16"/>
                <a:gd name="T34" fmla="*/ 22 w 36"/>
                <a:gd name="T35" fmla="*/ 2 h 16"/>
                <a:gd name="T36" fmla="*/ 26 w 36"/>
                <a:gd name="T37" fmla="*/ 16 h 16"/>
                <a:gd name="T38" fmla="*/ 28 w 36"/>
                <a:gd name="T39" fmla="*/ 16 h 16"/>
                <a:gd name="T40" fmla="*/ 32 w 36"/>
                <a:gd name="T41" fmla="*/ 2 h 16"/>
                <a:gd name="T42" fmla="*/ 32 w 36"/>
                <a:gd name="T43" fmla="*/ 2 h 16"/>
                <a:gd name="T44" fmla="*/ 32 w 36"/>
                <a:gd name="T45" fmla="*/ 16 h 16"/>
                <a:gd name="T46" fmla="*/ 36 w 36"/>
                <a:gd name="T47" fmla="*/ 16 h 16"/>
                <a:gd name="T48" fmla="*/ 36 w 36"/>
                <a:gd name="T49" fmla="*/ 0 h 16"/>
                <a:gd name="T50" fmla="*/ 30 w 36"/>
                <a:gd name="T5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6">
                  <a:moveTo>
                    <a:pt x="0" y="2"/>
                  </a:moveTo>
                  <a:lnTo>
                    <a:pt x="6" y="2"/>
                  </a:lnTo>
                  <a:lnTo>
                    <a:pt x="6" y="16"/>
                  </a:lnTo>
                  <a:lnTo>
                    <a:pt x="10" y="16"/>
                  </a:lnTo>
                  <a:lnTo>
                    <a:pt x="10" y="2"/>
                  </a:lnTo>
                  <a:lnTo>
                    <a:pt x="16" y="2"/>
                  </a:lnTo>
                  <a:lnTo>
                    <a:pt x="16" y="0"/>
                  </a:lnTo>
                  <a:lnTo>
                    <a:pt x="0" y="0"/>
                  </a:lnTo>
                  <a:lnTo>
                    <a:pt x="0" y="2"/>
                  </a:lnTo>
                  <a:close/>
                  <a:moveTo>
                    <a:pt x="30" y="0"/>
                  </a:moveTo>
                  <a:lnTo>
                    <a:pt x="26" y="10"/>
                  </a:lnTo>
                  <a:lnTo>
                    <a:pt x="26" y="10"/>
                  </a:lnTo>
                  <a:lnTo>
                    <a:pt x="24" y="0"/>
                  </a:lnTo>
                  <a:lnTo>
                    <a:pt x="18" y="0"/>
                  </a:lnTo>
                  <a:lnTo>
                    <a:pt x="18" y="16"/>
                  </a:lnTo>
                  <a:lnTo>
                    <a:pt x="22" y="16"/>
                  </a:lnTo>
                  <a:lnTo>
                    <a:pt x="22" y="2"/>
                  </a:lnTo>
                  <a:lnTo>
                    <a:pt x="22" y="2"/>
                  </a:lnTo>
                  <a:lnTo>
                    <a:pt x="26" y="16"/>
                  </a:lnTo>
                  <a:lnTo>
                    <a:pt x="28" y="16"/>
                  </a:lnTo>
                  <a:lnTo>
                    <a:pt x="32" y="2"/>
                  </a:lnTo>
                  <a:lnTo>
                    <a:pt x="32" y="2"/>
                  </a:lnTo>
                  <a:lnTo>
                    <a:pt x="32" y="16"/>
                  </a:lnTo>
                  <a:lnTo>
                    <a:pt x="36" y="16"/>
                  </a:lnTo>
                  <a:lnTo>
                    <a:pt x="36"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13">
              <a:extLst>
                <a:ext uri="{FF2B5EF4-FFF2-40B4-BE49-F238E27FC236}">
                  <a16:creationId xmlns:a16="http://schemas.microsoft.com/office/drawing/2014/main" id="{C7B9D164-952A-4B49-962A-099F9F5A4FD9}"/>
                </a:ext>
              </a:extLst>
            </p:cNvPr>
            <p:cNvSpPr>
              <a:spLocks noEditPoints="1"/>
            </p:cNvSpPr>
            <p:nvPr/>
          </p:nvSpPr>
          <p:spPr bwMode="auto">
            <a:xfrm>
              <a:off x="7667817" y="1999046"/>
              <a:ext cx="123460" cy="91660"/>
            </a:xfrm>
            <a:custGeom>
              <a:avLst/>
              <a:gdLst>
                <a:gd name="T0" fmla="*/ 104 w 132"/>
                <a:gd name="T1" fmla="*/ 0 h 98"/>
                <a:gd name="T2" fmla="*/ 104 w 132"/>
                <a:gd name="T3" fmla="*/ 0 h 98"/>
                <a:gd name="T4" fmla="*/ 74 w 132"/>
                <a:gd name="T5" fmla="*/ 0 h 98"/>
                <a:gd name="T6" fmla="*/ 0 w 132"/>
                <a:gd name="T7" fmla="*/ 0 h 98"/>
                <a:gd name="T8" fmla="*/ 0 w 132"/>
                <a:gd name="T9" fmla="*/ 98 h 98"/>
                <a:gd name="T10" fmla="*/ 34 w 132"/>
                <a:gd name="T11" fmla="*/ 98 h 98"/>
                <a:gd name="T12" fmla="*/ 34 w 132"/>
                <a:gd name="T13" fmla="*/ 74 h 98"/>
                <a:gd name="T14" fmla="*/ 76 w 132"/>
                <a:gd name="T15" fmla="*/ 74 h 98"/>
                <a:gd name="T16" fmla="*/ 76 w 132"/>
                <a:gd name="T17" fmla="*/ 74 h 98"/>
                <a:gd name="T18" fmla="*/ 102 w 132"/>
                <a:gd name="T19" fmla="*/ 72 h 98"/>
                <a:gd name="T20" fmla="*/ 102 w 132"/>
                <a:gd name="T21" fmla="*/ 72 h 98"/>
                <a:gd name="T22" fmla="*/ 110 w 132"/>
                <a:gd name="T23" fmla="*/ 72 h 98"/>
                <a:gd name="T24" fmla="*/ 118 w 132"/>
                <a:gd name="T25" fmla="*/ 70 h 98"/>
                <a:gd name="T26" fmla="*/ 118 w 132"/>
                <a:gd name="T27" fmla="*/ 70 h 98"/>
                <a:gd name="T28" fmla="*/ 122 w 132"/>
                <a:gd name="T29" fmla="*/ 66 h 98"/>
                <a:gd name="T30" fmla="*/ 126 w 132"/>
                <a:gd name="T31" fmla="*/ 62 h 98"/>
                <a:gd name="T32" fmla="*/ 126 w 132"/>
                <a:gd name="T33" fmla="*/ 62 h 98"/>
                <a:gd name="T34" fmla="*/ 130 w 132"/>
                <a:gd name="T35" fmla="*/ 52 h 98"/>
                <a:gd name="T36" fmla="*/ 132 w 132"/>
                <a:gd name="T37" fmla="*/ 36 h 98"/>
                <a:gd name="T38" fmla="*/ 132 w 132"/>
                <a:gd name="T39" fmla="*/ 36 h 98"/>
                <a:gd name="T40" fmla="*/ 130 w 132"/>
                <a:gd name="T41" fmla="*/ 20 h 98"/>
                <a:gd name="T42" fmla="*/ 128 w 132"/>
                <a:gd name="T43" fmla="*/ 14 h 98"/>
                <a:gd name="T44" fmla="*/ 126 w 132"/>
                <a:gd name="T45" fmla="*/ 10 h 98"/>
                <a:gd name="T46" fmla="*/ 126 w 132"/>
                <a:gd name="T47" fmla="*/ 10 h 98"/>
                <a:gd name="T48" fmla="*/ 122 w 132"/>
                <a:gd name="T49" fmla="*/ 6 h 98"/>
                <a:gd name="T50" fmla="*/ 118 w 132"/>
                <a:gd name="T51" fmla="*/ 4 h 98"/>
                <a:gd name="T52" fmla="*/ 104 w 132"/>
                <a:gd name="T53" fmla="*/ 0 h 98"/>
                <a:gd name="T54" fmla="*/ 104 w 132"/>
                <a:gd name="T55" fmla="*/ 0 h 98"/>
                <a:gd name="T56" fmla="*/ 98 w 132"/>
                <a:gd name="T57" fmla="*/ 44 h 98"/>
                <a:gd name="T58" fmla="*/ 98 w 132"/>
                <a:gd name="T59" fmla="*/ 44 h 98"/>
                <a:gd name="T60" fmla="*/ 94 w 132"/>
                <a:gd name="T61" fmla="*/ 48 h 98"/>
                <a:gd name="T62" fmla="*/ 94 w 132"/>
                <a:gd name="T63" fmla="*/ 48 h 98"/>
                <a:gd name="T64" fmla="*/ 90 w 132"/>
                <a:gd name="T65" fmla="*/ 48 h 98"/>
                <a:gd name="T66" fmla="*/ 90 w 132"/>
                <a:gd name="T67" fmla="*/ 48 h 98"/>
                <a:gd name="T68" fmla="*/ 76 w 132"/>
                <a:gd name="T69" fmla="*/ 48 h 98"/>
                <a:gd name="T70" fmla="*/ 34 w 132"/>
                <a:gd name="T71" fmla="*/ 48 h 98"/>
                <a:gd name="T72" fmla="*/ 34 w 132"/>
                <a:gd name="T73" fmla="*/ 24 h 98"/>
                <a:gd name="T74" fmla="*/ 76 w 132"/>
                <a:gd name="T75" fmla="*/ 24 h 98"/>
                <a:gd name="T76" fmla="*/ 76 w 132"/>
                <a:gd name="T77" fmla="*/ 24 h 98"/>
                <a:gd name="T78" fmla="*/ 92 w 132"/>
                <a:gd name="T79" fmla="*/ 24 h 98"/>
                <a:gd name="T80" fmla="*/ 92 w 132"/>
                <a:gd name="T81" fmla="*/ 24 h 98"/>
                <a:gd name="T82" fmla="*/ 96 w 132"/>
                <a:gd name="T83" fmla="*/ 28 h 98"/>
                <a:gd name="T84" fmla="*/ 96 w 132"/>
                <a:gd name="T85" fmla="*/ 28 h 98"/>
                <a:gd name="T86" fmla="*/ 98 w 132"/>
                <a:gd name="T87" fmla="*/ 36 h 98"/>
                <a:gd name="T88" fmla="*/ 98 w 132"/>
                <a:gd name="T89" fmla="*/ 36 h 98"/>
                <a:gd name="T90" fmla="*/ 98 w 132"/>
                <a:gd name="T91" fmla="*/ 44 h 98"/>
                <a:gd name="T92" fmla="*/ 98 w 132"/>
                <a:gd name="T9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98">
                  <a:moveTo>
                    <a:pt x="104" y="0"/>
                  </a:moveTo>
                  <a:lnTo>
                    <a:pt x="104" y="0"/>
                  </a:lnTo>
                  <a:lnTo>
                    <a:pt x="74" y="0"/>
                  </a:lnTo>
                  <a:lnTo>
                    <a:pt x="0" y="0"/>
                  </a:lnTo>
                  <a:lnTo>
                    <a:pt x="0" y="98"/>
                  </a:lnTo>
                  <a:lnTo>
                    <a:pt x="34" y="98"/>
                  </a:lnTo>
                  <a:lnTo>
                    <a:pt x="34" y="74"/>
                  </a:lnTo>
                  <a:lnTo>
                    <a:pt x="76" y="74"/>
                  </a:lnTo>
                  <a:lnTo>
                    <a:pt x="76" y="74"/>
                  </a:lnTo>
                  <a:lnTo>
                    <a:pt x="102" y="72"/>
                  </a:lnTo>
                  <a:lnTo>
                    <a:pt x="102" y="72"/>
                  </a:lnTo>
                  <a:lnTo>
                    <a:pt x="110" y="72"/>
                  </a:lnTo>
                  <a:lnTo>
                    <a:pt x="118" y="70"/>
                  </a:lnTo>
                  <a:lnTo>
                    <a:pt x="118" y="70"/>
                  </a:lnTo>
                  <a:lnTo>
                    <a:pt x="122" y="66"/>
                  </a:lnTo>
                  <a:lnTo>
                    <a:pt x="126" y="62"/>
                  </a:lnTo>
                  <a:lnTo>
                    <a:pt x="126" y="62"/>
                  </a:lnTo>
                  <a:lnTo>
                    <a:pt x="130" y="52"/>
                  </a:lnTo>
                  <a:lnTo>
                    <a:pt x="132" y="36"/>
                  </a:lnTo>
                  <a:lnTo>
                    <a:pt x="132" y="36"/>
                  </a:lnTo>
                  <a:lnTo>
                    <a:pt x="130" y="20"/>
                  </a:lnTo>
                  <a:lnTo>
                    <a:pt x="128" y="14"/>
                  </a:lnTo>
                  <a:lnTo>
                    <a:pt x="126" y="10"/>
                  </a:lnTo>
                  <a:lnTo>
                    <a:pt x="126" y="10"/>
                  </a:lnTo>
                  <a:lnTo>
                    <a:pt x="122" y="6"/>
                  </a:lnTo>
                  <a:lnTo>
                    <a:pt x="118" y="4"/>
                  </a:lnTo>
                  <a:lnTo>
                    <a:pt x="104" y="0"/>
                  </a:lnTo>
                  <a:lnTo>
                    <a:pt x="104" y="0"/>
                  </a:lnTo>
                  <a:close/>
                  <a:moveTo>
                    <a:pt x="98" y="44"/>
                  </a:moveTo>
                  <a:lnTo>
                    <a:pt x="98" y="44"/>
                  </a:lnTo>
                  <a:lnTo>
                    <a:pt x="94" y="48"/>
                  </a:lnTo>
                  <a:lnTo>
                    <a:pt x="94" y="48"/>
                  </a:lnTo>
                  <a:lnTo>
                    <a:pt x="90" y="48"/>
                  </a:lnTo>
                  <a:lnTo>
                    <a:pt x="90" y="48"/>
                  </a:lnTo>
                  <a:lnTo>
                    <a:pt x="76" y="48"/>
                  </a:lnTo>
                  <a:lnTo>
                    <a:pt x="34" y="48"/>
                  </a:lnTo>
                  <a:lnTo>
                    <a:pt x="34" y="24"/>
                  </a:lnTo>
                  <a:lnTo>
                    <a:pt x="76" y="24"/>
                  </a:lnTo>
                  <a:lnTo>
                    <a:pt x="76" y="24"/>
                  </a:lnTo>
                  <a:lnTo>
                    <a:pt x="92" y="24"/>
                  </a:lnTo>
                  <a:lnTo>
                    <a:pt x="92" y="24"/>
                  </a:lnTo>
                  <a:lnTo>
                    <a:pt x="96" y="28"/>
                  </a:lnTo>
                  <a:lnTo>
                    <a:pt x="96" y="28"/>
                  </a:lnTo>
                  <a:lnTo>
                    <a:pt x="98" y="36"/>
                  </a:lnTo>
                  <a:lnTo>
                    <a:pt x="98" y="36"/>
                  </a:lnTo>
                  <a:lnTo>
                    <a:pt x="98" y="44"/>
                  </a:lnTo>
                  <a:lnTo>
                    <a:pt x="9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14">
              <a:extLst>
                <a:ext uri="{FF2B5EF4-FFF2-40B4-BE49-F238E27FC236}">
                  <a16:creationId xmlns:a16="http://schemas.microsoft.com/office/drawing/2014/main" id="{7C132CB0-F0F0-4D5C-ABBF-01FD10DBE186}"/>
                </a:ext>
              </a:extLst>
            </p:cNvPr>
            <p:cNvSpPr>
              <a:spLocks noEditPoints="1"/>
            </p:cNvSpPr>
            <p:nvPr/>
          </p:nvSpPr>
          <p:spPr bwMode="auto">
            <a:xfrm>
              <a:off x="7823078" y="1997175"/>
              <a:ext cx="140295" cy="95401"/>
            </a:xfrm>
            <a:custGeom>
              <a:avLst/>
              <a:gdLst>
                <a:gd name="T0" fmla="*/ 124 w 150"/>
                <a:gd name="T1" fmla="*/ 2 h 102"/>
                <a:gd name="T2" fmla="*/ 74 w 150"/>
                <a:gd name="T3" fmla="*/ 0 h 102"/>
                <a:gd name="T4" fmla="*/ 26 w 150"/>
                <a:gd name="T5" fmla="*/ 2 h 102"/>
                <a:gd name="T6" fmla="*/ 10 w 150"/>
                <a:gd name="T7" fmla="*/ 6 h 102"/>
                <a:gd name="T8" fmla="*/ 2 w 150"/>
                <a:gd name="T9" fmla="*/ 18 h 102"/>
                <a:gd name="T10" fmla="*/ 0 w 150"/>
                <a:gd name="T11" fmla="*/ 30 h 102"/>
                <a:gd name="T12" fmla="*/ 0 w 150"/>
                <a:gd name="T13" fmla="*/ 50 h 102"/>
                <a:gd name="T14" fmla="*/ 2 w 150"/>
                <a:gd name="T15" fmla="*/ 84 h 102"/>
                <a:gd name="T16" fmla="*/ 6 w 150"/>
                <a:gd name="T17" fmla="*/ 90 h 102"/>
                <a:gd name="T18" fmla="*/ 18 w 150"/>
                <a:gd name="T19" fmla="*/ 98 h 102"/>
                <a:gd name="T20" fmla="*/ 26 w 150"/>
                <a:gd name="T21" fmla="*/ 100 h 102"/>
                <a:gd name="T22" fmla="*/ 76 w 150"/>
                <a:gd name="T23" fmla="*/ 102 h 102"/>
                <a:gd name="T24" fmla="*/ 124 w 150"/>
                <a:gd name="T25" fmla="*/ 100 h 102"/>
                <a:gd name="T26" fmla="*/ 140 w 150"/>
                <a:gd name="T27" fmla="*/ 94 h 102"/>
                <a:gd name="T28" fmla="*/ 148 w 150"/>
                <a:gd name="T29" fmla="*/ 84 h 102"/>
                <a:gd name="T30" fmla="*/ 150 w 150"/>
                <a:gd name="T31" fmla="*/ 70 h 102"/>
                <a:gd name="T32" fmla="*/ 150 w 150"/>
                <a:gd name="T33" fmla="*/ 50 h 102"/>
                <a:gd name="T34" fmla="*/ 148 w 150"/>
                <a:gd name="T35" fmla="*/ 18 h 102"/>
                <a:gd name="T36" fmla="*/ 144 w 150"/>
                <a:gd name="T37" fmla="*/ 12 h 102"/>
                <a:gd name="T38" fmla="*/ 132 w 150"/>
                <a:gd name="T39" fmla="*/ 4 h 102"/>
                <a:gd name="T40" fmla="*/ 124 w 150"/>
                <a:gd name="T41" fmla="*/ 2 h 102"/>
                <a:gd name="T42" fmla="*/ 116 w 150"/>
                <a:gd name="T43" fmla="*/ 66 h 102"/>
                <a:gd name="T44" fmla="*/ 112 w 150"/>
                <a:gd name="T45" fmla="*/ 72 h 102"/>
                <a:gd name="T46" fmla="*/ 108 w 150"/>
                <a:gd name="T47" fmla="*/ 74 h 102"/>
                <a:gd name="T48" fmla="*/ 102 w 150"/>
                <a:gd name="T49" fmla="*/ 76 h 102"/>
                <a:gd name="T50" fmla="*/ 76 w 150"/>
                <a:gd name="T51" fmla="*/ 76 h 102"/>
                <a:gd name="T52" fmla="*/ 46 w 150"/>
                <a:gd name="T53" fmla="*/ 74 h 102"/>
                <a:gd name="T54" fmla="*/ 36 w 150"/>
                <a:gd name="T55" fmla="*/ 70 h 102"/>
                <a:gd name="T56" fmla="*/ 34 w 150"/>
                <a:gd name="T57" fmla="*/ 66 h 102"/>
                <a:gd name="T58" fmla="*/ 32 w 150"/>
                <a:gd name="T59" fmla="*/ 54 h 102"/>
                <a:gd name="T60" fmla="*/ 34 w 150"/>
                <a:gd name="T61" fmla="*/ 34 h 102"/>
                <a:gd name="T62" fmla="*/ 38 w 150"/>
                <a:gd name="T63" fmla="*/ 28 h 102"/>
                <a:gd name="T64" fmla="*/ 42 w 150"/>
                <a:gd name="T65" fmla="*/ 26 h 102"/>
                <a:gd name="T66" fmla="*/ 74 w 150"/>
                <a:gd name="T67" fmla="*/ 26 h 102"/>
                <a:gd name="T68" fmla="*/ 104 w 150"/>
                <a:gd name="T69" fmla="*/ 26 h 102"/>
                <a:gd name="T70" fmla="*/ 114 w 150"/>
                <a:gd name="T71" fmla="*/ 30 h 102"/>
                <a:gd name="T72" fmla="*/ 116 w 150"/>
                <a:gd name="T73" fmla="*/ 38 h 102"/>
                <a:gd name="T74" fmla="*/ 116 w 150"/>
                <a:gd name="T75" fmla="*/ 54 h 102"/>
                <a:gd name="T76" fmla="*/ 116 w 150"/>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02">
                  <a:moveTo>
                    <a:pt x="124" y="2"/>
                  </a:moveTo>
                  <a:lnTo>
                    <a:pt x="124" y="2"/>
                  </a:lnTo>
                  <a:lnTo>
                    <a:pt x="74" y="0"/>
                  </a:lnTo>
                  <a:lnTo>
                    <a:pt x="74" y="0"/>
                  </a:lnTo>
                  <a:lnTo>
                    <a:pt x="26" y="2"/>
                  </a:lnTo>
                  <a:lnTo>
                    <a:pt x="26" y="2"/>
                  </a:lnTo>
                  <a:lnTo>
                    <a:pt x="18" y="4"/>
                  </a:lnTo>
                  <a:lnTo>
                    <a:pt x="10" y="6"/>
                  </a:lnTo>
                  <a:lnTo>
                    <a:pt x="6" y="12"/>
                  </a:lnTo>
                  <a:lnTo>
                    <a:pt x="2" y="18"/>
                  </a:lnTo>
                  <a:lnTo>
                    <a:pt x="2" y="18"/>
                  </a:lnTo>
                  <a:lnTo>
                    <a:pt x="0" y="30"/>
                  </a:lnTo>
                  <a:lnTo>
                    <a:pt x="0" y="50"/>
                  </a:lnTo>
                  <a:lnTo>
                    <a:pt x="0" y="50"/>
                  </a:lnTo>
                  <a:lnTo>
                    <a:pt x="0" y="70"/>
                  </a:lnTo>
                  <a:lnTo>
                    <a:pt x="2" y="84"/>
                  </a:lnTo>
                  <a:lnTo>
                    <a:pt x="2" y="84"/>
                  </a:lnTo>
                  <a:lnTo>
                    <a:pt x="6" y="90"/>
                  </a:lnTo>
                  <a:lnTo>
                    <a:pt x="10" y="94"/>
                  </a:lnTo>
                  <a:lnTo>
                    <a:pt x="18" y="98"/>
                  </a:lnTo>
                  <a:lnTo>
                    <a:pt x="26" y="100"/>
                  </a:lnTo>
                  <a:lnTo>
                    <a:pt x="26" y="100"/>
                  </a:lnTo>
                  <a:lnTo>
                    <a:pt x="76" y="102"/>
                  </a:lnTo>
                  <a:lnTo>
                    <a:pt x="76" y="102"/>
                  </a:lnTo>
                  <a:lnTo>
                    <a:pt x="124" y="100"/>
                  </a:lnTo>
                  <a:lnTo>
                    <a:pt x="124" y="100"/>
                  </a:lnTo>
                  <a:lnTo>
                    <a:pt x="132" y="98"/>
                  </a:lnTo>
                  <a:lnTo>
                    <a:pt x="140" y="94"/>
                  </a:lnTo>
                  <a:lnTo>
                    <a:pt x="144" y="90"/>
                  </a:lnTo>
                  <a:lnTo>
                    <a:pt x="148" y="84"/>
                  </a:lnTo>
                  <a:lnTo>
                    <a:pt x="148" y="84"/>
                  </a:lnTo>
                  <a:lnTo>
                    <a:pt x="150" y="70"/>
                  </a:lnTo>
                  <a:lnTo>
                    <a:pt x="150" y="50"/>
                  </a:lnTo>
                  <a:lnTo>
                    <a:pt x="150" y="50"/>
                  </a:lnTo>
                  <a:lnTo>
                    <a:pt x="150" y="30"/>
                  </a:lnTo>
                  <a:lnTo>
                    <a:pt x="148" y="18"/>
                  </a:lnTo>
                  <a:lnTo>
                    <a:pt x="148" y="18"/>
                  </a:lnTo>
                  <a:lnTo>
                    <a:pt x="144" y="12"/>
                  </a:lnTo>
                  <a:lnTo>
                    <a:pt x="140" y="6"/>
                  </a:lnTo>
                  <a:lnTo>
                    <a:pt x="132" y="4"/>
                  </a:lnTo>
                  <a:lnTo>
                    <a:pt x="124" y="2"/>
                  </a:lnTo>
                  <a:lnTo>
                    <a:pt x="124" y="2"/>
                  </a:lnTo>
                  <a:close/>
                  <a:moveTo>
                    <a:pt x="116" y="66"/>
                  </a:moveTo>
                  <a:lnTo>
                    <a:pt x="116" y="66"/>
                  </a:lnTo>
                  <a:lnTo>
                    <a:pt x="114" y="70"/>
                  </a:lnTo>
                  <a:lnTo>
                    <a:pt x="112" y="72"/>
                  </a:lnTo>
                  <a:lnTo>
                    <a:pt x="112" y="72"/>
                  </a:lnTo>
                  <a:lnTo>
                    <a:pt x="108" y="74"/>
                  </a:lnTo>
                  <a:lnTo>
                    <a:pt x="102" y="76"/>
                  </a:lnTo>
                  <a:lnTo>
                    <a:pt x="102" y="76"/>
                  </a:lnTo>
                  <a:lnTo>
                    <a:pt x="76" y="76"/>
                  </a:lnTo>
                  <a:lnTo>
                    <a:pt x="76" y="76"/>
                  </a:lnTo>
                  <a:lnTo>
                    <a:pt x="46" y="74"/>
                  </a:lnTo>
                  <a:lnTo>
                    <a:pt x="46" y="74"/>
                  </a:lnTo>
                  <a:lnTo>
                    <a:pt x="38" y="72"/>
                  </a:lnTo>
                  <a:lnTo>
                    <a:pt x="36" y="70"/>
                  </a:lnTo>
                  <a:lnTo>
                    <a:pt x="34" y="66"/>
                  </a:lnTo>
                  <a:lnTo>
                    <a:pt x="34" y="66"/>
                  </a:lnTo>
                  <a:lnTo>
                    <a:pt x="32" y="54"/>
                  </a:lnTo>
                  <a:lnTo>
                    <a:pt x="32" y="54"/>
                  </a:lnTo>
                  <a:lnTo>
                    <a:pt x="34" y="40"/>
                  </a:lnTo>
                  <a:lnTo>
                    <a:pt x="34" y="34"/>
                  </a:lnTo>
                  <a:lnTo>
                    <a:pt x="34" y="34"/>
                  </a:lnTo>
                  <a:lnTo>
                    <a:pt x="38" y="28"/>
                  </a:lnTo>
                  <a:lnTo>
                    <a:pt x="42" y="26"/>
                  </a:lnTo>
                  <a:lnTo>
                    <a:pt x="42" y="26"/>
                  </a:lnTo>
                  <a:lnTo>
                    <a:pt x="74" y="26"/>
                  </a:lnTo>
                  <a:lnTo>
                    <a:pt x="74" y="26"/>
                  </a:lnTo>
                  <a:lnTo>
                    <a:pt x="104" y="26"/>
                  </a:lnTo>
                  <a:lnTo>
                    <a:pt x="104" y="26"/>
                  </a:lnTo>
                  <a:lnTo>
                    <a:pt x="110" y="28"/>
                  </a:lnTo>
                  <a:lnTo>
                    <a:pt x="114" y="30"/>
                  </a:lnTo>
                  <a:lnTo>
                    <a:pt x="114" y="30"/>
                  </a:lnTo>
                  <a:lnTo>
                    <a:pt x="116" y="38"/>
                  </a:lnTo>
                  <a:lnTo>
                    <a:pt x="116" y="38"/>
                  </a:lnTo>
                  <a:lnTo>
                    <a:pt x="116" y="54"/>
                  </a:lnTo>
                  <a:lnTo>
                    <a:pt x="116"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15">
              <a:extLst>
                <a:ext uri="{FF2B5EF4-FFF2-40B4-BE49-F238E27FC236}">
                  <a16:creationId xmlns:a16="http://schemas.microsoft.com/office/drawing/2014/main" id="{4081CEDA-F672-423F-9692-4966DE87A814}"/>
                </a:ext>
              </a:extLst>
            </p:cNvPr>
            <p:cNvSpPr>
              <a:spLocks/>
            </p:cNvSpPr>
            <p:nvPr/>
          </p:nvSpPr>
          <p:spPr bwMode="auto">
            <a:xfrm>
              <a:off x="7993303"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16">
              <a:extLst>
                <a:ext uri="{FF2B5EF4-FFF2-40B4-BE49-F238E27FC236}">
                  <a16:creationId xmlns:a16="http://schemas.microsoft.com/office/drawing/2014/main" id="{EEC331B2-92C4-41FD-8A01-C843EF89E341}"/>
                </a:ext>
              </a:extLst>
            </p:cNvPr>
            <p:cNvSpPr>
              <a:spLocks/>
            </p:cNvSpPr>
            <p:nvPr/>
          </p:nvSpPr>
          <p:spPr bwMode="auto">
            <a:xfrm>
              <a:off x="8077480" y="1999046"/>
              <a:ext cx="147778" cy="91660"/>
            </a:xfrm>
            <a:custGeom>
              <a:avLst/>
              <a:gdLst>
                <a:gd name="T0" fmla="*/ 80 w 158"/>
                <a:gd name="T1" fmla="*/ 38 h 98"/>
                <a:gd name="T2" fmla="*/ 44 w 158"/>
                <a:gd name="T3" fmla="*/ 0 h 98"/>
                <a:gd name="T4" fmla="*/ 0 w 158"/>
                <a:gd name="T5" fmla="*/ 0 h 98"/>
                <a:gd name="T6" fmla="*/ 62 w 158"/>
                <a:gd name="T7" fmla="*/ 62 h 98"/>
                <a:gd name="T8" fmla="*/ 62 w 158"/>
                <a:gd name="T9" fmla="*/ 98 h 98"/>
                <a:gd name="T10" fmla="*/ 98 w 158"/>
                <a:gd name="T11" fmla="*/ 98 h 98"/>
                <a:gd name="T12" fmla="*/ 98 w 158"/>
                <a:gd name="T13" fmla="*/ 62 h 98"/>
                <a:gd name="T14" fmla="*/ 158 w 158"/>
                <a:gd name="T15" fmla="*/ 0 h 98"/>
                <a:gd name="T16" fmla="*/ 114 w 158"/>
                <a:gd name="T17" fmla="*/ 0 h 98"/>
                <a:gd name="T18" fmla="*/ 80 w 158"/>
                <a:gd name="T19"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8">
                  <a:moveTo>
                    <a:pt x="80" y="38"/>
                  </a:moveTo>
                  <a:lnTo>
                    <a:pt x="44" y="0"/>
                  </a:lnTo>
                  <a:lnTo>
                    <a:pt x="0" y="0"/>
                  </a:lnTo>
                  <a:lnTo>
                    <a:pt x="62" y="62"/>
                  </a:lnTo>
                  <a:lnTo>
                    <a:pt x="62" y="98"/>
                  </a:lnTo>
                  <a:lnTo>
                    <a:pt x="98" y="98"/>
                  </a:lnTo>
                  <a:lnTo>
                    <a:pt x="98" y="62"/>
                  </a:lnTo>
                  <a:lnTo>
                    <a:pt x="158" y="0"/>
                  </a:lnTo>
                  <a:lnTo>
                    <a:pt x="114" y="0"/>
                  </a:lnTo>
                  <a:lnTo>
                    <a:pt x="8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7">
              <a:extLst>
                <a:ext uri="{FF2B5EF4-FFF2-40B4-BE49-F238E27FC236}">
                  <a16:creationId xmlns:a16="http://schemas.microsoft.com/office/drawing/2014/main" id="{5EC562E5-FBA6-4650-8A2B-52DA7A898DBB}"/>
                </a:ext>
              </a:extLst>
            </p:cNvPr>
            <p:cNvSpPr>
              <a:spLocks/>
            </p:cNvSpPr>
            <p:nvPr/>
          </p:nvSpPr>
          <p:spPr bwMode="auto">
            <a:xfrm>
              <a:off x="8243964" y="1999046"/>
              <a:ext cx="108495" cy="91660"/>
            </a:xfrm>
            <a:custGeom>
              <a:avLst/>
              <a:gdLst>
                <a:gd name="T0" fmla="*/ 0 w 116"/>
                <a:gd name="T1" fmla="*/ 98 h 98"/>
                <a:gd name="T2" fmla="*/ 34 w 116"/>
                <a:gd name="T3" fmla="*/ 98 h 98"/>
                <a:gd name="T4" fmla="*/ 34 w 116"/>
                <a:gd name="T5" fmla="*/ 64 h 98"/>
                <a:gd name="T6" fmla="*/ 112 w 116"/>
                <a:gd name="T7" fmla="*/ 64 h 98"/>
                <a:gd name="T8" fmla="*/ 112 w 116"/>
                <a:gd name="T9" fmla="*/ 40 h 98"/>
                <a:gd name="T10" fmla="*/ 34 w 116"/>
                <a:gd name="T11" fmla="*/ 40 h 98"/>
                <a:gd name="T12" fmla="*/ 34 w 116"/>
                <a:gd name="T13" fmla="*/ 22 h 98"/>
                <a:gd name="T14" fmla="*/ 116 w 116"/>
                <a:gd name="T15" fmla="*/ 22 h 98"/>
                <a:gd name="T16" fmla="*/ 116 w 116"/>
                <a:gd name="T17" fmla="*/ 0 h 98"/>
                <a:gd name="T18" fmla="*/ 0 w 116"/>
                <a:gd name="T19" fmla="*/ 0 h 98"/>
                <a:gd name="T20" fmla="*/ 0 w 116"/>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98">
                  <a:moveTo>
                    <a:pt x="0" y="98"/>
                  </a:moveTo>
                  <a:lnTo>
                    <a:pt x="34" y="98"/>
                  </a:lnTo>
                  <a:lnTo>
                    <a:pt x="34" y="64"/>
                  </a:lnTo>
                  <a:lnTo>
                    <a:pt x="112" y="64"/>
                  </a:lnTo>
                  <a:lnTo>
                    <a:pt x="112" y="40"/>
                  </a:lnTo>
                  <a:lnTo>
                    <a:pt x="34" y="40"/>
                  </a:lnTo>
                  <a:lnTo>
                    <a:pt x="34" y="22"/>
                  </a:lnTo>
                  <a:lnTo>
                    <a:pt x="116" y="22"/>
                  </a:lnTo>
                  <a:lnTo>
                    <a:pt x="116" y="0"/>
                  </a:lnTo>
                  <a:lnTo>
                    <a:pt x="0" y="0"/>
                  </a:lnTo>
                  <a:lnTo>
                    <a:pt x="0"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0" name="Freeform 18">
              <a:extLst>
                <a:ext uri="{FF2B5EF4-FFF2-40B4-BE49-F238E27FC236}">
                  <a16:creationId xmlns:a16="http://schemas.microsoft.com/office/drawing/2014/main" id="{62FDD49B-C376-4519-8877-42D8066A6907}"/>
                </a:ext>
              </a:extLst>
            </p:cNvPr>
            <p:cNvSpPr>
              <a:spLocks/>
            </p:cNvSpPr>
            <p:nvPr/>
          </p:nvSpPr>
          <p:spPr bwMode="auto">
            <a:xfrm>
              <a:off x="8380518"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 name="Freeform 19">
              <a:extLst>
                <a:ext uri="{FF2B5EF4-FFF2-40B4-BE49-F238E27FC236}">
                  <a16:creationId xmlns:a16="http://schemas.microsoft.com/office/drawing/2014/main" id="{212F8B9D-D857-48AC-B9BE-B47E343C1D68}"/>
                </a:ext>
              </a:extLst>
            </p:cNvPr>
            <p:cNvSpPr>
              <a:spLocks noEditPoints="1"/>
            </p:cNvSpPr>
            <p:nvPr/>
          </p:nvSpPr>
          <p:spPr bwMode="auto">
            <a:xfrm>
              <a:off x="8502107" y="1997175"/>
              <a:ext cx="142166" cy="95401"/>
            </a:xfrm>
            <a:custGeom>
              <a:avLst/>
              <a:gdLst>
                <a:gd name="T0" fmla="*/ 124 w 152"/>
                <a:gd name="T1" fmla="*/ 2 h 102"/>
                <a:gd name="T2" fmla="*/ 76 w 152"/>
                <a:gd name="T3" fmla="*/ 0 h 102"/>
                <a:gd name="T4" fmla="*/ 26 w 152"/>
                <a:gd name="T5" fmla="*/ 2 h 102"/>
                <a:gd name="T6" fmla="*/ 12 w 152"/>
                <a:gd name="T7" fmla="*/ 6 h 102"/>
                <a:gd name="T8" fmla="*/ 4 w 152"/>
                <a:gd name="T9" fmla="*/ 18 h 102"/>
                <a:gd name="T10" fmla="*/ 2 w 152"/>
                <a:gd name="T11" fmla="*/ 30 h 102"/>
                <a:gd name="T12" fmla="*/ 0 w 152"/>
                <a:gd name="T13" fmla="*/ 50 h 102"/>
                <a:gd name="T14" fmla="*/ 4 w 152"/>
                <a:gd name="T15" fmla="*/ 84 h 102"/>
                <a:gd name="T16" fmla="*/ 6 w 152"/>
                <a:gd name="T17" fmla="*/ 90 h 102"/>
                <a:gd name="T18" fmla="*/ 18 w 152"/>
                <a:gd name="T19" fmla="*/ 98 h 102"/>
                <a:gd name="T20" fmla="*/ 26 w 152"/>
                <a:gd name="T21" fmla="*/ 100 h 102"/>
                <a:gd name="T22" fmla="*/ 76 w 152"/>
                <a:gd name="T23" fmla="*/ 102 h 102"/>
                <a:gd name="T24" fmla="*/ 124 w 152"/>
                <a:gd name="T25" fmla="*/ 100 h 102"/>
                <a:gd name="T26" fmla="*/ 140 w 152"/>
                <a:gd name="T27" fmla="*/ 94 h 102"/>
                <a:gd name="T28" fmla="*/ 148 w 152"/>
                <a:gd name="T29" fmla="*/ 84 h 102"/>
                <a:gd name="T30" fmla="*/ 150 w 152"/>
                <a:gd name="T31" fmla="*/ 70 h 102"/>
                <a:gd name="T32" fmla="*/ 152 w 152"/>
                <a:gd name="T33" fmla="*/ 50 h 102"/>
                <a:gd name="T34" fmla="*/ 148 w 152"/>
                <a:gd name="T35" fmla="*/ 18 h 102"/>
                <a:gd name="T36" fmla="*/ 146 w 152"/>
                <a:gd name="T37" fmla="*/ 12 h 102"/>
                <a:gd name="T38" fmla="*/ 134 w 152"/>
                <a:gd name="T39" fmla="*/ 4 h 102"/>
                <a:gd name="T40" fmla="*/ 124 w 152"/>
                <a:gd name="T41" fmla="*/ 2 h 102"/>
                <a:gd name="T42" fmla="*/ 116 w 152"/>
                <a:gd name="T43" fmla="*/ 66 h 102"/>
                <a:gd name="T44" fmla="*/ 112 w 152"/>
                <a:gd name="T45" fmla="*/ 72 h 102"/>
                <a:gd name="T46" fmla="*/ 108 w 152"/>
                <a:gd name="T47" fmla="*/ 74 h 102"/>
                <a:gd name="T48" fmla="*/ 102 w 152"/>
                <a:gd name="T49" fmla="*/ 76 h 102"/>
                <a:gd name="T50" fmla="*/ 76 w 152"/>
                <a:gd name="T51" fmla="*/ 76 h 102"/>
                <a:gd name="T52" fmla="*/ 48 w 152"/>
                <a:gd name="T53" fmla="*/ 74 h 102"/>
                <a:gd name="T54" fmla="*/ 36 w 152"/>
                <a:gd name="T55" fmla="*/ 70 h 102"/>
                <a:gd name="T56" fmla="*/ 34 w 152"/>
                <a:gd name="T57" fmla="*/ 66 h 102"/>
                <a:gd name="T58" fmla="*/ 34 w 152"/>
                <a:gd name="T59" fmla="*/ 54 h 102"/>
                <a:gd name="T60" fmla="*/ 36 w 152"/>
                <a:gd name="T61" fmla="*/ 34 h 102"/>
                <a:gd name="T62" fmla="*/ 38 w 152"/>
                <a:gd name="T63" fmla="*/ 28 h 102"/>
                <a:gd name="T64" fmla="*/ 44 w 152"/>
                <a:gd name="T65" fmla="*/ 26 h 102"/>
                <a:gd name="T66" fmla="*/ 76 w 152"/>
                <a:gd name="T67" fmla="*/ 26 h 102"/>
                <a:gd name="T68" fmla="*/ 106 w 152"/>
                <a:gd name="T69" fmla="*/ 26 h 102"/>
                <a:gd name="T70" fmla="*/ 114 w 152"/>
                <a:gd name="T71" fmla="*/ 30 h 102"/>
                <a:gd name="T72" fmla="*/ 118 w 152"/>
                <a:gd name="T73" fmla="*/ 38 h 102"/>
                <a:gd name="T74" fmla="*/ 118 w 152"/>
                <a:gd name="T75" fmla="*/ 54 h 102"/>
                <a:gd name="T76" fmla="*/ 116 w 152"/>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02">
                  <a:moveTo>
                    <a:pt x="124" y="2"/>
                  </a:moveTo>
                  <a:lnTo>
                    <a:pt x="124" y="2"/>
                  </a:lnTo>
                  <a:lnTo>
                    <a:pt x="76" y="0"/>
                  </a:lnTo>
                  <a:lnTo>
                    <a:pt x="76" y="0"/>
                  </a:lnTo>
                  <a:lnTo>
                    <a:pt x="26" y="2"/>
                  </a:lnTo>
                  <a:lnTo>
                    <a:pt x="26" y="2"/>
                  </a:lnTo>
                  <a:lnTo>
                    <a:pt x="18" y="4"/>
                  </a:lnTo>
                  <a:lnTo>
                    <a:pt x="12" y="6"/>
                  </a:lnTo>
                  <a:lnTo>
                    <a:pt x="6" y="12"/>
                  </a:lnTo>
                  <a:lnTo>
                    <a:pt x="4" y="18"/>
                  </a:lnTo>
                  <a:lnTo>
                    <a:pt x="4" y="18"/>
                  </a:lnTo>
                  <a:lnTo>
                    <a:pt x="2" y="30"/>
                  </a:lnTo>
                  <a:lnTo>
                    <a:pt x="0" y="50"/>
                  </a:lnTo>
                  <a:lnTo>
                    <a:pt x="0" y="50"/>
                  </a:lnTo>
                  <a:lnTo>
                    <a:pt x="2" y="70"/>
                  </a:lnTo>
                  <a:lnTo>
                    <a:pt x="4" y="84"/>
                  </a:lnTo>
                  <a:lnTo>
                    <a:pt x="4" y="84"/>
                  </a:lnTo>
                  <a:lnTo>
                    <a:pt x="6" y="90"/>
                  </a:lnTo>
                  <a:lnTo>
                    <a:pt x="12" y="94"/>
                  </a:lnTo>
                  <a:lnTo>
                    <a:pt x="18" y="98"/>
                  </a:lnTo>
                  <a:lnTo>
                    <a:pt x="26" y="100"/>
                  </a:lnTo>
                  <a:lnTo>
                    <a:pt x="26" y="100"/>
                  </a:lnTo>
                  <a:lnTo>
                    <a:pt x="76" y="102"/>
                  </a:lnTo>
                  <a:lnTo>
                    <a:pt x="76" y="102"/>
                  </a:lnTo>
                  <a:lnTo>
                    <a:pt x="124" y="100"/>
                  </a:lnTo>
                  <a:lnTo>
                    <a:pt x="124" y="100"/>
                  </a:lnTo>
                  <a:lnTo>
                    <a:pt x="134" y="98"/>
                  </a:lnTo>
                  <a:lnTo>
                    <a:pt x="140" y="94"/>
                  </a:lnTo>
                  <a:lnTo>
                    <a:pt x="146" y="90"/>
                  </a:lnTo>
                  <a:lnTo>
                    <a:pt x="148" y="84"/>
                  </a:lnTo>
                  <a:lnTo>
                    <a:pt x="148" y="84"/>
                  </a:lnTo>
                  <a:lnTo>
                    <a:pt x="150" y="70"/>
                  </a:lnTo>
                  <a:lnTo>
                    <a:pt x="152" y="50"/>
                  </a:lnTo>
                  <a:lnTo>
                    <a:pt x="152" y="50"/>
                  </a:lnTo>
                  <a:lnTo>
                    <a:pt x="150" y="30"/>
                  </a:lnTo>
                  <a:lnTo>
                    <a:pt x="148" y="18"/>
                  </a:lnTo>
                  <a:lnTo>
                    <a:pt x="148" y="18"/>
                  </a:lnTo>
                  <a:lnTo>
                    <a:pt x="146" y="12"/>
                  </a:lnTo>
                  <a:lnTo>
                    <a:pt x="140" y="6"/>
                  </a:lnTo>
                  <a:lnTo>
                    <a:pt x="134" y="4"/>
                  </a:lnTo>
                  <a:lnTo>
                    <a:pt x="124" y="2"/>
                  </a:lnTo>
                  <a:lnTo>
                    <a:pt x="124" y="2"/>
                  </a:lnTo>
                  <a:close/>
                  <a:moveTo>
                    <a:pt x="116" y="66"/>
                  </a:moveTo>
                  <a:lnTo>
                    <a:pt x="116" y="66"/>
                  </a:lnTo>
                  <a:lnTo>
                    <a:pt x="116" y="70"/>
                  </a:lnTo>
                  <a:lnTo>
                    <a:pt x="112" y="72"/>
                  </a:lnTo>
                  <a:lnTo>
                    <a:pt x="112" y="72"/>
                  </a:lnTo>
                  <a:lnTo>
                    <a:pt x="108" y="74"/>
                  </a:lnTo>
                  <a:lnTo>
                    <a:pt x="102" y="76"/>
                  </a:lnTo>
                  <a:lnTo>
                    <a:pt x="102" y="76"/>
                  </a:lnTo>
                  <a:lnTo>
                    <a:pt x="76" y="76"/>
                  </a:lnTo>
                  <a:lnTo>
                    <a:pt x="76" y="76"/>
                  </a:lnTo>
                  <a:lnTo>
                    <a:pt x="48" y="74"/>
                  </a:lnTo>
                  <a:lnTo>
                    <a:pt x="48" y="74"/>
                  </a:lnTo>
                  <a:lnTo>
                    <a:pt x="38" y="72"/>
                  </a:lnTo>
                  <a:lnTo>
                    <a:pt x="36" y="70"/>
                  </a:lnTo>
                  <a:lnTo>
                    <a:pt x="34" y="66"/>
                  </a:lnTo>
                  <a:lnTo>
                    <a:pt x="34" y="66"/>
                  </a:lnTo>
                  <a:lnTo>
                    <a:pt x="34" y="54"/>
                  </a:lnTo>
                  <a:lnTo>
                    <a:pt x="34" y="54"/>
                  </a:lnTo>
                  <a:lnTo>
                    <a:pt x="34" y="40"/>
                  </a:lnTo>
                  <a:lnTo>
                    <a:pt x="36" y="34"/>
                  </a:lnTo>
                  <a:lnTo>
                    <a:pt x="36" y="34"/>
                  </a:lnTo>
                  <a:lnTo>
                    <a:pt x="38" y="28"/>
                  </a:lnTo>
                  <a:lnTo>
                    <a:pt x="44" y="26"/>
                  </a:lnTo>
                  <a:lnTo>
                    <a:pt x="44" y="26"/>
                  </a:lnTo>
                  <a:lnTo>
                    <a:pt x="76" y="26"/>
                  </a:lnTo>
                  <a:lnTo>
                    <a:pt x="76" y="26"/>
                  </a:lnTo>
                  <a:lnTo>
                    <a:pt x="106" y="26"/>
                  </a:lnTo>
                  <a:lnTo>
                    <a:pt x="106" y="26"/>
                  </a:lnTo>
                  <a:lnTo>
                    <a:pt x="110" y="28"/>
                  </a:lnTo>
                  <a:lnTo>
                    <a:pt x="114" y="30"/>
                  </a:lnTo>
                  <a:lnTo>
                    <a:pt x="114" y="30"/>
                  </a:lnTo>
                  <a:lnTo>
                    <a:pt x="118" y="38"/>
                  </a:lnTo>
                  <a:lnTo>
                    <a:pt x="118" y="38"/>
                  </a:lnTo>
                  <a:lnTo>
                    <a:pt x="118" y="54"/>
                  </a:lnTo>
                  <a:lnTo>
                    <a:pt x="118"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2" name="Freeform 20">
              <a:extLst>
                <a:ext uri="{FF2B5EF4-FFF2-40B4-BE49-F238E27FC236}">
                  <a16:creationId xmlns:a16="http://schemas.microsoft.com/office/drawing/2014/main" id="{75B03780-CB4D-4ECB-91FB-4D36B7D02162}"/>
                </a:ext>
              </a:extLst>
            </p:cNvPr>
            <p:cNvSpPr>
              <a:spLocks noEditPoints="1"/>
            </p:cNvSpPr>
            <p:nvPr/>
          </p:nvSpPr>
          <p:spPr bwMode="auto">
            <a:xfrm>
              <a:off x="8672332" y="1999046"/>
              <a:ext cx="127201" cy="93530"/>
            </a:xfrm>
            <a:custGeom>
              <a:avLst/>
              <a:gdLst>
                <a:gd name="T0" fmla="*/ 130 w 136"/>
                <a:gd name="T1" fmla="*/ 66 h 100"/>
                <a:gd name="T2" fmla="*/ 116 w 136"/>
                <a:gd name="T3" fmla="*/ 62 h 100"/>
                <a:gd name="T4" fmla="*/ 124 w 136"/>
                <a:gd name="T5" fmla="*/ 60 h 100"/>
                <a:gd name="T6" fmla="*/ 130 w 136"/>
                <a:gd name="T7" fmla="*/ 56 h 100"/>
                <a:gd name="T8" fmla="*/ 134 w 136"/>
                <a:gd name="T9" fmla="*/ 48 h 100"/>
                <a:gd name="T10" fmla="*/ 136 w 136"/>
                <a:gd name="T11" fmla="*/ 32 h 100"/>
                <a:gd name="T12" fmla="*/ 136 w 136"/>
                <a:gd name="T13" fmla="*/ 22 h 100"/>
                <a:gd name="T14" fmla="*/ 134 w 136"/>
                <a:gd name="T15" fmla="*/ 14 h 100"/>
                <a:gd name="T16" fmla="*/ 126 w 136"/>
                <a:gd name="T17" fmla="*/ 4 h 100"/>
                <a:gd name="T18" fmla="*/ 120 w 136"/>
                <a:gd name="T19" fmla="*/ 2 h 100"/>
                <a:gd name="T20" fmla="*/ 114 w 136"/>
                <a:gd name="T21" fmla="*/ 2 h 100"/>
                <a:gd name="T22" fmla="*/ 0 w 136"/>
                <a:gd name="T23" fmla="*/ 0 h 100"/>
                <a:gd name="T24" fmla="*/ 32 w 136"/>
                <a:gd name="T25" fmla="*/ 100 h 100"/>
                <a:gd name="T26" fmla="*/ 80 w 136"/>
                <a:gd name="T27" fmla="*/ 74 h 100"/>
                <a:gd name="T28" fmla="*/ 94 w 136"/>
                <a:gd name="T29" fmla="*/ 74 h 100"/>
                <a:gd name="T30" fmla="*/ 98 w 136"/>
                <a:gd name="T31" fmla="*/ 76 h 100"/>
                <a:gd name="T32" fmla="*/ 102 w 136"/>
                <a:gd name="T33" fmla="*/ 82 h 100"/>
                <a:gd name="T34" fmla="*/ 102 w 136"/>
                <a:gd name="T35" fmla="*/ 94 h 100"/>
                <a:gd name="T36" fmla="*/ 134 w 136"/>
                <a:gd name="T37" fmla="*/ 100 h 100"/>
                <a:gd name="T38" fmla="*/ 134 w 136"/>
                <a:gd name="T39" fmla="*/ 90 h 100"/>
                <a:gd name="T40" fmla="*/ 134 w 136"/>
                <a:gd name="T41" fmla="*/ 74 h 100"/>
                <a:gd name="T42" fmla="*/ 130 w 136"/>
                <a:gd name="T43" fmla="*/ 66 h 100"/>
                <a:gd name="T44" fmla="*/ 102 w 136"/>
                <a:gd name="T45" fmla="*/ 44 h 100"/>
                <a:gd name="T46" fmla="*/ 98 w 136"/>
                <a:gd name="T47" fmla="*/ 48 h 100"/>
                <a:gd name="T48" fmla="*/ 94 w 136"/>
                <a:gd name="T49" fmla="*/ 50 h 100"/>
                <a:gd name="T50" fmla="*/ 32 w 136"/>
                <a:gd name="T51" fmla="*/ 50 h 100"/>
                <a:gd name="T52" fmla="*/ 80 w 136"/>
                <a:gd name="T53" fmla="*/ 26 h 100"/>
                <a:gd name="T54" fmla="*/ 94 w 136"/>
                <a:gd name="T55" fmla="*/ 26 h 100"/>
                <a:gd name="T56" fmla="*/ 98 w 136"/>
                <a:gd name="T57" fmla="*/ 26 h 100"/>
                <a:gd name="T58" fmla="*/ 102 w 136"/>
                <a:gd name="T59" fmla="*/ 30 h 100"/>
                <a:gd name="T60" fmla="*/ 102 w 136"/>
                <a:gd name="T61" fmla="*/ 38 h 100"/>
                <a:gd name="T62" fmla="*/ 102 w 136"/>
                <a:gd name="T63"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00">
                  <a:moveTo>
                    <a:pt x="130" y="66"/>
                  </a:moveTo>
                  <a:lnTo>
                    <a:pt x="130" y="66"/>
                  </a:lnTo>
                  <a:lnTo>
                    <a:pt x="124" y="62"/>
                  </a:lnTo>
                  <a:lnTo>
                    <a:pt x="116" y="62"/>
                  </a:lnTo>
                  <a:lnTo>
                    <a:pt x="116" y="62"/>
                  </a:lnTo>
                  <a:lnTo>
                    <a:pt x="124" y="60"/>
                  </a:lnTo>
                  <a:lnTo>
                    <a:pt x="130" y="56"/>
                  </a:lnTo>
                  <a:lnTo>
                    <a:pt x="130" y="56"/>
                  </a:lnTo>
                  <a:lnTo>
                    <a:pt x="132" y="54"/>
                  </a:lnTo>
                  <a:lnTo>
                    <a:pt x="134" y="48"/>
                  </a:lnTo>
                  <a:lnTo>
                    <a:pt x="134" y="48"/>
                  </a:lnTo>
                  <a:lnTo>
                    <a:pt x="136" y="32"/>
                  </a:lnTo>
                  <a:lnTo>
                    <a:pt x="136" y="32"/>
                  </a:lnTo>
                  <a:lnTo>
                    <a:pt x="136" y="22"/>
                  </a:lnTo>
                  <a:lnTo>
                    <a:pt x="134" y="14"/>
                  </a:lnTo>
                  <a:lnTo>
                    <a:pt x="134" y="14"/>
                  </a:lnTo>
                  <a:lnTo>
                    <a:pt x="130" y="8"/>
                  </a:lnTo>
                  <a:lnTo>
                    <a:pt x="126" y="4"/>
                  </a:lnTo>
                  <a:lnTo>
                    <a:pt x="126" y="4"/>
                  </a:lnTo>
                  <a:lnTo>
                    <a:pt x="120" y="2"/>
                  </a:lnTo>
                  <a:lnTo>
                    <a:pt x="114" y="2"/>
                  </a:lnTo>
                  <a:lnTo>
                    <a:pt x="114" y="2"/>
                  </a:lnTo>
                  <a:lnTo>
                    <a:pt x="80" y="0"/>
                  </a:lnTo>
                  <a:lnTo>
                    <a:pt x="0" y="0"/>
                  </a:lnTo>
                  <a:lnTo>
                    <a:pt x="0" y="100"/>
                  </a:lnTo>
                  <a:lnTo>
                    <a:pt x="32" y="100"/>
                  </a:lnTo>
                  <a:lnTo>
                    <a:pt x="32" y="74"/>
                  </a:lnTo>
                  <a:lnTo>
                    <a:pt x="80" y="74"/>
                  </a:lnTo>
                  <a:lnTo>
                    <a:pt x="80" y="74"/>
                  </a:lnTo>
                  <a:lnTo>
                    <a:pt x="94" y="74"/>
                  </a:lnTo>
                  <a:lnTo>
                    <a:pt x="94" y="74"/>
                  </a:lnTo>
                  <a:lnTo>
                    <a:pt x="98" y="76"/>
                  </a:lnTo>
                  <a:lnTo>
                    <a:pt x="98" y="76"/>
                  </a:lnTo>
                  <a:lnTo>
                    <a:pt x="102" y="82"/>
                  </a:lnTo>
                  <a:lnTo>
                    <a:pt x="102" y="82"/>
                  </a:lnTo>
                  <a:lnTo>
                    <a:pt x="102" y="94"/>
                  </a:lnTo>
                  <a:lnTo>
                    <a:pt x="102" y="100"/>
                  </a:lnTo>
                  <a:lnTo>
                    <a:pt x="134" y="100"/>
                  </a:lnTo>
                  <a:lnTo>
                    <a:pt x="134" y="90"/>
                  </a:lnTo>
                  <a:lnTo>
                    <a:pt x="134" y="90"/>
                  </a:lnTo>
                  <a:lnTo>
                    <a:pt x="134" y="74"/>
                  </a:lnTo>
                  <a:lnTo>
                    <a:pt x="134" y="74"/>
                  </a:lnTo>
                  <a:lnTo>
                    <a:pt x="130" y="66"/>
                  </a:lnTo>
                  <a:lnTo>
                    <a:pt x="130" y="66"/>
                  </a:lnTo>
                  <a:close/>
                  <a:moveTo>
                    <a:pt x="102" y="44"/>
                  </a:moveTo>
                  <a:lnTo>
                    <a:pt x="102" y="44"/>
                  </a:lnTo>
                  <a:lnTo>
                    <a:pt x="98" y="48"/>
                  </a:lnTo>
                  <a:lnTo>
                    <a:pt x="98" y="48"/>
                  </a:lnTo>
                  <a:lnTo>
                    <a:pt x="94" y="50"/>
                  </a:lnTo>
                  <a:lnTo>
                    <a:pt x="94" y="50"/>
                  </a:lnTo>
                  <a:lnTo>
                    <a:pt x="80" y="50"/>
                  </a:lnTo>
                  <a:lnTo>
                    <a:pt x="32" y="50"/>
                  </a:lnTo>
                  <a:lnTo>
                    <a:pt x="32" y="26"/>
                  </a:lnTo>
                  <a:lnTo>
                    <a:pt x="80" y="26"/>
                  </a:lnTo>
                  <a:lnTo>
                    <a:pt x="80" y="26"/>
                  </a:lnTo>
                  <a:lnTo>
                    <a:pt x="94" y="26"/>
                  </a:lnTo>
                  <a:lnTo>
                    <a:pt x="94" y="26"/>
                  </a:lnTo>
                  <a:lnTo>
                    <a:pt x="98" y="26"/>
                  </a:lnTo>
                  <a:lnTo>
                    <a:pt x="98" y="26"/>
                  </a:lnTo>
                  <a:lnTo>
                    <a:pt x="102" y="30"/>
                  </a:lnTo>
                  <a:lnTo>
                    <a:pt x="102" y="30"/>
                  </a:lnTo>
                  <a:lnTo>
                    <a:pt x="102" y="38"/>
                  </a:lnTo>
                  <a:lnTo>
                    <a:pt x="102" y="38"/>
                  </a:lnTo>
                  <a:lnTo>
                    <a:pt x="102" y="44"/>
                  </a:lnTo>
                  <a:lnTo>
                    <a:pt x="10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3" name="Freeform 21">
              <a:extLst>
                <a:ext uri="{FF2B5EF4-FFF2-40B4-BE49-F238E27FC236}">
                  <a16:creationId xmlns:a16="http://schemas.microsoft.com/office/drawing/2014/main" id="{2A4DF23F-7115-4130-AE4B-C32017325A35}"/>
                </a:ext>
              </a:extLst>
            </p:cNvPr>
            <p:cNvSpPr>
              <a:spLocks/>
            </p:cNvSpPr>
            <p:nvPr/>
          </p:nvSpPr>
          <p:spPr bwMode="auto">
            <a:xfrm>
              <a:off x="7892290" y="2137471"/>
              <a:ext cx="54248" cy="48636"/>
            </a:xfrm>
            <a:custGeom>
              <a:avLst/>
              <a:gdLst>
                <a:gd name="T0" fmla="*/ 6 w 58"/>
                <a:gd name="T1" fmla="*/ 36 h 52"/>
                <a:gd name="T2" fmla="*/ 6 w 58"/>
                <a:gd name="T3" fmla="*/ 38 h 52"/>
                <a:gd name="T4" fmla="*/ 8 w 58"/>
                <a:gd name="T5" fmla="*/ 44 h 52"/>
                <a:gd name="T6" fmla="*/ 18 w 58"/>
                <a:gd name="T7" fmla="*/ 46 h 52"/>
                <a:gd name="T8" fmla="*/ 38 w 58"/>
                <a:gd name="T9" fmla="*/ 46 h 52"/>
                <a:gd name="T10" fmla="*/ 48 w 58"/>
                <a:gd name="T11" fmla="*/ 44 h 52"/>
                <a:gd name="T12" fmla="*/ 52 w 58"/>
                <a:gd name="T13" fmla="*/ 36 h 52"/>
                <a:gd name="T14" fmla="*/ 50 w 58"/>
                <a:gd name="T15" fmla="*/ 34 h 52"/>
                <a:gd name="T16" fmla="*/ 46 w 58"/>
                <a:gd name="T17" fmla="*/ 30 h 52"/>
                <a:gd name="T18" fmla="*/ 28 w 58"/>
                <a:gd name="T19" fmla="*/ 30 h 52"/>
                <a:gd name="T20" fmla="*/ 14 w 58"/>
                <a:gd name="T21" fmla="*/ 28 h 52"/>
                <a:gd name="T22" fmla="*/ 2 w 58"/>
                <a:gd name="T23" fmla="*/ 22 h 52"/>
                <a:gd name="T24" fmla="*/ 0 w 58"/>
                <a:gd name="T25" fmla="*/ 14 h 52"/>
                <a:gd name="T26" fmla="*/ 6 w 58"/>
                <a:gd name="T27" fmla="*/ 4 h 52"/>
                <a:gd name="T28" fmla="*/ 20 w 58"/>
                <a:gd name="T29" fmla="*/ 0 h 52"/>
                <a:gd name="T30" fmla="*/ 36 w 58"/>
                <a:gd name="T31" fmla="*/ 0 h 52"/>
                <a:gd name="T32" fmla="*/ 52 w 58"/>
                <a:gd name="T33" fmla="*/ 4 h 52"/>
                <a:gd name="T34" fmla="*/ 56 w 58"/>
                <a:gd name="T35" fmla="*/ 14 h 52"/>
                <a:gd name="T36" fmla="*/ 50 w 58"/>
                <a:gd name="T37" fmla="*/ 16 h 52"/>
                <a:gd name="T38" fmla="*/ 50 w 58"/>
                <a:gd name="T39" fmla="*/ 10 h 52"/>
                <a:gd name="T40" fmla="*/ 42 w 58"/>
                <a:gd name="T41" fmla="*/ 6 h 52"/>
                <a:gd name="T42" fmla="*/ 24 w 58"/>
                <a:gd name="T43" fmla="*/ 6 h 52"/>
                <a:gd name="T44" fmla="*/ 16 w 58"/>
                <a:gd name="T45" fmla="*/ 6 h 52"/>
                <a:gd name="T46" fmla="*/ 8 w 58"/>
                <a:gd name="T47" fmla="*/ 10 h 52"/>
                <a:gd name="T48" fmla="*/ 6 w 58"/>
                <a:gd name="T49" fmla="*/ 16 h 52"/>
                <a:gd name="T50" fmla="*/ 8 w 58"/>
                <a:gd name="T51" fmla="*/ 22 h 52"/>
                <a:gd name="T52" fmla="*/ 18 w 58"/>
                <a:gd name="T53" fmla="*/ 24 h 52"/>
                <a:gd name="T54" fmla="*/ 38 w 58"/>
                <a:gd name="T55" fmla="*/ 24 h 52"/>
                <a:gd name="T56" fmla="*/ 54 w 58"/>
                <a:gd name="T57" fmla="*/ 26 h 52"/>
                <a:gd name="T58" fmla="*/ 58 w 58"/>
                <a:gd name="T59" fmla="*/ 36 h 52"/>
                <a:gd name="T60" fmla="*/ 58 w 58"/>
                <a:gd name="T61" fmla="*/ 38 h 52"/>
                <a:gd name="T62" fmla="*/ 52 w 58"/>
                <a:gd name="T63" fmla="*/ 50 h 52"/>
                <a:gd name="T64" fmla="*/ 38 w 58"/>
                <a:gd name="T65" fmla="*/ 52 h 52"/>
                <a:gd name="T66" fmla="*/ 18 w 58"/>
                <a:gd name="T67" fmla="*/ 52 h 52"/>
                <a:gd name="T68" fmla="*/ 6 w 58"/>
                <a:gd name="T69" fmla="*/ 50 h 52"/>
                <a:gd name="T70" fmla="*/ 0 w 58"/>
                <a:gd name="T7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2">
                  <a:moveTo>
                    <a:pt x="0" y="36"/>
                  </a:moveTo>
                  <a:lnTo>
                    <a:pt x="6" y="36"/>
                  </a:lnTo>
                  <a:lnTo>
                    <a:pt x="6" y="38"/>
                  </a:lnTo>
                  <a:lnTo>
                    <a:pt x="6" y="38"/>
                  </a:lnTo>
                  <a:lnTo>
                    <a:pt x="8" y="42"/>
                  </a:lnTo>
                  <a:lnTo>
                    <a:pt x="8" y="44"/>
                  </a:lnTo>
                  <a:lnTo>
                    <a:pt x="12" y="46"/>
                  </a:lnTo>
                  <a:lnTo>
                    <a:pt x="18" y="46"/>
                  </a:lnTo>
                  <a:lnTo>
                    <a:pt x="38" y="46"/>
                  </a:lnTo>
                  <a:lnTo>
                    <a:pt x="38" y="46"/>
                  </a:lnTo>
                  <a:lnTo>
                    <a:pt x="44" y="46"/>
                  </a:lnTo>
                  <a:lnTo>
                    <a:pt x="48" y="44"/>
                  </a:lnTo>
                  <a:lnTo>
                    <a:pt x="50" y="42"/>
                  </a:lnTo>
                  <a:lnTo>
                    <a:pt x="52" y="36"/>
                  </a:lnTo>
                  <a:lnTo>
                    <a:pt x="52" y="36"/>
                  </a:lnTo>
                  <a:lnTo>
                    <a:pt x="50" y="34"/>
                  </a:lnTo>
                  <a:lnTo>
                    <a:pt x="48" y="30"/>
                  </a:lnTo>
                  <a:lnTo>
                    <a:pt x="46" y="30"/>
                  </a:lnTo>
                  <a:lnTo>
                    <a:pt x="40" y="30"/>
                  </a:lnTo>
                  <a:lnTo>
                    <a:pt x="28" y="30"/>
                  </a:lnTo>
                  <a:lnTo>
                    <a:pt x="28" y="30"/>
                  </a:lnTo>
                  <a:lnTo>
                    <a:pt x="14" y="28"/>
                  </a:lnTo>
                  <a:lnTo>
                    <a:pt x="6" y="26"/>
                  </a:lnTo>
                  <a:lnTo>
                    <a:pt x="2" y="22"/>
                  </a:lnTo>
                  <a:lnTo>
                    <a:pt x="0" y="14"/>
                  </a:lnTo>
                  <a:lnTo>
                    <a:pt x="0" y="14"/>
                  </a:lnTo>
                  <a:lnTo>
                    <a:pt x="2" y="8"/>
                  </a:lnTo>
                  <a:lnTo>
                    <a:pt x="6" y="4"/>
                  </a:lnTo>
                  <a:lnTo>
                    <a:pt x="12" y="2"/>
                  </a:lnTo>
                  <a:lnTo>
                    <a:pt x="20" y="0"/>
                  </a:lnTo>
                  <a:lnTo>
                    <a:pt x="36" y="0"/>
                  </a:lnTo>
                  <a:lnTo>
                    <a:pt x="36" y="0"/>
                  </a:lnTo>
                  <a:lnTo>
                    <a:pt x="46" y="2"/>
                  </a:lnTo>
                  <a:lnTo>
                    <a:pt x="52" y="4"/>
                  </a:lnTo>
                  <a:lnTo>
                    <a:pt x="56" y="8"/>
                  </a:lnTo>
                  <a:lnTo>
                    <a:pt x="56" y="14"/>
                  </a:lnTo>
                  <a:lnTo>
                    <a:pt x="56" y="16"/>
                  </a:lnTo>
                  <a:lnTo>
                    <a:pt x="50" y="16"/>
                  </a:lnTo>
                  <a:lnTo>
                    <a:pt x="50" y="16"/>
                  </a:lnTo>
                  <a:lnTo>
                    <a:pt x="50" y="10"/>
                  </a:lnTo>
                  <a:lnTo>
                    <a:pt x="48" y="8"/>
                  </a:lnTo>
                  <a:lnTo>
                    <a:pt x="42" y="6"/>
                  </a:lnTo>
                  <a:lnTo>
                    <a:pt x="32" y="6"/>
                  </a:lnTo>
                  <a:lnTo>
                    <a:pt x="24" y="6"/>
                  </a:lnTo>
                  <a:lnTo>
                    <a:pt x="24" y="6"/>
                  </a:lnTo>
                  <a:lnTo>
                    <a:pt x="16" y="6"/>
                  </a:lnTo>
                  <a:lnTo>
                    <a:pt x="10" y="8"/>
                  </a:lnTo>
                  <a:lnTo>
                    <a:pt x="8" y="10"/>
                  </a:lnTo>
                  <a:lnTo>
                    <a:pt x="6" y="16"/>
                  </a:lnTo>
                  <a:lnTo>
                    <a:pt x="6" y="16"/>
                  </a:lnTo>
                  <a:lnTo>
                    <a:pt x="6" y="18"/>
                  </a:lnTo>
                  <a:lnTo>
                    <a:pt x="8" y="22"/>
                  </a:lnTo>
                  <a:lnTo>
                    <a:pt x="12" y="22"/>
                  </a:lnTo>
                  <a:lnTo>
                    <a:pt x="18" y="24"/>
                  </a:lnTo>
                  <a:lnTo>
                    <a:pt x="38" y="24"/>
                  </a:lnTo>
                  <a:lnTo>
                    <a:pt x="38" y="24"/>
                  </a:lnTo>
                  <a:lnTo>
                    <a:pt x="48" y="24"/>
                  </a:lnTo>
                  <a:lnTo>
                    <a:pt x="54" y="26"/>
                  </a:lnTo>
                  <a:lnTo>
                    <a:pt x="56" y="30"/>
                  </a:lnTo>
                  <a:lnTo>
                    <a:pt x="58" y="36"/>
                  </a:lnTo>
                  <a:lnTo>
                    <a:pt x="58" y="38"/>
                  </a:lnTo>
                  <a:lnTo>
                    <a:pt x="58" y="38"/>
                  </a:lnTo>
                  <a:lnTo>
                    <a:pt x="56" y="46"/>
                  </a:lnTo>
                  <a:lnTo>
                    <a:pt x="52" y="50"/>
                  </a:lnTo>
                  <a:lnTo>
                    <a:pt x="44" y="52"/>
                  </a:lnTo>
                  <a:lnTo>
                    <a:pt x="38" y="52"/>
                  </a:lnTo>
                  <a:lnTo>
                    <a:pt x="18" y="52"/>
                  </a:lnTo>
                  <a:lnTo>
                    <a:pt x="18" y="52"/>
                  </a:lnTo>
                  <a:lnTo>
                    <a:pt x="12" y="52"/>
                  </a:lnTo>
                  <a:lnTo>
                    <a:pt x="6" y="50"/>
                  </a:lnTo>
                  <a:lnTo>
                    <a:pt x="2" y="46"/>
                  </a:lnTo>
                  <a:lnTo>
                    <a:pt x="0" y="40"/>
                  </a:lnTo>
                  <a:lnTo>
                    <a:pt x="0" y="3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4" name="Freeform 22">
              <a:extLst>
                <a:ext uri="{FF2B5EF4-FFF2-40B4-BE49-F238E27FC236}">
                  <a16:creationId xmlns:a16="http://schemas.microsoft.com/office/drawing/2014/main" id="{41BFE3D5-DE9F-4741-B46A-C51206747EF9}"/>
                </a:ext>
              </a:extLst>
            </p:cNvPr>
            <p:cNvSpPr>
              <a:spLocks noEditPoints="1"/>
            </p:cNvSpPr>
            <p:nvPr/>
          </p:nvSpPr>
          <p:spPr bwMode="auto">
            <a:xfrm>
              <a:off x="7955891" y="2137471"/>
              <a:ext cx="59859" cy="48636"/>
            </a:xfrm>
            <a:custGeom>
              <a:avLst/>
              <a:gdLst>
                <a:gd name="T0" fmla="*/ 0 w 64"/>
                <a:gd name="T1" fmla="*/ 20 h 52"/>
                <a:gd name="T2" fmla="*/ 0 w 64"/>
                <a:gd name="T3" fmla="*/ 20 h 52"/>
                <a:gd name="T4" fmla="*/ 2 w 64"/>
                <a:gd name="T5" fmla="*/ 12 h 52"/>
                <a:gd name="T6" fmla="*/ 4 w 64"/>
                <a:gd name="T7" fmla="*/ 6 h 52"/>
                <a:gd name="T8" fmla="*/ 10 w 64"/>
                <a:gd name="T9" fmla="*/ 2 h 52"/>
                <a:gd name="T10" fmla="*/ 18 w 64"/>
                <a:gd name="T11" fmla="*/ 0 h 52"/>
                <a:gd name="T12" fmla="*/ 46 w 64"/>
                <a:gd name="T13" fmla="*/ 0 h 52"/>
                <a:gd name="T14" fmla="*/ 46 w 64"/>
                <a:gd name="T15" fmla="*/ 0 h 52"/>
                <a:gd name="T16" fmla="*/ 56 w 64"/>
                <a:gd name="T17" fmla="*/ 2 h 52"/>
                <a:gd name="T18" fmla="*/ 60 w 64"/>
                <a:gd name="T19" fmla="*/ 6 h 52"/>
                <a:gd name="T20" fmla="*/ 64 w 64"/>
                <a:gd name="T21" fmla="*/ 12 h 52"/>
                <a:gd name="T22" fmla="*/ 64 w 64"/>
                <a:gd name="T23" fmla="*/ 20 h 52"/>
                <a:gd name="T24" fmla="*/ 64 w 64"/>
                <a:gd name="T25" fmla="*/ 32 h 52"/>
                <a:gd name="T26" fmla="*/ 64 w 64"/>
                <a:gd name="T27" fmla="*/ 32 h 52"/>
                <a:gd name="T28" fmla="*/ 64 w 64"/>
                <a:gd name="T29" fmla="*/ 42 h 52"/>
                <a:gd name="T30" fmla="*/ 60 w 64"/>
                <a:gd name="T31" fmla="*/ 48 h 52"/>
                <a:gd name="T32" fmla="*/ 56 w 64"/>
                <a:gd name="T33" fmla="*/ 50 h 52"/>
                <a:gd name="T34" fmla="*/ 46 w 64"/>
                <a:gd name="T35" fmla="*/ 52 h 52"/>
                <a:gd name="T36" fmla="*/ 18 w 64"/>
                <a:gd name="T37" fmla="*/ 52 h 52"/>
                <a:gd name="T38" fmla="*/ 18 w 64"/>
                <a:gd name="T39" fmla="*/ 52 h 52"/>
                <a:gd name="T40" fmla="*/ 10 w 64"/>
                <a:gd name="T41" fmla="*/ 50 h 52"/>
                <a:gd name="T42" fmla="*/ 4 w 64"/>
                <a:gd name="T43" fmla="*/ 48 h 52"/>
                <a:gd name="T44" fmla="*/ 2 w 64"/>
                <a:gd name="T45" fmla="*/ 42 h 52"/>
                <a:gd name="T46" fmla="*/ 0 w 64"/>
                <a:gd name="T47" fmla="*/ 32 h 52"/>
                <a:gd name="T48" fmla="*/ 0 w 64"/>
                <a:gd name="T49" fmla="*/ 20 h 52"/>
                <a:gd name="T50" fmla="*/ 58 w 64"/>
                <a:gd name="T51" fmla="*/ 16 h 52"/>
                <a:gd name="T52" fmla="*/ 58 w 64"/>
                <a:gd name="T53" fmla="*/ 16 h 52"/>
                <a:gd name="T54" fmla="*/ 56 w 64"/>
                <a:gd name="T55" fmla="*/ 12 h 52"/>
                <a:gd name="T56" fmla="*/ 54 w 64"/>
                <a:gd name="T57" fmla="*/ 8 h 52"/>
                <a:gd name="T58" fmla="*/ 50 w 64"/>
                <a:gd name="T59" fmla="*/ 6 h 52"/>
                <a:gd name="T60" fmla="*/ 46 w 64"/>
                <a:gd name="T61" fmla="*/ 6 h 52"/>
                <a:gd name="T62" fmla="*/ 18 w 64"/>
                <a:gd name="T63" fmla="*/ 6 h 52"/>
                <a:gd name="T64" fmla="*/ 18 w 64"/>
                <a:gd name="T65" fmla="*/ 6 h 52"/>
                <a:gd name="T66" fmla="*/ 14 w 64"/>
                <a:gd name="T67" fmla="*/ 6 h 52"/>
                <a:gd name="T68" fmla="*/ 10 w 64"/>
                <a:gd name="T69" fmla="*/ 8 h 52"/>
                <a:gd name="T70" fmla="*/ 8 w 64"/>
                <a:gd name="T71" fmla="*/ 12 h 52"/>
                <a:gd name="T72" fmla="*/ 6 w 64"/>
                <a:gd name="T73" fmla="*/ 16 h 52"/>
                <a:gd name="T74" fmla="*/ 6 w 64"/>
                <a:gd name="T75" fmla="*/ 36 h 52"/>
                <a:gd name="T76" fmla="*/ 6 w 64"/>
                <a:gd name="T77" fmla="*/ 36 h 52"/>
                <a:gd name="T78" fmla="*/ 8 w 64"/>
                <a:gd name="T79" fmla="*/ 40 h 52"/>
                <a:gd name="T80" fmla="*/ 10 w 64"/>
                <a:gd name="T81" fmla="*/ 44 h 52"/>
                <a:gd name="T82" fmla="*/ 14 w 64"/>
                <a:gd name="T83" fmla="*/ 46 h 52"/>
                <a:gd name="T84" fmla="*/ 18 w 64"/>
                <a:gd name="T85" fmla="*/ 46 h 52"/>
                <a:gd name="T86" fmla="*/ 46 w 64"/>
                <a:gd name="T87" fmla="*/ 46 h 52"/>
                <a:gd name="T88" fmla="*/ 46 w 64"/>
                <a:gd name="T89" fmla="*/ 46 h 52"/>
                <a:gd name="T90" fmla="*/ 50 w 64"/>
                <a:gd name="T91" fmla="*/ 46 h 52"/>
                <a:gd name="T92" fmla="*/ 54 w 64"/>
                <a:gd name="T93" fmla="*/ 44 h 52"/>
                <a:gd name="T94" fmla="*/ 56 w 64"/>
                <a:gd name="T95" fmla="*/ 40 h 52"/>
                <a:gd name="T96" fmla="*/ 58 w 64"/>
                <a:gd name="T97" fmla="*/ 36 h 52"/>
                <a:gd name="T98" fmla="*/ 58 w 64"/>
                <a:gd name="T9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2">
                  <a:moveTo>
                    <a:pt x="0" y="20"/>
                  </a:moveTo>
                  <a:lnTo>
                    <a:pt x="0" y="20"/>
                  </a:lnTo>
                  <a:lnTo>
                    <a:pt x="2" y="12"/>
                  </a:lnTo>
                  <a:lnTo>
                    <a:pt x="4" y="6"/>
                  </a:lnTo>
                  <a:lnTo>
                    <a:pt x="10" y="2"/>
                  </a:lnTo>
                  <a:lnTo>
                    <a:pt x="18" y="0"/>
                  </a:lnTo>
                  <a:lnTo>
                    <a:pt x="46" y="0"/>
                  </a:lnTo>
                  <a:lnTo>
                    <a:pt x="46" y="0"/>
                  </a:lnTo>
                  <a:lnTo>
                    <a:pt x="56" y="2"/>
                  </a:lnTo>
                  <a:lnTo>
                    <a:pt x="60" y="6"/>
                  </a:lnTo>
                  <a:lnTo>
                    <a:pt x="64" y="12"/>
                  </a:lnTo>
                  <a:lnTo>
                    <a:pt x="64" y="20"/>
                  </a:lnTo>
                  <a:lnTo>
                    <a:pt x="64" y="32"/>
                  </a:lnTo>
                  <a:lnTo>
                    <a:pt x="64" y="32"/>
                  </a:lnTo>
                  <a:lnTo>
                    <a:pt x="64" y="42"/>
                  </a:lnTo>
                  <a:lnTo>
                    <a:pt x="60" y="48"/>
                  </a:lnTo>
                  <a:lnTo>
                    <a:pt x="56" y="50"/>
                  </a:lnTo>
                  <a:lnTo>
                    <a:pt x="46" y="52"/>
                  </a:lnTo>
                  <a:lnTo>
                    <a:pt x="18" y="52"/>
                  </a:lnTo>
                  <a:lnTo>
                    <a:pt x="18" y="52"/>
                  </a:lnTo>
                  <a:lnTo>
                    <a:pt x="10" y="50"/>
                  </a:lnTo>
                  <a:lnTo>
                    <a:pt x="4" y="48"/>
                  </a:lnTo>
                  <a:lnTo>
                    <a:pt x="2" y="42"/>
                  </a:lnTo>
                  <a:lnTo>
                    <a:pt x="0" y="32"/>
                  </a:lnTo>
                  <a:lnTo>
                    <a:pt x="0" y="20"/>
                  </a:lnTo>
                  <a:close/>
                  <a:moveTo>
                    <a:pt x="58" y="16"/>
                  </a:moveTo>
                  <a:lnTo>
                    <a:pt x="58" y="16"/>
                  </a:lnTo>
                  <a:lnTo>
                    <a:pt x="56" y="12"/>
                  </a:lnTo>
                  <a:lnTo>
                    <a:pt x="54" y="8"/>
                  </a:lnTo>
                  <a:lnTo>
                    <a:pt x="50" y="6"/>
                  </a:lnTo>
                  <a:lnTo>
                    <a:pt x="46" y="6"/>
                  </a:lnTo>
                  <a:lnTo>
                    <a:pt x="18" y="6"/>
                  </a:lnTo>
                  <a:lnTo>
                    <a:pt x="18" y="6"/>
                  </a:lnTo>
                  <a:lnTo>
                    <a:pt x="14" y="6"/>
                  </a:lnTo>
                  <a:lnTo>
                    <a:pt x="10" y="8"/>
                  </a:lnTo>
                  <a:lnTo>
                    <a:pt x="8" y="12"/>
                  </a:lnTo>
                  <a:lnTo>
                    <a:pt x="6" y="16"/>
                  </a:lnTo>
                  <a:lnTo>
                    <a:pt x="6" y="36"/>
                  </a:lnTo>
                  <a:lnTo>
                    <a:pt x="6" y="36"/>
                  </a:lnTo>
                  <a:lnTo>
                    <a:pt x="8" y="40"/>
                  </a:lnTo>
                  <a:lnTo>
                    <a:pt x="10" y="44"/>
                  </a:lnTo>
                  <a:lnTo>
                    <a:pt x="14" y="46"/>
                  </a:lnTo>
                  <a:lnTo>
                    <a:pt x="18" y="46"/>
                  </a:lnTo>
                  <a:lnTo>
                    <a:pt x="46" y="46"/>
                  </a:lnTo>
                  <a:lnTo>
                    <a:pt x="46" y="46"/>
                  </a:lnTo>
                  <a:lnTo>
                    <a:pt x="50" y="46"/>
                  </a:lnTo>
                  <a:lnTo>
                    <a:pt x="54" y="44"/>
                  </a:lnTo>
                  <a:lnTo>
                    <a:pt x="56" y="40"/>
                  </a:lnTo>
                  <a:lnTo>
                    <a:pt x="58" y="36"/>
                  </a:lnTo>
                  <a:lnTo>
                    <a:pt x="58" y="1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5" name="Freeform 23">
              <a:extLst>
                <a:ext uri="{FF2B5EF4-FFF2-40B4-BE49-F238E27FC236}">
                  <a16:creationId xmlns:a16="http://schemas.microsoft.com/office/drawing/2014/main" id="{5BD328F2-45FA-483A-84FD-8924D731A8C6}"/>
                </a:ext>
              </a:extLst>
            </p:cNvPr>
            <p:cNvSpPr>
              <a:spLocks/>
            </p:cNvSpPr>
            <p:nvPr/>
          </p:nvSpPr>
          <p:spPr bwMode="auto">
            <a:xfrm>
              <a:off x="8026973" y="2139341"/>
              <a:ext cx="54248" cy="46765"/>
            </a:xfrm>
            <a:custGeom>
              <a:avLst/>
              <a:gdLst>
                <a:gd name="T0" fmla="*/ 0 w 58"/>
                <a:gd name="T1" fmla="*/ 0 h 50"/>
                <a:gd name="T2" fmla="*/ 8 w 58"/>
                <a:gd name="T3" fmla="*/ 0 h 50"/>
                <a:gd name="T4" fmla="*/ 8 w 58"/>
                <a:gd name="T5" fmla="*/ 36 h 50"/>
                <a:gd name="T6" fmla="*/ 8 w 58"/>
                <a:gd name="T7" fmla="*/ 36 h 50"/>
                <a:gd name="T8" fmla="*/ 8 w 58"/>
                <a:gd name="T9" fmla="*/ 40 h 50"/>
                <a:gd name="T10" fmla="*/ 10 w 58"/>
                <a:gd name="T11" fmla="*/ 42 h 50"/>
                <a:gd name="T12" fmla="*/ 12 w 58"/>
                <a:gd name="T13" fmla="*/ 44 h 50"/>
                <a:gd name="T14" fmla="*/ 18 w 58"/>
                <a:gd name="T15" fmla="*/ 44 h 50"/>
                <a:gd name="T16" fmla="*/ 42 w 58"/>
                <a:gd name="T17" fmla="*/ 44 h 50"/>
                <a:gd name="T18" fmla="*/ 42 w 58"/>
                <a:gd name="T19" fmla="*/ 44 h 50"/>
                <a:gd name="T20" fmla="*/ 46 w 58"/>
                <a:gd name="T21" fmla="*/ 44 h 50"/>
                <a:gd name="T22" fmla="*/ 50 w 58"/>
                <a:gd name="T23" fmla="*/ 42 h 50"/>
                <a:gd name="T24" fmla="*/ 52 w 58"/>
                <a:gd name="T25" fmla="*/ 40 h 50"/>
                <a:gd name="T26" fmla="*/ 52 w 58"/>
                <a:gd name="T27" fmla="*/ 36 h 50"/>
                <a:gd name="T28" fmla="*/ 52 w 58"/>
                <a:gd name="T29" fmla="*/ 0 h 50"/>
                <a:gd name="T30" fmla="*/ 58 w 58"/>
                <a:gd name="T31" fmla="*/ 0 h 50"/>
                <a:gd name="T32" fmla="*/ 58 w 58"/>
                <a:gd name="T33" fmla="*/ 36 h 50"/>
                <a:gd name="T34" fmla="*/ 58 w 58"/>
                <a:gd name="T35" fmla="*/ 36 h 50"/>
                <a:gd name="T36" fmla="*/ 58 w 58"/>
                <a:gd name="T37" fmla="*/ 42 h 50"/>
                <a:gd name="T38" fmla="*/ 54 w 58"/>
                <a:gd name="T39" fmla="*/ 46 h 50"/>
                <a:gd name="T40" fmla="*/ 50 w 58"/>
                <a:gd name="T41" fmla="*/ 50 h 50"/>
                <a:gd name="T42" fmla="*/ 42 w 58"/>
                <a:gd name="T43" fmla="*/ 50 h 50"/>
                <a:gd name="T44" fmla="*/ 18 w 58"/>
                <a:gd name="T45" fmla="*/ 50 h 50"/>
                <a:gd name="T46" fmla="*/ 18 w 58"/>
                <a:gd name="T47" fmla="*/ 50 h 50"/>
                <a:gd name="T48" fmla="*/ 10 w 58"/>
                <a:gd name="T49" fmla="*/ 50 h 50"/>
                <a:gd name="T50" fmla="*/ 4 w 58"/>
                <a:gd name="T51" fmla="*/ 46 h 50"/>
                <a:gd name="T52" fmla="*/ 2 w 58"/>
                <a:gd name="T53" fmla="*/ 42 h 50"/>
                <a:gd name="T54" fmla="*/ 0 w 58"/>
                <a:gd name="T55" fmla="*/ 36 h 50"/>
                <a:gd name="T56" fmla="*/ 0 w 58"/>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0">
                  <a:moveTo>
                    <a:pt x="0" y="0"/>
                  </a:moveTo>
                  <a:lnTo>
                    <a:pt x="8" y="0"/>
                  </a:lnTo>
                  <a:lnTo>
                    <a:pt x="8" y="36"/>
                  </a:lnTo>
                  <a:lnTo>
                    <a:pt x="8" y="36"/>
                  </a:lnTo>
                  <a:lnTo>
                    <a:pt x="8" y="40"/>
                  </a:lnTo>
                  <a:lnTo>
                    <a:pt x="10" y="42"/>
                  </a:lnTo>
                  <a:lnTo>
                    <a:pt x="12" y="44"/>
                  </a:lnTo>
                  <a:lnTo>
                    <a:pt x="18" y="44"/>
                  </a:lnTo>
                  <a:lnTo>
                    <a:pt x="42" y="44"/>
                  </a:lnTo>
                  <a:lnTo>
                    <a:pt x="42" y="44"/>
                  </a:lnTo>
                  <a:lnTo>
                    <a:pt x="46" y="44"/>
                  </a:lnTo>
                  <a:lnTo>
                    <a:pt x="50" y="42"/>
                  </a:lnTo>
                  <a:lnTo>
                    <a:pt x="52" y="40"/>
                  </a:lnTo>
                  <a:lnTo>
                    <a:pt x="52" y="36"/>
                  </a:lnTo>
                  <a:lnTo>
                    <a:pt x="52" y="0"/>
                  </a:lnTo>
                  <a:lnTo>
                    <a:pt x="58" y="0"/>
                  </a:lnTo>
                  <a:lnTo>
                    <a:pt x="58" y="36"/>
                  </a:lnTo>
                  <a:lnTo>
                    <a:pt x="58" y="36"/>
                  </a:lnTo>
                  <a:lnTo>
                    <a:pt x="58" y="42"/>
                  </a:lnTo>
                  <a:lnTo>
                    <a:pt x="54" y="46"/>
                  </a:lnTo>
                  <a:lnTo>
                    <a:pt x="50" y="50"/>
                  </a:lnTo>
                  <a:lnTo>
                    <a:pt x="42" y="50"/>
                  </a:lnTo>
                  <a:lnTo>
                    <a:pt x="18" y="50"/>
                  </a:lnTo>
                  <a:lnTo>
                    <a:pt x="18" y="50"/>
                  </a:lnTo>
                  <a:lnTo>
                    <a:pt x="10" y="50"/>
                  </a:lnTo>
                  <a:lnTo>
                    <a:pt x="4" y="46"/>
                  </a:lnTo>
                  <a:lnTo>
                    <a:pt x="2" y="42"/>
                  </a:lnTo>
                  <a:lnTo>
                    <a:pt x="0" y="36"/>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24">
              <a:extLst>
                <a:ext uri="{FF2B5EF4-FFF2-40B4-BE49-F238E27FC236}">
                  <a16:creationId xmlns:a16="http://schemas.microsoft.com/office/drawing/2014/main" id="{913A5FD5-01B9-4FCE-B94F-02719BEA5909}"/>
                </a:ext>
              </a:extLst>
            </p:cNvPr>
            <p:cNvSpPr>
              <a:spLocks/>
            </p:cNvSpPr>
            <p:nvPr/>
          </p:nvSpPr>
          <p:spPr bwMode="auto">
            <a:xfrm>
              <a:off x="8088703" y="2139341"/>
              <a:ext cx="54248" cy="46765"/>
            </a:xfrm>
            <a:custGeom>
              <a:avLst/>
              <a:gdLst>
                <a:gd name="T0" fmla="*/ 26 w 58"/>
                <a:gd name="T1" fmla="*/ 4 h 50"/>
                <a:gd name="T2" fmla="*/ 0 w 58"/>
                <a:gd name="T3" fmla="*/ 4 h 50"/>
                <a:gd name="T4" fmla="*/ 0 w 58"/>
                <a:gd name="T5" fmla="*/ 0 h 50"/>
                <a:gd name="T6" fmla="*/ 58 w 58"/>
                <a:gd name="T7" fmla="*/ 0 h 50"/>
                <a:gd name="T8" fmla="*/ 58 w 58"/>
                <a:gd name="T9" fmla="*/ 4 h 50"/>
                <a:gd name="T10" fmla="*/ 32 w 58"/>
                <a:gd name="T11" fmla="*/ 4 h 50"/>
                <a:gd name="T12" fmla="*/ 32 w 58"/>
                <a:gd name="T13" fmla="*/ 50 h 50"/>
                <a:gd name="T14" fmla="*/ 26 w 58"/>
                <a:gd name="T15" fmla="*/ 50 h 50"/>
                <a:gd name="T16" fmla="*/ 26 w 58"/>
                <a:gd name="T17"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0">
                  <a:moveTo>
                    <a:pt x="26" y="4"/>
                  </a:moveTo>
                  <a:lnTo>
                    <a:pt x="0" y="4"/>
                  </a:lnTo>
                  <a:lnTo>
                    <a:pt x="0" y="0"/>
                  </a:lnTo>
                  <a:lnTo>
                    <a:pt x="58" y="0"/>
                  </a:lnTo>
                  <a:lnTo>
                    <a:pt x="58" y="4"/>
                  </a:lnTo>
                  <a:lnTo>
                    <a:pt x="32" y="4"/>
                  </a:lnTo>
                  <a:lnTo>
                    <a:pt x="32" y="50"/>
                  </a:lnTo>
                  <a:lnTo>
                    <a:pt x="26" y="50"/>
                  </a:lnTo>
                  <a:lnTo>
                    <a:pt x="26"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25">
              <a:extLst>
                <a:ext uri="{FF2B5EF4-FFF2-40B4-BE49-F238E27FC236}">
                  <a16:creationId xmlns:a16="http://schemas.microsoft.com/office/drawing/2014/main" id="{1DE3D983-25D2-4107-8EDE-603DD65BFDD5}"/>
                </a:ext>
              </a:extLst>
            </p:cNvPr>
            <p:cNvSpPr>
              <a:spLocks/>
            </p:cNvSpPr>
            <p:nvPr/>
          </p:nvSpPr>
          <p:spPr bwMode="auto">
            <a:xfrm>
              <a:off x="8150433" y="2139341"/>
              <a:ext cx="54248" cy="46765"/>
            </a:xfrm>
            <a:custGeom>
              <a:avLst/>
              <a:gdLst>
                <a:gd name="T0" fmla="*/ 0 w 58"/>
                <a:gd name="T1" fmla="*/ 0 h 50"/>
                <a:gd name="T2" fmla="*/ 6 w 58"/>
                <a:gd name="T3" fmla="*/ 0 h 50"/>
                <a:gd name="T4" fmla="*/ 6 w 58"/>
                <a:gd name="T5" fmla="*/ 20 h 50"/>
                <a:gd name="T6" fmla="*/ 52 w 58"/>
                <a:gd name="T7" fmla="*/ 20 h 50"/>
                <a:gd name="T8" fmla="*/ 52 w 58"/>
                <a:gd name="T9" fmla="*/ 0 h 50"/>
                <a:gd name="T10" fmla="*/ 58 w 58"/>
                <a:gd name="T11" fmla="*/ 0 h 50"/>
                <a:gd name="T12" fmla="*/ 58 w 58"/>
                <a:gd name="T13" fmla="*/ 50 h 50"/>
                <a:gd name="T14" fmla="*/ 52 w 58"/>
                <a:gd name="T15" fmla="*/ 50 h 50"/>
                <a:gd name="T16" fmla="*/ 52 w 58"/>
                <a:gd name="T17" fmla="*/ 26 h 50"/>
                <a:gd name="T18" fmla="*/ 6 w 58"/>
                <a:gd name="T19" fmla="*/ 26 h 50"/>
                <a:gd name="T20" fmla="*/ 6 w 58"/>
                <a:gd name="T21" fmla="*/ 50 h 50"/>
                <a:gd name="T22" fmla="*/ 0 w 58"/>
                <a:gd name="T23" fmla="*/ 50 h 50"/>
                <a:gd name="T24" fmla="*/ 0 w 58"/>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0" y="0"/>
                  </a:moveTo>
                  <a:lnTo>
                    <a:pt x="6" y="0"/>
                  </a:lnTo>
                  <a:lnTo>
                    <a:pt x="6" y="20"/>
                  </a:lnTo>
                  <a:lnTo>
                    <a:pt x="52" y="20"/>
                  </a:lnTo>
                  <a:lnTo>
                    <a:pt x="52" y="0"/>
                  </a:lnTo>
                  <a:lnTo>
                    <a:pt x="58" y="0"/>
                  </a:lnTo>
                  <a:lnTo>
                    <a:pt x="58" y="50"/>
                  </a:lnTo>
                  <a:lnTo>
                    <a:pt x="52" y="50"/>
                  </a:lnTo>
                  <a:lnTo>
                    <a:pt x="52"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8" name="Freeform 26">
              <a:extLst>
                <a:ext uri="{FF2B5EF4-FFF2-40B4-BE49-F238E27FC236}">
                  <a16:creationId xmlns:a16="http://schemas.microsoft.com/office/drawing/2014/main" id="{ECB73E6A-9A6B-4185-A706-1AD76F7417F1}"/>
                </a:ext>
              </a:extLst>
            </p:cNvPr>
            <p:cNvSpPr>
              <a:spLocks noEditPoints="1"/>
            </p:cNvSpPr>
            <p:nvPr/>
          </p:nvSpPr>
          <p:spPr bwMode="auto">
            <a:xfrm>
              <a:off x="8242093"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2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2"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27">
              <a:extLst>
                <a:ext uri="{FF2B5EF4-FFF2-40B4-BE49-F238E27FC236}">
                  <a16:creationId xmlns:a16="http://schemas.microsoft.com/office/drawing/2014/main" id="{C4F5FC29-2D94-474D-8695-69A11566F155}"/>
                </a:ext>
              </a:extLst>
            </p:cNvPr>
            <p:cNvSpPr>
              <a:spLocks/>
            </p:cNvSpPr>
            <p:nvPr/>
          </p:nvSpPr>
          <p:spPr bwMode="auto">
            <a:xfrm>
              <a:off x="8313176" y="2139341"/>
              <a:ext cx="44895" cy="46765"/>
            </a:xfrm>
            <a:custGeom>
              <a:avLst/>
              <a:gdLst>
                <a:gd name="T0" fmla="*/ 0 w 48"/>
                <a:gd name="T1" fmla="*/ 0 h 50"/>
                <a:gd name="T2" fmla="*/ 48 w 48"/>
                <a:gd name="T3" fmla="*/ 0 h 50"/>
                <a:gd name="T4" fmla="*/ 48 w 48"/>
                <a:gd name="T5" fmla="*/ 4 h 50"/>
                <a:gd name="T6" fmla="*/ 6 w 48"/>
                <a:gd name="T7" fmla="*/ 4 h 50"/>
                <a:gd name="T8" fmla="*/ 6 w 48"/>
                <a:gd name="T9" fmla="*/ 20 h 50"/>
                <a:gd name="T10" fmla="*/ 46 w 48"/>
                <a:gd name="T11" fmla="*/ 20 h 50"/>
                <a:gd name="T12" fmla="*/ 46 w 48"/>
                <a:gd name="T13" fmla="*/ 26 h 50"/>
                <a:gd name="T14" fmla="*/ 6 w 48"/>
                <a:gd name="T15" fmla="*/ 26 h 50"/>
                <a:gd name="T16" fmla="*/ 6 w 48"/>
                <a:gd name="T17" fmla="*/ 50 h 50"/>
                <a:gd name="T18" fmla="*/ 0 w 48"/>
                <a:gd name="T19" fmla="*/ 50 h 50"/>
                <a:gd name="T20" fmla="*/ 0 w 4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0">
                  <a:moveTo>
                    <a:pt x="0" y="0"/>
                  </a:moveTo>
                  <a:lnTo>
                    <a:pt x="48" y="0"/>
                  </a:lnTo>
                  <a:lnTo>
                    <a:pt x="48" y="4"/>
                  </a:lnTo>
                  <a:lnTo>
                    <a:pt x="6" y="4"/>
                  </a:lnTo>
                  <a:lnTo>
                    <a:pt x="6" y="20"/>
                  </a:lnTo>
                  <a:lnTo>
                    <a:pt x="46" y="20"/>
                  </a:lnTo>
                  <a:lnTo>
                    <a:pt x="46"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Freeform 28">
              <a:extLst>
                <a:ext uri="{FF2B5EF4-FFF2-40B4-BE49-F238E27FC236}">
                  <a16:creationId xmlns:a16="http://schemas.microsoft.com/office/drawing/2014/main" id="{E52D9166-433E-4972-8899-92FC47F61B67}"/>
                </a:ext>
              </a:extLst>
            </p:cNvPr>
            <p:cNvSpPr>
              <a:spLocks noEditPoints="1"/>
            </p:cNvSpPr>
            <p:nvPr/>
          </p:nvSpPr>
          <p:spPr bwMode="auto">
            <a:xfrm>
              <a:off x="8367424" y="2139341"/>
              <a:ext cx="52377" cy="46765"/>
            </a:xfrm>
            <a:custGeom>
              <a:avLst/>
              <a:gdLst>
                <a:gd name="T0" fmla="*/ 0 w 56"/>
                <a:gd name="T1" fmla="*/ 0 h 50"/>
                <a:gd name="T2" fmla="*/ 40 w 56"/>
                <a:gd name="T3" fmla="*/ 0 h 50"/>
                <a:gd name="T4" fmla="*/ 40 w 56"/>
                <a:gd name="T5" fmla="*/ 0 h 50"/>
                <a:gd name="T6" fmla="*/ 48 w 56"/>
                <a:gd name="T7" fmla="*/ 0 h 50"/>
                <a:gd name="T8" fmla="*/ 54 w 56"/>
                <a:gd name="T9" fmla="*/ 2 h 50"/>
                <a:gd name="T10" fmla="*/ 56 w 56"/>
                <a:gd name="T11" fmla="*/ 8 h 50"/>
                <a:gd name="T12" fmla="*/ 56 w 56"/>
                <a:gd name="T13" fmla="*/ 14 h 50"/>
                <a:gd name="T14" fmla="*/ 56 w 56"/>
                <a:gd name="T15" fmla="*/ 18 h 50"/>
                <a:gd name="T16" fmla="*/ 56 w 56"/>
                <a:gd name="T17" fmla="*/ 18 h 50"/>
                <a:gd name="T18" fmla="*/ 56 w 56"/>
                <a:gd name="T19" fmla="*/ 22 h 50"/>
                <a:gd name="T20" fmla="*/ 54 w 56"/>
                <a:gd name="T21" fmla="*/ 24 h 50"/>
                <a:gd name="T22" fmla="*/ 50 w 56"/>
                <a:gd name="T23" fmla="*/ 26 h 50"/>
                <a:gd name="T24" fmla="*/ 46 w 56"/>
                <a:gd name="T25" fmla="*/ 26 h 50"/>
                <a:gd name="T26" fmla="*/ 46 w 56"/>
                <a:gd name="T27" fmla="*/ 28 h 50"/>
                <a:gd name="T28" fmla="*/ 46 w 56"/>
                <a:gd name="T29" fmla="*/ 28 h 50"/>
                <a:gd name="T30" fmla="*/ 52 w 56"/>
                <a:gd name="T31" fmla="*/ 28 h 50"/>
                <a:gd name="T32" fmla="*/ 54 w 56"/>
                <a:gd name="T33" fmla="*/ 30 h 50"/>
                <a:gd name="T34" fmla="*/ 56 w 56"/>
                <a:gd name="T35" fmla="*/ 36 h 50"/>
                <a:gd name="T36" fmla="*/ 56 w 56"/>
                <a:gd name="T37" fmla="*/ 50 h 50"/>
                <a:gd name="T38" fmla="*/ 50 w 56"/>
                <a:gd name="T39" fmla="*/ 50 h 50"/>
                <a:gd name="T40" fmla="*/ 50 w 56"/>
                <a:gd name="T41" fmla="*/ 38 h 50"/>
                <a:gd name="T42" fmla="*/ 50 w 56"/>
                <a:gd name="T43" fmla="*/ 38 h 50"/>
                <a:gd name="T44" fmla="*/ 48 w 56"/>
                <a:gd name="T45" fmla="*/ 34 h 50"/>
                <a:gd name="T46" fmla="*/ 46 w 56"/>
                <a:gd name="T47" fmla="*/ 30 h 50"/>
                <a:gd name="T48" fmla="*/ 44 w 56"/>
                <a:gd name="T49" fmla="*/ 30 h 50"/>
                <a:gd name="T50" fmla="*/ 40 w 56"/>
                <a:gd name="T51" fmla="*/ 30 h 50"/>
                <a:gd name="T52" fmla="*/ 6 w 56"/>
                <a:gd name="T53" fmla="*/ 30 h 50"/>
                <a:gd name="T54" fmla="*/ 6 w 56"/>
                <a:gd name="T55" fmla="*/ 50 h 50"/>
                <a:gd name="T56" fmla="*/ 0 w 56"/>
                <a:gd name="T57" fmla="*/ 50 h 50"/>
                <a:gd name="T58" fmla="*/ 0 w 56"/>
                <a:gd name="T59" fmla="*/ 0 h 50"/>
                <a:gd name="T60" fmla="*/ 38 w 56"/>
                <a:gd name="T61" fmla="*/ 24 h 50"/>
                <a:gd name="T62" fmla="*/ 38 w 56"/>
                <a:gd name="T63" fmla="*/ 24 h 50"/>
                <a:gd name="T64" fmla="*/ 46 w 56"/>
                <a:gd name="T65" fmla="*/ 22 h 50"/>
                <a:gd name="T66" fmla="*/ 48 w 56"/>
                <a:gd name="T67" fmla="*/ 20 h 50"/>
                <a:gd name="T68" fmla="*/ 50 w 56"/>
                <a:gd name="T69" fmla="*/ 16 h 50"/>
                <a:gd name="T70" fmla="*/ 50 w 56"/>
                <a:gd name="T71" fmla="*/ 12 h 50"/>
                <a:gd name="T72" fmla="*/ 50 w 56"/>
                <a:gd name="T73" fmla="*/ 12 h 50"/>
                <a:gd name="T74" fmla="*/ 48 w 56"/>
                <a:gd name="T75" fmla="*/ 8 h 50"/>
                <a:gd name="T76" fmla="*/ 46 w 56"/>
                <a:gd name="T77" fmla="*/ 6 h 50"/>
                <a:gd name="T78" fmla="*/ 44 w 56"/>
                <a:gd name="T79" fmla="*/ 6 h 50"/>
                <a:gd name="T80" fmla="*/ 36 w 56"/>
                <a:gd name="T81" fmla="*/ 4 h 50"/>
                <a:gd name="T82" fmla="*/ 6 w 56"/>
                <a:gd name="T83" fmla="*/ 4 h 50"/>
                <a:gd name="T84" fmla="*/ 6 w 56"/>
                <a:gd name="T85" fmla="*/ 24 h 50"/>
                <a:gd name="T86" fmla="*/ 38 w 56"/>
                <a:gd name="T8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0">
                  <a:moveTo>
                    <a:pt x="0" y="0"/>
                  </a:moveTo>
                  <a:lnTo>
                    <a:pt x="40" y="0"/>
                  </a:lnTo>
                  <a:lnTo>
                    <a:pt x="40" y="0"/>
                  </a:lnTo>
                  <a:lnTo>
                    <a:pt x="48" y="0"/>
                  </a:lnTo>
                  <a:lnTo>
                    <a:pt x="54" y="2"/>
                  </a:lnTo>
                  <a:lnTo>
                    <a:pt x="56" y="8"/>
                  </a:lnTo>
                  <a:lnTo>
                    <a:pt x="56" y="14"/>
                  </a:lnTo>
                  <a:lnTo>
                    <a:pt x="56" y="18"/>
                  </a:lnTo>
                  <a:lnTo>
                    <a:pt x="56" y="18"/>
                  </a:lnTo>
                  <a:lnTo>
                    <a:pt x="56" y="22"/>
                  </a:lnTo>
                  <a:lnTo>
                    <a:pt x="54" y="24"/>
                  </a:lnTo>
                  <a:lnTo>
                    <a:pt x="50" y="26"/>
                  </a:lnTo>
                  <a:lnTo>
                    <a:pt x="46" y="26"/>
                  </a:lnTo>
                  <a:lnTo>
                    <a:pt x="46" y="28"/>
                  </a:lnTo>
                  <a:lnTo>
                    <a:pt x="46" y="28"/>
                  </a:lnTo>
                  <a:lnTo>
                    <a:pt x="52" y="28"/>
                  </a:lnTo>
                  <a:lnTo>
                    <a:pt x="54" y="30"/>
                  </a:lnTo>
                  <a:lnTo>
                    <a:pt x="56" y="36"/>
                  </a:lnTo>
                  <a:lnTo>
                    <a:pt x="56" y="50"/>
                  </a:lnTo>
                  <a:lnTo>
                    <a:pt x="50" y="50"/>
                  </a:lnTo>
                  <a:lnTo>
                    <a:pt x="50" y="38"/>
                  </a:lnTo>
                  <a:lnTo>
                    <a:pt x="50" y="38"/>
                  </a:lnTo>
                  <a:lnTo>
                    <a:pt x="48" y="34"/>
                  </a:lnTo>
                  <a:lnTo>
                    <a:pt x="46" y="30"/>
                  </a:lnTo>
                  <a:lnTo>
                    <a:pt x="44" y="30"/>
                  </a:lnTo>
                  <a:lnTo>
                    <a:pt x="40" y="30"/>
                  </a:lnTo>
                  <a:lnTo>
                    <a:pt x="6" y="30"/>
                  </a:lnTo>
                  <a:lnTo>
                    <a:pt x="6" y="50"/>
                  </a:lnTo>
                  <a:lnTo>
                    <a:pt x="0" y="50"/>
                  </a:lnTo>
                  <a:lnTo>
                    <a:pt x="0" y="0"/>
                  </a:lnTo>
                  <a:close/>
                  <a:moveTo>
                    <a:pt x="38" y="24"/>
                  </a:moveTo>
                  <a:lnTo>
                    <a:pt x="38" y="24"/>
                  </a:lnTo>
                  <a:lnTo>
                    <a:pt x="46" y="22"/>
                  </a:lnTo>
                  <a:lnTo>
                    <a:pt x="48" y="20"/>
                  </a:lnTo>
                  <a:lnTo>
                    <a:pt x="50" y="16"/>
                  </a:lnTo>
                  <a:lnTo>
                    <a:pt x="50" y="12"/>
                  </a:lnTo>
                  <a:lnTo>
                    <a:pt x="50" y="12"/>
                  </a:lnTo>
                  <a:lnTo>
                    <a:pt x="48" y="8"/>
                  </a:lnTo>
                  <a:lnTo>
                    <a:pt x="46" y="6"/>
                  </a:lnTo>
                  <a:lnTo>
                    <a:pt x="44" y="6"/>
                  </a:lnTo>
                  <a:lnTo>
                    <a:pt x="36" y="4"/>
                  </a:lnTo>
                  <a:lnTo>
                    <a:pt x="6" y="4"/>
                  </a:lnTo>
                  <a:lnTo>
                    <a:pt x="6" y="24"/>
                  </a:lnTo>
                  <a:lnTo>
                    <a:pt x="38" y="2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1" name="Rectangle 30">
              <a:extLst>
                <a:ext uri="{FF2B5EF4-FFF2-40B4-BE49-F238E27FC236}">
                  <a16:creationId xmlns:a16="http://schemas.microsoft.com/office/drawing/2014/main" id="{CCB736FB-1163-4ABA-8C7E-809C10EEF5ED}"/>
                </a:ext>
              </a:extLst>
            </p:cNvPr>
            <p:cNvSpPr>
              <a:spLocks noChangeArrowheads="1"/>
            </p:cNvSpPr>
            <p:nvPr/>
          </p:nvSpPr>
          <p:spPr bwMode="auto">
            <a:xfrm>
              <a:off x="8431024" y="2139341"/>
              <a:ext cx="5612" cy="46765"/>
            </a:xfrm>
            <a:prstGeom prst="rect">
              <a:avLst/>
            </a:prstGeom>
            <a:solidFill>
              <a:srgbClr val="678D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2" name="Freeform 30">
              <a:extLst>
                <a:ext uri="{FF2B5EF4-FFF2-40B4-BE49-F238E27FC236}">
                  <a16:creationId xmlns:a16="http://schemas.microsoft.com/office/drawing/2014/main" id="{E3805DCE-11E7-437B-993E-34191F279736}"/>
                </a:ext>
              </a:extLst>
            </p:cNvPr>
            <p:cNvSpPr>
              <a:spLocks/>
            </p:cNvSpPr>
            <p:nvPr/>
          </p:nvSpPr>
          <p:spPr bwMode="auto">
            <a:xfrm>
              <a:off x="8447860" y="2137471"/>
              <a:ext cx="57989" cy="48636"/>
            </a:xfrm>
            <a:custGeom>
              <a:avLst/>
              <a:gdLst>
                <a:gd name="T0" fmla="*/ 0 w 62"/>
                <a:gd name="T1" fmla="*/ 20 h 52"/>
                <a:gd name="T2" fmla="*/ 0 w 62"/>
                <a:gd name="T3" fmla="*/ 20 h 52"/>
                <a:gd name="T4" fmla="*/ 2 w 62"/>
                <a:gd name="T5" fmla="*/ 12 h 52"/>
                <a:gd name="T6" fmla="*/ 4 w 62"/>
                <a:gd name="T7" fmla="*/ 6 h 52"/>
                <a:gd name="T8" fmla="*/ 10 w 62"/>
                <a:gd name="T9" fmla="*/ 2 h 52"/>
                <a:gd name="T10" fmla="*/ 18 w 62"/>
                <a:gd name="T11" fmla="*/ 0 h 52"/>
                <a:gd name="T12" fmla="*/ 44 w 62"/>
                <a:gd name="T13" fmla="*/ 0 h 52"/>
                <a:gd name="T14" fmla="*/ 44 w 62"/>
                <a:gd name="T15" fmla="*/ 0 h 52"/>
                <a:gd name="T16" fmla="*/ 52 w 62"/>
                <a:gd name="T17" fmla="*/ 2 h 52"/>
                <a:gd name="T18" fmla="*/ 56 w 62"/>
                <a:gd name="T19" fmla="*/ 4 h 52"/>
                <a:gd name="T20" fmla="*/ 60 w 62"/>
                <a:gd name="T21" fmla="*/ 8 h 52"/>
                <a:gd name="T22" fmla="*/ 60 w 62"/>
                <a:gd name="T23" fmla="*/ 14 h 52"/>
                <a:gd name="T24" fmla="*/ 60 w 62"/>
                <a:gd name="T25" fmla="*/ 18 h 52"/>
                <a:gd name="T26" fmla="*/ 54 w 62"/>
                <a:gd name="T27" fmla="*/ 18 h 52"/>
                <a:gd name="T28" fmla="*/ 54 w 62"/>
                <a:gd name="T29" fmla="*/ 16 h 52"/>
                <a:gd name="T30" fmla="*/ 54 w 62"/>
                <a:gd name="T31" fmla="*/ 16 h 52"/>
                <a:gd name="T32" fmla="*/ 54 w 62"/>
                <a:gd name="T33" fmla="*/ 10 h 52"/>
                <a:gd name="T34" fmla="*/ 50 w 62"/>
                <a:gd name="T35" fmla="*/ 8 h 52"/>
                <a:gd name="T36" fmla="*/ 48 w 62"/>
                <a:gd name="T37" fmla="*/ 6 h 52"/>
                <a:gd name="T38" fmla="*/ 42 w 62"/>
                <a:gd name="T39" fmla="*/ 6 h 52"/>
                <a:gd name="T40" fmla="*/ 20 w 62"/>
                <a:gd name="T41" fmla="*/ 6 h 52"/>
                <a:gd name="T42" fmla="*/ 20 w 62"/>
                <a:gd name="T43" fmla="*/ 6 h 52"/>
                <a:gd name="T44" fmla="*/ 14 w 62"/>
                <a:gd name="T45" fmla="*/ 6 h 52"/>
                <a:gd name="T46" fmla="*/ 12 w 62"/>
                <a:gd name="T47" fmla="*/ 8 h 52"/>
                <a:gd name="T48" fmla="*/ 8 w 62"/>
                <a:gd name="T49" fmla="*/ 12 h 52"/>
                <a:gd name="T50" fmla="*/ 8 w 62"/>
                <a:gd name="T51" fmla="*/ 16 h 52"/>
                <a:gd name="T52" fmla="*/ 8 w 62"/>
                <a:gd name="T53" fmla="*/ 36 h 52"/>
                <a:gd name="T54" fmla="*/ 8 w 62"/>
                <a:gd name="T55" fmla="*/ 36 h 52"/>
                <a:gd name="T56" fmla="*/ 8 w 62"/>
                <a:gd name="T57" fmla="*/ 40 h 52"/>
                <a:gd name="T58" fmla="*/ 12 w 62"/>
                <a:gd name="T59" fmla="*/ 44 h 52"/>
                <a:gd name="T60" fmla="*/ 14 w 62"/>
                <a:gd name="T61" fmla="*/ 46 h 52"/>
                <a:gd name="T62" fmla="*/ 20 w 62"/>
                <a:gd name="T63" fmla="*/ 46 h 52"/>
                <a:gd name="T64" fmla="*/ 42 w 62"/>
                <a:gd name="T65" fmla="*/ 46 h 52"/>
                <a:gd name="T66" fmla="*/ 42 w 62"/>
                <a:gd name="T67" fmla="*/ 46 h 52"/>
                <a:gd name="T68" fmla="*/ 48 w 62"/>
                <a:gd name="T69" fmla="*/ 46 h 52"/>
                <a:gd name="T70" fmla="*/ 52 w 62"/>
                <a:gd name="T71" fmla="*/ 44 h 52"/>
                <a:gd name="T72" fmla="*/ 54 w 62"/>
                <a:gd name="T73" fmla="*/ 42 h 52"/>
                <a:gd name="T74" fmla="*/ 54 w 62"/>
                <a:gd name="T75" fmla="*/ 38 h 52"/>
                <a:gd name="T76" fmla="*/ 54 w 62"/>
                <a:gd name="T77" fmla="*/ 34 h 52"/>
                <a:gd name="T78" fmla="*/ 62 w 62"/>
                <a:gd name="T79" fmla="*/ 34 h 52"/>
                <a:gd name="T80" fmla="*/ 62 w 62"/>
                <a:gd name="T81" fmla="*/ 38 h 52"/>
                <a:gd name="T82" fmla="*/ 62 w 62"/>
                <a:gd name="T83" fmla="*/ 38 h 52"/>
                <a:gd name="T84" fmla="*/ 60 w 62"/>
                <a:gd name="T85" fmla="*/ 44 h 52"/>
                <a:gd name="T86" fmla="*/ 58 w 62"/>
                <a:gd name="T87" fmla="*/ 48 h 52"/>
                <a:gd name="T88" fmla="*/ 52 w 62"/>
                <a:gd name="T89" fmla="*/ 50 h 52"/>
                <a:gd name="T90" fmla="*/ 44 w 62"/>
                <a:gd name="T91" fmla="*/ 52 h 52"/>
                <a:gd name="T92" fmla="*/ 18 w 62"/>
                <a:gd name="T93" fmla="*/ 52 h 52"/>
                <a:gd name="T94" fmla="*/ 18 w 62"/>
                <a:gd name="T95" fmla="*/ 52 h 52"/>
                <a:gd name="T96" fmla="*/ 10 w 62"/>
                <a:gd name="T97" fmla="*/ 50 h 52"/>
                <a:gd name="T98" fmla="*/ 4 w 62"/>
                <a:gd name="T99" fmla="*/ 48 h 52"/>
                <a:gd name="T100" fmla="*/ 2 w 62"/>
                <a:gd name="T101" fmla="*/ 42 h 52"/>
                <a:gd name="T102" fmla="*/ 0 w 62"/>
                <a:gd name="T103" fmla="*/ 32 h 52"/>
                <a:gd name="T104" fmla="*/ 0 w 62"/>
                <a:gd name="T105"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52">
                  <a:moveTo>
                    <a:pt x="0" y="20"/>
                  </a:moveTo>
                  <a:lnTo>
                    <a:pt x="0" y="20"/>
                  </a:lnTo>
                  <a:lnTo>
                    <a:pt x="2" y="12"/>
                  </a:lnTo>
                  <a:lnTo>
                    <a:pt x="4" y="6"/>
                  </a:lnTo>
                  <a:lnTo>
                    <a:pt x="10" y="2"/>
                  </a:lnTo>
                  <a:lnTo>
                    <a:pt x="18" y="0"/>
                  </a:lnTo>
                  <a:lnTo>
                    <a:pt x="44" y="0"/>
                  </a:lnTo>
                  <a:lnTo>
                    <a:pt x="44" y="0"/>
                  </a:lnTo>
                  <a:lnTo>
                    <a:pt x="52" y="2"/>
                  </a:lnTo>
                  <a:lnTo>
                    <a:pt x="56" y="4"/>
                  </a:lnTo>
                  <a:lnTo>
                    <a:pt x="60" y="8"/>
                  </a:lnTo>
                  <a:lnTo>
                    <a:pt x="60" y="14"/>
                  </a:lnTo>
                  <a:lnTo>
                    <a:pt x="60" y="18"/>
                  </a:lnTo>
                  <a:lnTo>
                    <a:pt x="54" y="18"/>
                  </a:lnTo>
                  <a:lnTo>
                    <a:pt x="54" y="16"/>
                  </a:lnTo>
                  <a:lnTo>
                    <a:pt x="54" y="16"/>
                  </a:lnTo>
                  <a:lnTo>
                    <a:pt x="54" y="10"/>
                  </a:lnTo>
                  <a:lnTo>
                    <a:pt x="50" y="8"/>
                  </a:lnTo>
                  <a:lnTo>
                    <a:pt x="48" y="6"/>
                  </a:lnTo>
                  <a:lnTo>
                    <a:pt x="42" y="6"/>
                  </a:lnTo>
                  <a:lnTo>
                    <a:pt x="20" y="6"/>
                  </a:lnTo>
                  <a:lnTo>
                    <a:pt x="20" y="6"/>
                  </a:lnTo>
                  <a:lnTo>
                    <a:pt x="14" y="6"/>
                  </a:lnTo>
                  <a:lnTo>
                    <a:pt x="12" y="8"/>
                  </a:lnTo>
                  <a:lnTo>
                    <a:pt x="8" y="12"/>
                  </a:lnTo>
                  <a:lnTo>
                    <a:pt x="8" y="16"/>
                  </a:lnTo>
                  <a:lnTo>
                    <a:pt x="8" y="36"/>
                  </a:lnTo>
                  <a:lnTo>
                    <a:pt x="8" y="36"/>
                  </a:lnTo>
                  <a:lnTo>
                    <a:pt x="8" y="40"/>
                  </a:lnTo>
                  <a:lnTo>
                    <a:pt x="12" y="44"/>
                  </a:lnTo>
                  <a:lnTo>
                    <a:pt x="14" y="46"/>
                  </a:lnTo>
                  <a:lnTo>
                    <a:pt x="20" y="46"/>
                  </a:lnTo>
                  <a:lnTo>
                    <a:pt x="42" y="46"/>
                  </a:lnTo>
                  <a:lnTo>
                    <a:pt x="42" y="46"/>
                  </a:lnTo>
                  <a:lnTo>
                    <a:pt x="48" y="46"/>
                  </a:lnTo>
                  <a:lnTo>
                    <a:pt x="52" y="44"/>
                  </a:lnTo>
                  <a:lnTo>
                    <a:pt x="54" y="42"/>
                  </a:lnTo>
                  <a:lnTo>
                    <a:pt x="54" y="38"/>
                  </a:lnTo>
                  <a:lnTo>
                    <a:pt x="54" y="34"/>
                  </a:lnTo>
                  <a:lnTo>
                    <a:pt x="62" y="34"/>
                  </a:lnTo>
                  <a:lnTo>
                    <a:pt x="62" y="38"/>
                  </a:lnTo>
                  <a:lnTo>
                    <a:pt x="62" y="38"/>
                  </a:lnTo>
                  <a:lnTo>
                    <a:pt x="60" y="44"/>
                  </a:lnTo>
                  <a:lnTo>
                    <a:pt x="58" y="48"/>
                  </a:lnTo>
                  <a:lnTo>
                    <a:pt x="52" y="50"/>
                  </a:lnTo>
                  <a:lnTo>
                    <a:pt x="44" y="52"/>
                  </a:lnTo>
                  <a:lnTo>
                    <a:pt x="18" y="52"/>
                  </a:lnTo>
                  <a:lnTo>
                    <a:pt x="18" y="52"/>
                  </a:lnTo>
                  <a:lnTo>
                    <a:pt x="10" y="50"/>
                  </a:lnTo>
                  <a:lnTo>
                    <a:pt x="4" y="48"/>
                  </a:lnTo>
                  <a:lnTo>
                    <a:pt x="2" y="42"/>
                  </a:lnTo>
                  <a:lnTo>
                    <a:pt x="0" y="32"/>
                  </a:lnTo>
                  <a:lnTo>
                    <a:pt x="0" y="2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3" name="Freeform 31">
              <a:extLst>
                <a:ext uri="{FF2B5EF4-FFF2-40B4-BE49-F238E27FC236}">
                  <a16:creationId xmlns:a16="http://schemas.microsoft.com/office/drawing/2014/main" id="{9FC7A436-D6CC-4C4B-940E-8E8EF51246FE}"/>
                </a:ext>
              </a:extLst>
            </p:cNvPr>
            <p:cNvSpPr>
              <a:spLocks noEditPoints="1"/>
            </p:cNvSpPr>
            <p:nvPr/>
          </p:nvSpPr>
          <p:spPr bwMode="auto">
            <a:xfrm>
              <a:off x="8509589"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0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0"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Tree>
    <p:extLst>
      <p:ext uri="{BB962C8B-B14F-4D97-AF65-F5344CB8AC3E}">
        <p14:creationId xmlns:p14="http://schemas.microsoft.com/office/powerpoint/2010/main" val="3246493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wall, green&#10;&#10;Description automatically generated">
            <a:extLst>
              <a:ext uri="{FF2B5EF4-FFF2-40B4-BE49-F238E27FC236}">
                <a16:creationId xmlns:a16="http://schemas.microsoft.com/office/drawing/2014/main" id="{7B2ADCA3-956C-48AE-A9F0-29BBBE33E064}"/>
              </a:ext>
            </a:extLst>
          </p:cNvPr>
          <p:cNvPicPr>
            <a:picLocks noChangeAspect="1"/>
          </p:cNvPicPr>
          <p:nvPr/>
        </p:nvPicPr>
        <p:blipFill rotWithShape="1">
          <a:blip r:embed="rId3">
            <a:extLst>
              <a:ext uri="{28A0092B-C50C-407E-A947-70E740481C1C}">
                <a14:useLocalDpi xmlns:a14="http://schemas.microsoft.com/office/drawing/2010/main" val="0"/>
              </a:ext>
            </a:extLst>
          </a:blip>
          <a:srcRect t="16165" b="8835"/>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extBox 4">
            <a:extLst>
              <a:ext uri="{FF2B5EF4-FFF2-40B4-BE49-F238E27FC236}">
                <a16:creationId xmlns:a16="http://schemas.microsoft.com/office/drawing/2014/main" id="{09D1176F-9E6D-4C05-9336-C165DFFFBE88}"/>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a:latin typeface="+mj-lt"/>
                <a:ea typeface="+mj-ea"/>
                <a:cs typeface="+mj-cs"/>
              </a:rPr>
              <a:t>Wall Protection – Beautiful and functional</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B128B55-DC60-488C-A6C9-418785C66479}"/>
              </a:ext>
            </a:extLst>
          </p:cNvPr>
          <p:cNvPicPr>
            <a:picLocks noChangeAspect="1"/>
          </p:cNvPicPr>
          <p:nvPr/>
        </p:nvPicPr>
        <p:blipFill>
          <a:blip r:embed="rId4"/>
          <a:stretch>
            <a:fillRect/>
          </a:stretch>
        </p:blipFill>
        <p:spPr>
          <a:xfrm>
            <a:off x="10716640" y="0"/>
            <a:ext cx="1475360" cy="1164437"/>
          </a:xfrm>
          <a:prstGeom prst="rect">
            <a:avLst/>
          </a:prstGeom>
        </p:spPr>
      </p:pic>
    </p:spTree>
    <p:extLst>
      <p:ext uri="{BB962C8B-B14F-4D97-AF65-F5344CB8AC3E}">
        <p14:creationId xmlns:p14="http://schemas.microsoft.com/office/powerpoint/2010/main" val="1263854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0CA0C53-9AB1-43C3-AA30-35192355C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099"/>
          <a:stretch/>
        </p:blipFill>
        <p:spPr>
          <a:xfrm>
            <a:off x="12496" y="-1"/>
            <a:ext cx="12179504" cy="7039536"/>
          </a:xfrm>
          <a:prstGeom prst="rect">
            <a:avLst/>
          </a:prstGeom>
        </p:spPr>
      </p:pic>
      <p:grpSp>
        <p:nvGrpSpPr>
          <p:cNvPr id="6" name="Group 5">
            <a:extLst>
              <a:ext uri="{FF2B5EF4-FFF2-40B4-BE49-F238E27FC236}">
                <a16:creationId xmlns:a16="http://schemas.microsoft.com/office/drawing/2014/main" id="{3CDACA3D-F469-4721-8F45-471E31DED519}"/>
              </a:ext>
            </a:extLst>
          </p:cNvPr>
          <p:cNvGrpSpPr/>
          <p:nvPr/>
        </p:nvGrpSpPr>
        <p:grpSpPr>
          <a:xfrm>
            <a:off x="9987975" y="0"/>
            <a:ext cx="1365825" cy="1058779"/>
            <a:chOff x="7508816" y="1222745"/>
            <a:chExt cx="1447848" cy="1122363"/>
          </a:xfrm>
          <a:effectLst>
            <a:outerShdw blurRad="50800" dist="38100" dir="2700000" algn="tl" rotWithShape="0">
              <a:prstClr val="black">
                <a:alpha val="40000"/>
              </a:prstClr>
            </a:outerShdw>
          </a:effectLst>
        </p:grpSpPr>
        <p:sp>
          <p:nvSpPr>
            <p:cNvPr id="7" name="AutoShape 3">
              <a:extLst>
                <a:ext uri="{FF2B5EF4-FFF2-40B4-BE49-F238E27FC236}">
                  <a16:creationId xmlns:a16="http://schemas.microsoft.com/office/drawing/2014/main" id="{17D614DA-6289-4C16-8FA4-94D2C138C41B}"/>
                </a:ext>
              </a:extLst>
            </p:cNvPr>
            <p:cNvSpPr>
              <a:spLocks noChangeAspect="1" noChangeArrowheads="1" noTextEdit="1"/>
            </p:cNvSpPr>
            <p:nvPr/>
          </p:nvSpPr>
          <p:spPr bwMode="auto">
            <a:xfrm>
              <a:off x="7508816" y="1222745"/>
              <a:ext cx="144784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8" name="Rectangle 7">
              <a:extLst>
                <a:ext uri="{FF2B5EF4-FFF2-40B4-BE49-F238E27FC236}">
                  <a16:creationId xmlns:a16="http://schemas.microsoft.com/office/drawing/2014/main" id="{CB3C4504-4439-4920-9171-70AADDD71A42}"/>
                </a:ext>
              </a:extLst>
            </p:cNvPr>
            <p:cNvSpPr>
              <a:spLocks noChangeArrowheads="1"/>
            </p:cNvSpPr>
            <p:nvPr/>
          </p:nvSpPr>
          <p:spPr bwMode="auto">
            <a:xfrm>
              <a:off x="7508816" y="1222745"/>
              <a:ext cx="1447848" cy="1122363"/>
            </a:xfrm>
            <a:prstGeom prst="rect">
              <a:avLst/>
            </a:prstGeom>
            <a:solidFill>
              <a:srgbClr val="005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9" name="Freeform 6">
              <a:extLst>
                <a:ext uri="{FF2B5EF4-FFF2-40B4-BE49-F238E27FC236}">
                  <a16:creationId xmlns:a16="http://schemas.microsoft.com/office/drawing/2014/main" id="{4DC14648-B638-46D4-9475-26A7EF0EA112}"/>
                </a:ext>
              </a:extLst>
            </p:cNvPr>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0" name="Freeform 7">
              <a:extLst>
                <a:ext uri="{FF2B5EF4-FFF2-40B4-BE49-F238E27FC236}">
                  <a16:creationId xmlns:a16="http://schemas.microsoft.com/office/drawing/2014/main" id="{59D5E4EE-5D2F-44F8-B7D2-027B070BAE4D}"/>
                </a:ext>
              </a:extLst>
            </p:cNvPr>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1" name="Freeform 8">
              <a:extLst>
                <a:ext uri="{FF2B5EF4-FFF2-40B4-BE49-F238E27FC236}">
                  <a16:creationId xmlns:a16="http://schemas.microsoft.com/office/drawing/2014/main" id="{37CC8823-04A3-4FD4-AA40-ABD6B07F9975}"/>
                </a:ext>
              </a:extLst>
            </p:cNvPr>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2" name="Freeform 9">
              <a:extLst>
                <a:ext uri="{FF2B5EF4-FFF2-40B4-BE49-F238E27FC236}">
                  <a16:creationId xmlns:a16="http://schemas.microsoft.com/office/drawing/2014/main" id="{C7395EAE-8839-4784-97D1-752510554A64}"/>
                </a:ext>
              </a:extLst>
            </p:cNvPr>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3" name="Freeform 10">
              <a:extLst>
                <a:ext uri="{FF2B5EF4-FFF2-40B4-BE49-F238E27FC236}">
                  <a16:creationId xmlns:a16="http://schemas.microsoft.com/office/drawing/2014/main" id="{6EEE6A9F-5498-45C5-8B13-E9E16BBD03CE}"/>
                </a:ext>
              </a:extLst>
            </p:cNvPr>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4" name="Freeform 11">
              <a:extLst>
                <a:ext uri="{FF2B5EF4-FFF2-40B4-BE49-F238E27FC236}">
                  <a16:creationId xmlns:a16="http://schemas.microsoft.com/office/drawing/2014/main" id="{ACA7871A-6EC2-4948-913C-959265C21BC6}"/>
                </a:ext>
              </a:extLst>
            </p:cNvPr>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12">
              <a:extLst>
                <a:ext uri="{FF2B5EF4-FFF2-40B4-BE49-F238E27FC236}">
                  <a16:creationId xmlns:a16="http://schemas.microsoft.com/office/drawing/2014/main" id="{83C5AE50-3100-44FB-8829-B461DB06024C}"/>
                </a:ext>
              </a:extLst>
            </p:cNvPr>
            <p:cNvSpPr>
              <a:spLocks noEditPoints="1"/>
            </p:cNvSpPr>
            <p:nvPr/>
          </p:nvSpPr>
          <p:spPr bwMode="auto">
            <a:xfrm>
              <a:off x="8801404" y="2000917"/>
              <a:ext cx="33671" cy="14965"/>
            </a:xfrm>
            <a:custGeom>
              <a:avLst/>
              <a:gdLst>
                <a:gd name="T0" fmla="*/ 0 w 36"/>
                <a:gd name="T1" fmla="*/ 2 h 16"/>
                <a:gd name="T2" fmla="*/ 6 w 36"/>
                <a:gd name="T3" fmla="*/ 2 h 16"/>
                <a:gd name="T4" fmla="*/ 6 w 36"/>
                <a:gd name="T5" fmla="*/ 16 h 16"/>
                <a:gd name="T6" fmla="*/ 10 w 36"/>
                <a:gd name="T7" fmla="*/ 16 h 16"/>
                <a:gd name="T8" fmla="*/ 10 w 36"/>
                <a:gd name="T9" fmla="*/ 2 h 16"/>
                <a:gd name="T10" fmla="*/ 16 w 36"/>
                <a:gd name="T11" fmla="*/ 2 h 16"/>
                <a:gd name="T12" fmla="*/ 16 w 36"/>
                <a:gd name="T13" fmla="*/ 0 h 16"/>
                <a:gd name="T14" fmla="*/ 0 w 36"/>
                <a:gd name="T15" fmla="*/ 0 h 16"/>
                <a:gd name="T16" fmla="*/ 0 w 36"/>
                <a:gd name="T17" fmla="*/ 2 h 16"/>
                <a:gd name="T18" fmla="*/ 30 w 36"/>
                <a:gd name="T19" fmla="*/ 0 h 16"/>
                <a:gd name="T20" fmla="*/ 26 w 36"/>
                <a:gd name="T21" fmla="*/ 10 h 16"/>
                <a:gd name="T22" fmla="*/ 26 w 36"/>
                <a:gd name="T23" fmla="*/ 10 h 16"/>
                <a:gd name="T24" fmla="*/ 24 w 36"/>
                <a:gd name="T25" fmla="*/ 0 h 16"/>
                <a:gd name="T26" fmla="*/ 18 w 36"/>
                <a:gd name="T27" fmla="*/ 0 h 16"/>
                <a:gd name="T28" fmla="*/ 18 w 36"/>
                <a:gd name="T29" fmla="*/ 16 h 16"/>
                <a:gd name="T30" fmla="*/ 22 w 36"/>
                <a:gd name="T31" fmla="*/ 16 h 16"/>
                <a:gd name="T32" fmla="*/ 22 w 36"/>
                <a:gd name="T33" fmla="*/ 2 h 16"/>
                <a:gd name="T34" fmla="*/ 22 w 36"/>
                <a:gd name="T35" fmla="*/ 2 h 16"/>
                <a:gd name="T36" fmla="*/ 26 w 36"/>
                <a:gd name="T37" fmla="*/ 16 h 16"/>
                <a:gd name="T38" fmla="*/ 28 w 36"/>
                <a:gd name="T39" fmla="*/ 16 h 16"/>
                <a:gd name="T40" fmla="*/ 32 w 36"/>
                <a:gd name="T41" fmla="*/ 2 h 16"/>
                <a:gd name="T42" fmla="*/ 32 w 36"/>
                <a:gd name="T43" fmla="*/ 2 h 16"/>
                <a:gd name="T44" fmla="*/ 32 w 36"/>
                <a:gd name="T45" fmla="*/ 16 h 16"/>
                <a:gd name="T46" fmla="*/ 36 w 36"/>
                <a:gd name="T47" fmla="*/ 16 h 16"/>
                <a:gd name="T48" fmla="*/ 36 w 36"/>
                <a:gd name="T49" fmla="*/ 0 h 16"/>
                <a:gd name="T50" fmla="*/ 30 w 36"/>
                <a:gd name="T5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6">
                  <a:moveTo>
                    <a:pt x="0" y="2"/>
                  </a:moveTo>
                  <a:lnTo>
                    <a:pt x="6" y="2"/>
                  </a:lnTo>
                  <a:lnTo>
                    <a:pt x="6" y="16"/>
                  </a:lnTo>
                  <a:lnTo>
                    <a:pt x="10" y="16"/>
                  </a:lnTo>
                  <a:lnTo>
                    <a:pt x="10" y="2"/>
                  </a:lnTo>
                  <a:lnTo>
                    <a:pt x="16" y="2"/>
                  </a:lnTo>
                  <a:lnTo>
                    <a:pt x="16" y="0"/>
                  </a:lnTo>
                  <a:lnTo>
                    <a:pt x="0" y="0"/>
                  </a:lnTo>
                  <a:lnTo>
                    <a:pt x="0" y="2"/>
                  </a:lnTo>
                  <a:close/>
                  <a:moveTo>
                    <a:pt x="30" y="0"/>
                  </a:moveTo>
                  <a:lnTo>
                    <a:pt x="26" y="10"/>
                  </a:lnTo>
                  <a:lnTo>
                    <a:pt x="26" y="10"/>
                  </a:lnTo>
                  <a:lnTo>
                    <a:pt x="24" y="0"/>
                  </a:lnTo>
                  <a:lnTo>
                    <a:pt x="18" y="0"/>
                  </a:lnTo>
                  <a:lnTo>
                    <a:pt x="18" y="16"/>
                  </a:lnTo>
                  <a:lnTo>
                    <a:pt x="22" y="16"/>
                  </a:lnTo>
                  <a:lnTo>
                    <a:pt x="22" y="2"/>
                  </a:lnTo>
                  <a:lnTo>
                    <a:pt x="22" y="2"/>
                  </a:lnTo>
                  <a:lnTo>
                    <a:pt x="26" y="16"/>
                  </a:lnTo>
                  <a:lnTo>
                    <a:pt x="28" y="16"/>
                  </a:lnTo>
                  <a:lnTo>
                    <a:pt x="32" y="2"/>
                  </a:lnTo>
                  <a:lnTo>
                    <a:pt x="32" y="2"/>
                  </a:lnTo>
                  <a:lnTo>
                    <a:pt x="32" y="16"/>
                  </a:lnTo>
                  <a:lnTo>
                    <a:pt x="36" y="16"/>
                  </a:lnTo>
                  <a:lnTo>
                    <a:pt x="36"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13">
              <a:extLst>
                <a:ext uri="{FF2B5EF4-FFF2-40B4-BE49-F238E27FC236}">
                  <a16:creationId xmlns:a16="http://schemas.microsoft.com/office/drawing/2014/main" id="{B1CCA27C-D99E-4118-B948-69E7A8EE258F}"/>
                </a:ext>
              </a:extLst>
            </p:cNvPr>
            <p:cNvSpPr>
              <a:spLocks noEditPoints="1"/>
            </p:cNvSpPr>
            <p:nvPr/>
          </p:nvSpPr>
          <p:spPr bwMode="auto">
            <a:xfrm>
              <a:off x="7667817" y="1999046"/>
              <a:ext cx="123460" cy="91660"/>
            </a:xfrm>
            <a:custGeom>
              <a:avLst/>
              <a:gdLst>
                <a:gd name="T0" fmla="*/ 104 w 132"/>
                <a:gd name="T1" fmla="*/ 0 h 98"/>
                <a:gd name="T2" fmla="*/ 104 w 132"/>
                <a:gd name="T3" fmla="*/ 0 h 98"/>
                <a:gd name="T4" fmla="*/ 74 w 132"/>
                <a:gd name="T5" fmla="*/ 0 h 98"/>
                <a:gd name="T6" fmla="*/ 0 w 132"/>
                <a:gd name="T7" fmla="*/ 0 h 98"/>
                <a:gd name="T8" fmla="*/ 0 w 132"/>
                <a:gd name="T9" fmla="*/ 98 h 98"/>
                <a:gd name="T10" fmla="*/ 34 w 132"/>
                <a:gd name="T11" fmla="*/ 98 h 98"/>
                <a:gd name="T12" fmla="*/ 34 w 132"/>
                <a:gd name="T13" fmla="*/ 74 h 98"/>
                <a:gd name="T14" fmla="*/ 76 w 132"/>
                <a:gd name="T15" fmla="*/ 74 h 98"/>
                <a:gd name="T16" fmla="*/ 76 w 132"/>
                <a:gd name="T17" fmla="*/ 74 h 98"/>
                <a:gd name="T18" fmla="*/ 102 w 132"/>
                <a:gd name="T19" fmla="*/ 72 h 98"/>
                <a:gd name="T20" fmla="*/ 102 w 132"/>
                <a:gd name="T21" fmla="*/ 72 h 98"/>
                <a:gd name="T22" fmla="*/ 110 w 132"/>
                <a:gd name="T23" fmla="*/ 72 h 98"/>
                <a:gd name="T24" fmla="*/ 118 w 132"/>
                <a:gd name="T25" fmla="*/ 70 h 98"/>
                <a:gd name="T26" fmla="*/ 118 w 132"/>
                <a:gd name="T27" fmla="*/ 70 h 98"/>
                <a:gd name="T28" fmla="*/ 122 w 132"/>
                <a:gd name="T29" fmla="*/ 66 h 98"/>
                <a:gd name="T30" fmla="*/ 126 w 132"/>
                <a:gd name="T31" fmla="*/ 62 h 98"/>
                <a:gd name="T32" fmla="*/ 126 w 132"/>
                <a:gd name="T33" fmla="*/ 62 h 98"/>
                <a:gd name="T34" fmla="*/ 130 w 132"/>
                <a:gd name="T35" fmla="*/ 52 h 98"/>
                <a:gd name="T36" fmla="*/ 132 w 132"/>
                <a:gd name="T37" fmla="*/ 36 h 98"/>
                <a:gd name="T38" fmla="*/ 132 w 132"/>
                <a:gd name="T39" fmla="*/ 36 h 98"/>
                <a:gd name="T40" fmla="*/ 130 w 132"/>
                <a:gd name="T41" fmla="*/ 20 h 98"/>
                <a:gd name="T42" fmla="*/ 128 w 132"/>
                <a:gd name="T43" fmla="*/ 14 h 98"/>
                <a:gd name="T44" fmla="*/ 126 w 132"/>
                <a:gd name="T45" fmla="*/ 10 h 98"/>
                <a:gd name="T46" fmla="*/ 126 w 132"/>
                <a:gd name="T47" fmla="*/ 10 h 98"/>
                <a:gd name="T48" fmla="*/ 122 w 132"/>
                <a:gd name="T49" fmla="*/ 6 h 98"/>
                <a:gd name="T50" fmla="*/ 118 w 132"/>
                <a:gd name="T51" fmla="*/ 4 h 98"/>
                <a:gd name="T52" fmla="*/ 104 w 132"/>
                <a:gd name="T53" fmla="*/ 0 h 98"/>
                <a:gd name="T54" fmla="*/ 104 w 132"/>
                <a:gd name="T55" fmla="*/ 0 h 98"/>
                <a:gd name="T56" fmla="*/ 98 w 132"/>
                <a:gd name="T57" fmla="*/ 44 h 98"/>
                <a:gd name="T58" fmla="*/ 98 w 132"/>
                <a:gd name="T59" fmla="*/ 44 h 98"/>
                <a:gd name="T60" fmla="*/ 94 w 132"/>
                <a:gd name="T61" fmla="*/ 48 h 98"/>
                <a:gd name="T62" fmla="*/ 94 w 132"/>
                <a:gd name="T63" fmla="*/ 48 h 98"/>
                <a:gd name="T64" fmla="*/ 90 w 132"/>
                <a:gd name="T65" fmla="*/ 48 h 98"/>
                <a:gd name="T66" fmla="*/ 90 w 132"/>
                <a:gd name="T67" fmla="*/ 48 h 98"/>
                <a:gd name="T68" fmla="*/ 76 w 132"/>
                <a:gd name="T69" fmla="*/ 48 h 98"/>
                <a:gd name="T70" fmla="*/ 34 w 132"/>
                <a:gd name="T71" fmla="*/ 48 h 98"/>
                <a:gd name="T72" fmla="*/ 34 w 132"/>
                <a:gd name="T73" fmla="*/ 24 h 98"/>
                <a:gd name="T74" fmla="*/ 76 w 132"/>
                <a:gd name="T75" fmla="*/ 24 h 98"/>
                <a:gd name="T76" fmla="*/ 76 w 132"/>
                <a:gd name="T77" fmla="*/ 24 h 98"/>
                <a:gd name="T78" fmla="*/ 92 w 132"/>
                <a:gd name="T79" fmla="*/ 24 h 98"/>
                <a:gd name="T80" fmla="*/ 92 w 132"/>
                <a:gd name="T81" fmla="*/ 24 h 98"/>
                <a:gd name="T82" fmla="*/ 96 w 132"/>
                <a:gd name="T83" fmla="*/ 28 h 98"/>
                <a:gd name="T84" fmla="*/ 96 w 132"/>
                <a:gd name="T85" fmla="*/ 28 h 98"/>
                <a:gd name="T86" fmla="*/ 98 w 132"/>
                <a:gd name="T87" fmla="*/ 36 h 98"/>
                <a:gd name="T88" fmla="*/ 98 w 132"/>
                <a:gd name="T89" fmla="*/ 36 h 98"/>
                <a:gd name="T90" fmla="*/ 98 w 132"/>
                <a:gd name="T91" fmla="*/ 44 h 98"/>
                <a:gd name="T92" fmla="*/ 98 w 132"/>
                <a:gd name="T9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98">
                  <a:moveTo>
                    <a:pt x="104" y="0"/>
                  </a:moveTo>
                  <a:lnTo>
                    <a:pt x="104" y="0"/>
                  </a:lnTo>
                  <a:lnTo>
                    <a:pt x="74" y="0"/>
                  </a:lnTo>
                  <a:lnTo>
                    <a:pt x="0" y="0"/>
                  </a:lnTo>
                  <a:lnTo>
                    <a:pt x="0" y="98"/>
                  </a:lnTo>
                  <a:lnTo>
                    <a:pt x="34" y="98"/>
                  </a:lnTo>
                  <a:lnTo>
                    <a:pt x="34" y="74"/>
                  </a:lnTo>
                  <a:lnTo>
                    <a:pt x="76" y="74"/>
                  </a:lnTo>
                  <a:lnTo>
                    <a:pt x="76" y="74"/>
                  </a:lnTo>
                  <a:lnTo>
                    <a:pt x="102" y="72"/>
                  </a:lnTo>
                  <a:lnTo>
                    <a:pt x="102" y="72"/>
                  </a:lnTo>
                  <a:lnTo>
                    <a:pt x="110" y="72"/>
                  </a:lnTo>
                  <a:lnTo>
                    <a:pt x="118" y="70"/>
                  </a:lnTo>
                  <a:lnTo>
                    <a:pt x="118" y="70"/>
                  </a:lnTo>
                  <a:lnTo>
                    <a:pt x="122" y="66"/>
                  </a:lnTo>
                  <a:lnTo>
                    <a:pt x="126" y="62"/>
                  </a:lnTo>
                  <a:lnTo>
                    <a:pt x="126" y="62"/>
                  </a:lnTo>
                  <a:lnTo>
                    <a:pt x="130" y="52"/>
                  </a:lnTo>
                  <a:lnTo>
                    <a:pt x="132" y="36"/>
                  </a:lnTo>
                  <a:lnTo>
                    <a:pt x="132" y="36"/>
                  </a:lnTo>
                  <a:lnTo>
                    <a:pt x="130" y="20"/>
                  </a:lnTo>
                  <a:lnTo>
                    <a:pt x="128" y="14"/>
                  </a:lnTo>
                  <a:lnTo>
                    <a:pt x="126" y="10"/>
                  </a:lnTo>
                  <a:lnTo>
                    <a:pt x="126" y="10"/>
                  </a:lnTo>
                  <a:lnTo>
                    <a:pt x="122" y="6"/>
                  </a:lnTo>
                  <a:lnTo>
                    <a:pt x="118" y="4"/>
                  </a:lnTo>
                  <a:lnTo>
                    <a:pt x="104" y="0"/>
                  </a:lnTo>
                  <a:lnTo>
                    <a:pt x="104" y="0"/>
                  </a:lnTo>
                  <a:close/>
                  <a:moveTo>
                    <a:pt x="98" y="44"/>
                  </a:moveTo>
                  <a:lnTo>
                    <a:pt x="98" y="44"/>
                  </a:lnTo>
                  <a:lnTo>
                    <a:pt x="94" y="48"/>
                  </a:lnTo>
                  <a:lnTo>
                    <a:pt x="94" y="48"/>
                  </a:lnTo>
                  <a:lnTo>
                    <a:pt x="90" y="48"/>
                  </a:lnTo>
                  <a:lnTo>
                    <a:pt x="90" y="48"/>
                  </a:lnTo>
                  <a:lnTo>
                    <a:pt x="76" y="48"/>
                  </a:lnTo>
                  <a:lnTo>
                    <a:pt x="34" y="48"/>
                  </a:lnTo>
                  <a:lnTo>
                    <a:pt x="34" y="24"/>
                  </a:lnTo>
                  <a:lnTo>
                    <a:pt x="76" y="24"/>
                  </a:lnTo>
                  <a:lnTo>
                    <a:pt x="76" y="24"/>
                  </a:lnTo>
                  <a:lnTo>
                    <a:pt x="92" y="24"/>
                  </a:lnTo>
                  <a:lnTo>
                    <a:pt x="92" y="24"/>
                  </a:lnTo>
                  <a:lnTo>
                    <a:pt x="96" y="28"/>
                  </a:lnTo>
                  <a:lnTo>
                    <a:pt x="96" y="28"/>
                  </a:lnTo>
                  <a:lnTo>
                    <a:pt x="98" y="36"/>
                  </a:lnTo>
                  <a:lnTo>
                    <a:pt x="98" y="36"/>
                  </a:lnTo>
                  <a:lnTo>
                    <a:pt x="98" y="44"/>
                  </a:lnTo>
                  <a:lnTo>
                    <a:pt x="9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14">
              <a:extLst>
                <a:ext uri="{FF2B5EF4-FFF2-40B4-BE49-F238E27FC236}">
                  <a16:creationId xmlns:a16="http://schemas.microsoft.com/office/drawing/2014/main" id="{5D37460D-7F72-4044-84DE-C8B41FAA2364}"/>
                </a:ext>
              </a:extLst>
            </p:cNvPr>
            <p:cNvSpPr>
              <a:spLocks noEditPoints="1"/>
            </p:cNvSpPr>
            <p:nvPr/>
          </p:nvSpPr>
          <p:spPr bwMode="auto">
            <a:xfrm>
              <a:off x="7823078" y="1997175"/>
              <a:ext cx="140295" cy="95401"/>
            </a:xfrm>
            <a:custGeom>
              <a:avLst/>
              <a:gdLst>
                <a:gd name="T0" fmla="*/ 124 w 150"/>
                <a:gd name="T1" fmla="*/ 2 h 102"/>
                <a:gd name="T2" fmla="*/ 74 w 150"/>
                <a:gd name="T3" fmla="*/ 0 h 102"/>
                <a:gd name="T4" fmla="*/ 26 w 150"/>
                <a:gd name="T5" fmla="*/ 2 h 102"/>
                <a:gd name="T6" fmla="*/ 10 w 150"/>
                <a:gd name="T7" fmla="*/ 6 h 102"/>
                <a:gd name="T8" fmla="*/ 2 w 150"/>
                <a:gd name="T9" fmla="*/ 18 h 102"/>
                <a:gd name="T10" fmla="*/ 0 w 150"/>
                <a:gd name="T11" fmla="*/ 30 h 102"/>
                <a:gd name="T12" fmla="*/ 0 w 150"/>
                <a:gd name="T13" fmla="*/ 50 h 102"/>
                <a:gd name="T14" fmla="*/ 2 w 150"/>
                <a:gd name="T15" fmla="*/ 84 h 102"/>
                <a:gd name="T16" fmla="*/ 6 w 150"/>
                <a:gd name="T17" fmla="*/ 90 h 102"/>
                <a:gd name="T18" fmla="*/ 18 w 150"/>
                <a:gd name="T19" fmla="*/ 98 h 102"/>
                <a:gd name="T20" fmla="*/ 26 w 150"/>
                <a:gd name="T21" fmla="*/ 100 h 102"/>
                <a:gd name="T22" fmla="*/ 76 w 150"/>
                <a:gd name="T23" fmla="*/ 102 h 102"/>
                <a:gd name="T24" fmla="*/ 124 w 150"/>
                <a:gd name="T25" fmla="*/ 100 h 102"/>
                <a:gd name="T26" fmla="*/ 140 w 150"/>
                <a:gd name="T27" fmla="*/ 94 h 102"/>
                <a:gd name="T28" fmla="*/ 148 w 150"/>
                <a:gd name="T29" fmla="*/ 84 h 102"/>
                <a:gd name="T30" fmla="*/ 150 w 150"/>
                <a:gd name="T31" fmla="*/ 70 h 102"/>
                <a:gd name="T32" fmla="*/ 150 w 150"/>
                <a:gd name="T33" fmla="*/ 50 h 102"/>
                <a:gd name="T34" fmla="*/ 148 w 150"/>
                <a:gd name="T35" fmla="*/ 18 h 102"/>
                <a:gd name="T36" fmla="*/ 144 w 150"/>
                <a:gd name="T37" fmla="*/ 12 h 102"/>
                <a:gd name="T38" fmla="*/ 132 w 150"/>
                <a:gd name="T39" fmla="*/ 4 h 102"/>
                <a:gd name="T40" fmla="*/ 124 w 150"/>
                <a:gd name="T41" fmla="*/ 2 h 102"/>
                <a:gd name="T42" fmla="*/ 116 w 150"/>
                <a:gd name="T43" fmla="*/ 66 h 102"/>
                <a:gd name="T44" fmla="*/ 112 w 150"/>
                <a:gd name="T45" fmla="*/ 72 h 102"/>
                <a:gd name="T46" fmla="*/ 108 w 150"/>
                <a:gd name="T47" fmla="*/ 74 h 102"/>
                <a:gd name="T48" fmla="*/ 102 w 150"/>
                <a:gd name="T49" fmla="*/ 76 h 102"/>
                <a:gd name="T50" fmla="*/ 76 w 150"/>
                <a:gd name="T51" fmla="*/ 76 h 102"/>
                <a:gd name="T52" fmla="*/ 46 w 150"/>
                <a:gd name="T53" fmla="*/ 74 h 102"/>
                <a:gd name="T54" fmla="*/ 36 w 150"/>
                <a:gd name="T55" fmla="*/ 70 h 102"/>
                <a:gd name="T56" fmla="*/ 34 w 150"/>
                <a:gd name="T57" fmla="*/ 66 h 102"/>
                <a:gd name="T58" fmla="*/ 32 w 150"/>
                <a:gd name="T59" fmla="*/ 54 h 102"/>
                <a:gd name="T60" fmla="*/ 34 w 150"/>
                <a:gd name="T61" fmla="*/ 34 h 102"/>
                <a:gd name="T62" fmla="*/ 38 w 150"/>
                <a:gd name="T63" fmla="*/ 28 h 102"/>
                <a:gd name="T64" fmla="*/ 42 w 150"/>
                <a:gd name="T65" fmla="*/ 26 h 102"/>
                <a:gd name="T66" fmla="*/ 74 w 150"/>
                <a:gd name="T67" fmla="*/ 26 h 102"/>
                <a:gd name="T68" fmla="*/ 104 w 150"/>
                <a:gd name="T69" fmla="*/ 26 h 102"/>
                <a:gd name="T70" fmla="*/ 114 w 150"/>
                <a:gd name="T71" fmla="*/ 30 h 102"/>
                <a:gd name="T72" fmla="*/ 116 w 150"/>
                <a:gd name="T73" fmla="*/ 38 h 102"/>
                <a:gd name="T74" fmla="*/ 116 w 150"/>
                <a:gd name="T75" fmla="*/ 54 h 102"/>
                <a:gd name="T76" fmla="*/ 116 w 150"/>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02">
                  <a:moveTo>
                    <a:pt x="124" y="2"/>
                  </a:moveTo>
                  <a:lnTo>
                    <a:pt x="124" y="2"/>
                  </a:lnTo>
                  <a:lnTo>
                    <a:pt x="74" y="0"/>
                  </a:lnTo>
                  <a:lnTo>
                    <a:pt x="74" y="0"/>
                  </a:lnTo>
                  <a:lnTo>
                    <a:pt x="26" y="2"/>
                  </a:lnTo>
                  <a:lnTo>
                    <a:pt x="26" y="2"/>
                  </a:lnTo>
                  <a:lnTo>
                    <a:pt x="18" y="4"/>
                  </a:lnTo>
                  <a:lnTo>
                    <a:pt x="10" y="6"/>
                  </a:lnTo>
                  <a:lnTo>
                    <a:pt x="6" y="12"/>
                  </a:lnTo>
                  <a:lnTo>
                    <a:pt x="2" y="18"/>
                  </a:lnTo>
                  <a:lnTo>
                    <a:pt x="2" y="18"/>
                  </a:lnTo>
                  <a:lnTo>
                    <a:pt x="0" y="30"/>
                  </a:lnTo>
                  <a:lnTo>
                    <a:pt x="0" y="50"/>
                  </a:lnTo>
                  <a:lnTo>
                    <a:pt x="0" y="50"/>
                  </a:lnTo>
                  <a:lnTo>
                    <a:pt x="0" y="70"/>
                  </a:lnTo>
                  <a:lnTo>
                    <a:pt x="2" y="84"/>
                  </a:lnTo>
                  <a:lnTo>
                    <a:pt x="2" y="84"/>
                  </a:lnTo>
                  <a:lnTo>
                    <a:pt x="6" y="90"/>
                  </a:lnTo>
                  <a:lnTo>
                    <a:pt x="10" y="94"/>
                  </a:lnTo>
                  <a:lnTo>
                    <a:pt x="18" y="98"/>
                  </a:lnTo>
                  <a:lnTo>
                    <a:pt x="26" y="100"/>
                  </a:lnTo>
                  <a:lnTo>
                    <a:pt x="26" y="100"/>
                  </a:lnTo>
                  <a:lnTo>
                    <a:pt x="76" y="102"/>
                  </a:lnTo>
                  <a:lnTo>
                    <a:pt x="76" y="102"/>
                  </a:lnTo>
                  <a:lnTo>
                    <a:pt x="124" y="100"/>
                  </a:lnTo>
                  <a:lnTo>
                    <a:pt x="124" y="100"/>
                  </a:lnTo>
                  <a:lnTo>
                    <a:pt x="132" y="98"/>
                  </a:lnTo>
                  <a:lnTo>
                    <a:pt x="140" y="94"/>
                  </a:lnTo>
                  <a:lnTo>
                    <a:pt x="144" y="90"/>
                  </a:lnTo>
                  <a:lnTo>
                    <a:pt x="148" y="84"/>
                  </a:lnTo>
                  <a:lnTo>
                    <a:pt x="148" y="84"/>
                  </a:lnTo>
                  <a:lnTo>
                    <a:pt x="150" y="70"/>
                  </a:lnTo>
                  <a:lnTo>
                    <a:pt x="150" y="50"/>
                  </a:lnTo>
                  <a:lnTo>
                    <a:pt x="150" y="50"/>
                  </a:lnTo>
                  <a:lnTo>
                    <a:pt x="150" y="30"/>
                  </a:lnTo>
                  <a:lnTo>
                    <a:pt x="148" y="18"/>
                  </a:lnTo>
                  <a:lnTo>
                    <a:pt x="148" y="18"/>
                  </a:lnTo>
                  <a:lnTo>
                    <a:pt x="144" y="12"/>
                  </a:lnTo>
                  <a:lnTo>
                    <a:pt x="140" y="6"/>
                  </a:lnTo>
                  <a:lnTo>
                    <a:pt x="132" y="4"/>
                  </a:lnTo>
                  <a:lnTo>
                    <a:pt x="124" y="2"/>
                  </a:lnTo>
                  <a:lnTo>
                    <a:pt x="124" y="2"/>
                  </a:lnTo>
                  <a:close/>
                  <a:moveTo>
                    <a:pt x="116" y="66"/>
                  </a:moveTo>
                  <a:lnTo>
                    <a:pt x="116" y="66"/>
                  </a:lnTo>
                  <a:lnTo>
                    <a:pt x="114" y="70"/>
                  </a:lnTo>
                  <a:lnTo>
                    <a:pt x="112" y="72"/>
                  </a:lnTo>
                  <a:lnTo>
                    <a:pt x="112" y="72"/>
                  </a:lnTo>
                  <a:lnTo>
                    <a:pt x="108" y="74"/>
                  </a:lnTo>
                  <a:lnTo>
                    <a:pt x="102" y="76"/>
                  </a:lnTo>
                  <a:lnTo>
                    <a:pt x="102" y="76"/>
                  </a:lnTo>
                  <a:lnTo>
                    <a:pt x="76" y="76"/>
                  </a:lnTo>
                  <a:lnTo>
                    <a:pt x="76" y="76"/>
                  </a:lnTo>
                  <a:lnTo>
                    <a:pt x="46" y="74"/>
                  </a:lnTo>
                  <a:lnTo>
                    <a:pt x="46" y="74"/>
                  </a:lnTo>
                  <a:lnTo>
                    <a:pt x="38" y="72"/>
                  </a:lnTo>
                  <a:lnTo>
                    <a:pt x="36" y="70"/>
                  </a:lnTo>
                  <a:lnTo>
                    <a:pt x="34" y="66"/>
                  </a:lnTo>
                  <a:lnTo>
                    <a:pt x="34" y="66"/>
                  </a:lnTo>
                  <a:lnTo>
                    <a:pt x="32" y="54"/>
                  </a:lnTo>
                  <a:lnTo>
                    <a:pt x="32" y="54"/>
                  </a:lnTo>
                  <a:lnTo>
                    <a:pt x="34" y="40"/>
                  </a:lnTo>
                  <a:lnTo>
                    <a:pt x="34" y="34"/>
                  </a:lnTo>
                  <a:lnTo>
                    <a:pt x="34" y="34"/>
                  </a:lnTo>
                  <a:lnTo>
                    <a:pt x="38" y="28"/>
                  </a:lnTo>
                  <a:lnTo>
                    <a:pt x="42" y="26"/>
                  </a:lnTo>
                  <a:lnTo>
                    <a:pt x="42" y="26"/>
                  </a:lnTo>
                  <a:lnTo>
                    <a:pt x="74" y="26"/>
                  </a:lnTo>
                  <a:lnTo>
                    <a:pt x="74" y="26"/>
                  </a:lnTo>
                  <a:lnTo>
                    <a:pt x="104" y="26"/>
                  </a:lnTo>
                  <a:lnTo>
                    <a:pt x="104" y="26"/>
                  </a:lnTo>
                  <a:lnTo>
                    <a:pt x="110" y="28"/>
                  </a:lnTo>
                  <a:lnTo>
                    <a:pt x="114" y="30"/>
                  </a:lnTo>
                  <a:lnTo>
                    <a:pt x="114" y="30"/>
                  </a:lnTo>
                  <a:lnTo>
                    <a:pt x="116" y="38"/>
                  </a:lnTo>
                  <a:lnTo>
                    <a:pt x="116" y="38"/>
                  </a:lnTo>
                  <a:lnTo>
                    <a:pt x="116" y="54"/>
                  </a:lnTo>
                  <a:lnTo>
                    <a:pt x="116"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15">
              <a:extLst>
                <a:ext uri="{FF2B5EF4-FFF2-40B4-BE49-F238E27FC236}">
                  <a16:creationId xmlns:a16="http://schemas.microsoft.com/office/drawing/2014/main" id="{C27B758E-E3FE-4588-B2B8-B14EC61F62F6}"/>
                </a:ext>
              </a:extLst>
            </p:cNvPr>
            <p:cNvSpPr>
              <a:spLocks/>
            </p:cNvSpPr>
            <p:nvPr/>
          </p:nvSpPr>
          <p:spPr bwMode="auto">
            <a:xfrm>
              <a:off x="7993303"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6">
              <a:extLst>
                <a:ext uri="{FF2B5EF4-FFF2-40B4-BE49-F238E27FC236}">
                  <a16:creationId xmlns:a16="http://schemas.microsoft.com/office/drawing/2014/main" id="{2211862D-C612-4019-A4D2-61FAF8E0DBFC}"/>
                </a:ext>
              </a:extLst>
            </p:cNvPr>
            <p:cNvSpPr>
              <a:spLocks/>
            </p:cNvSpPr>
            <p:nvPr/>
          </p:nvSpPr>
          <p:spPr bwMode="auto">
            <a:xfrm>
              <a:off x="8077480" y="1999046"/>
              <a:ext cx="147778" cy="91660"/>
            </a:xfrm>
            <a:custGeom>
              <a:avLst/>
              <a:gdLst>
                <a:gd name="T0" fmla="*/ 80 w 158"/>
                <a:gd name="T1" fmla="*/ 38 h 98"/>
                <a:gd name="T2" fmla="*/ 44 w 158"/>
                <a:gd name="T3" fmla="*/ 0 h 98"/>
                <a:gd name="T4" fmla="*/ 0 w 158"/>
                <a:gd name="T5" fmla="*/ 0 h 98"/>
                <a:gd name="T6" fmla="*/ 62 w 158"/>
                <a:gd name="T7" fmla="*/ 62 h 98"/>
                <a:gd name="T8" fmla="*/ 62 w 158"/>
                <a:gd name="T9" fmla="*/ 98 h 98"/>
                <a:gd name="T10" fmla="*/ 98 w 158"/>
                <a:gd name="T11" fmla="*/ 98 h 98"/>
                <a:gd name="T12" fmla="*/ 98 w 158"/>
                <a:gd name="T13" fmla="*/ 62 h 98"/>
                <a:gd name="T14" fmla="*/ 158 w 158"/>
                <a:gd name="T15" fmla="*/ 0 h 98"/>
                <a:gd name="T16" fmla="*/ 114 w 158"/>
                <a:gd name="T17" fmla="*/ 0 h 98"/>
                <a:gd name="T18" fmla="*/ 80 w 158"/>
                <a:gd name="T19"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8">
                  <a:moveTo>
                    <a:pt x="80" y="38"/>
                  </a:moveTo>
                  <a:lnTo>
                    <a:pt x="44" y="0"/>
                  </a:lnTo>
                  <a:lnTo>
                    <a:pt x="0" y="0"/>
                  </a:lnTo>
                  <a:lnTo>
                    <a:pt x="62" y="62"/>
                  </a:lnTo>
                  <a:lnTo>
                    <a:pt x="62" y="98"/>
                  </a:lnTo>
                  <a:lnTo>
                    <a:pt x="98" y="98"/>
                  </a:lnTo>
                  <a:lnTo>
                    <a:pt x="98" y="62"/>
                  </a:lnTo>
                  <a:lnTo>
                    <a:pt x="158" y="0"/>
                  </a:lnTo>
                  <a:lnTo>
                    <a:pt x="114" y="0"/>
                  </a:lnTo>
                  <a:lnTo>
                    <a:pt x="8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0" name="Freeform 17">
              <a:extLst>
                <a:ext uri="{FF2B5EF4-FFF2-40B4-BE49-F238E27FC236}">
                  <a16:creationId xmlns:a16="http://schemas.microsoft.com/office/drawing/2014/main" id="{3E07D0DA-C50C-49DD-A405-9F83C63DD71B}"/>
                </a:ext>
              </a:extLst>
            </p:cNvPr>
            <p:cNvSpPr>
              <a:spLocks/>
            </p:cNvSpPr>
            <p:nvPr/>
          </p:nvSpPr>
          <p:spPr bwMode="auto">
            <a:xfrm>
              <a:off x="8243964" y="1999046"/>
              <a:ext cx="108495" cy="91660"/>
            </a:xfrm>
            <a:custGeom>
              <a:avLst/>
              <a:gdLst>
                <a:gd name="T0" fmla="*/ 0 w 116"/>
                <a:gd name="T1" fmla="*/ 98 h 98"/>
                <a:gd name="T2" fmla="*/ 34 w 116"/>
                <a:gd name="T3" fmla="*/ 98 h 98"/>
                <a:gd name="T4" fmla="*/ 34 w 116"/>
                <a:gd name="T5" fmla="*/ 64 h 98"/>
                <a:gd name="T6" fmla="*/ 112 w 116"/>
                <a:gd name="T7" fmla="*/ 64 h 98"/>
                <a:gd name="T8" fmla="*/ 112 w 116"/>
                <a:gd name="T9" fmla="*/ 40 h 98"/>
                <a:gd name="T10" fmla="*/ 34 w 116"/>
                <a:gd name="T11" fmla="*/ 40 h 98"/>
                <a:gd name="T12" fmla="*/ 34 w 116"/>
                <a:gd name="T13" fmla="*/ 22 h 98"/>
                <a:gd name="T14" fmla="*/ 116 w 116"/>
                <a:gd name="T15" fmla="*/ 22 h 98"/>
                <a:gd name="T16" fmla="*/ 116 w 116"/>
                <a:gd name="T17" fmla="*/ 0 h 98"/>
                <a:gd name="T18" fmla="*/ 0 w 116"/>
                <a:gd name="T19" fmla="*/ 0 h 98"/>
                <a:gd name="T20" fmla="*/ 0 w 116"/>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98">
                  <a:moveTo>
                    <a:pt x="0" y="98"/>
                  </a:moveTo>
                  <a:lnTo>
                    <a:pt x="34" y="98"/>
                  </a:lnTo>
                  <a:lnTo>
                    <a:pt x="34" y="64"/>
                  </a:lnTo>
                  <a:lnTo>
                    <a:pt x="112" y="64"/>
                  </a:lnTo>
                  <a:lnTo>
                    <a:pt x="112" y="40"/>
                  </a:lnTo>
                  <a:lnTo>
                    <a:pt x="34" y="40"/>
                  </a:lnTo>
                  <a:lnTo>
                    <a:pt x="34" y="22"/>
                  </a:lnTo>
                  <a:lnTo>
                    <a:pt x="116" y="22"/>
                  </a:lnTo>
                  <a:lnTo>
                    <a:pt x="116" y="0"/>
                  </a:lnTo>
                  <a:lnTo>
                    <a:pt x="0" y="0"/>
                  </a:lnTo>
                  <a:lnTo>
                    <a:pt x="0"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 name="Freeform 18">
              <a:extLst>
                <a:ext uri="{FF2B5EF4-FFF2-40B4-BE49-F238E27FC236}">
                  <a16:creationId xmlns:a16="http://schemas.microsoft.com/office/drawing/2014/main" id="{CBA0DBCD-A1B1-45E2-BF19-00895E1EDBAE}"/>
                </a:ext>
              </a:extLst>
            </p:cNvPr>
            <p:cNvSpPr>
              <a:spLocks/>
            </p:cNvSpPr>
            <p:nvPr/>
          </p:nvSpPr>
          <p:spPr bwMode="auto">
            <a:xfrm>
              <a:off x="8380518"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2" name="Freeform 19">
              <a:extLst>
                <a:ext uri="{FF2B5EF4-FFF2-40B4-BE49-F238E27FC236}">
                  <a16:creationId xmlns:a16="http://schemas.microsoft.com/office/drawing/2014/main" id="{C8C5321A-6D28-4190-AB3E-50FBC2C7848B}"/>
                </a:ext>
              </a:extLst>
            </p:cNvPr>
            <p:cNvSpPr>
              <a:spLocks noEditPoints="1"/>
            </p:cNvSpPr>
            <p:nvPr/>
          </p:nvSpPr>
          <p:spPr bwMode="auto">
            <a:xfrm>
              <a:off x="8502107" y="1997175"/>
              <a:ext cx="142166" cy="95401"/>
            </a:xfrm>
            <a:custGeom>
              <a:avLst/>
              <a:gdLst>
                <a:gd name="T0" fmla="*/ 124 w 152"/>
                <a:gd name="T1" fmla="*/ 2 h 102"/>
                <a:gd name="T2" fmla="*/ 76 w 152"/>
                <a:gd name="T3" fmla="*/ 0 h 102"/>
                <a:gd name="T4" fmla="*/ 26 w 152"/>
                <a:gd name="T5" fmla="*/ 2 h 102"/>
                <a:gd name="T6" fmla="*/ 12 w 152"/>
                <a:gd name="T7" fmla="*/ 6 h 102"/>
                <a:gd name="T8" fmla="*/ 4 w 152"/>
                <a:gd name="T9" fmla="*/ 18 h 102"/>
                <a:gd name="T10" fmla="*/ 2 w 152"/>
                <a:gd name="T11" fmla="*/ 30 h 102"/>
                <a:gd name="T12" fmla="*/ 0 w 152"/>
                <a:gd name="T13" fmla="*/ 50 h 102"/>
                <a:gd name="T14" fmla="*/ 4 w 152"/>
                <a:gd name="T15" fmla="*/ 84 h 102"/>
                <a:gd name="T16" fmla="*/ 6 w 152"/>
                <a:gd name="T17" fmla="*/ 90 h 102"/>
                <a:gd name="T18" fmla="*/ 18 w 152"/>
                <a:gd name="T19" fmla="*/ 98 h 102"/>
                <a:gd name="T20" fmla="*/ 26 w 152"/>
                <a:gd name="T21" fmla="*/ 100 h 102"/>
                <a:gd name="T22" fmla="*/ 76 w 152"/>
                <a:gd name="T23" fmla="*/ 102 h 102"/>
                <a:gd name="T24" fmla="*/ 124 w 152"/>
                <a:gd name="T25" fmla="*/ 100 h 102"/>
                <a:gd name="T26" fmla="*/ 140 w 152"/>
                <a:gd name="T27" fmla="*/ 94 h 102"/>
                <a:gd name="T28" fmla="*/ 148 w 152"/>
                <a:gd name="T29" fmla="*/ 84 h 102"/>
                <a:gd name="T30" fmla="*/ 150 w 152"/>
                <a:gd name="T31" fmla="*/ 70 h 102"/>
                <a:gd name="T32" fmla="*/ 152 w 152"/>
                <a:gd name="T33" fmla="*/ 50 h 102"/>
                <a:gd name="T34" fmla="*/ 148 w 152"/>
                <a:gd name="T35" fmla="*/ 18 h 102"/>
                <a:gd name="T36" fmla="*/ 146 w 152"/>
                <a:gd name="T37" fmla="*/ 12 h 102"/>
                <a:gd name="T38" fmla="*/ 134 w 152"/>
                <a:gd name="T39" fmla="*/ 4 h 102"/>
                <a:gd name="T40" fmla="*/ 124 w 152"/>
                <a:gd name="T41" fmla="*/ 2 h 102"/>
                <a:gd name="T42" fmla="*/ 116 w 152"/>
                <a:gd name="T43" fmla="*/ 66 h 102"/>
                <a:gd name="T44" fmla="*/ 112 w 152"/>
                <a:gd name="T45" fmla="*/ 72 h 102"/>
                <a:gd name="T46" fmla="*/ 108 w 152"/>
                <a:gd name="T47" fmla="*/ 74 h 102"/>
                <a:gd name="T48" fmla="*/ 102 w 152"/>
                <a:gd name="T49" fmla="*/ 76 h 102"/>
                <a:gd name="T50" fmla="*/ 76 w 152"/>
                <a:gd name="T51" fmla="*/ 76 h 102"/>
                <a:gd name="T52" fmla="*/ 48 w 152"/>
                <a:gd name="T53" fmla="*/ 74 h 102"/>
                <a:gd name="T54" fmla="*/ 36 w 152"/>
                <a:gd name="T55" fmla="*/ 70 h 102"/>
                <a:gd name="T56" fmla="*/ 34 w 152"/>
                <a:gd name="T57" fmla="*/ 66 h 102"/>
                <a:gd name="T58" fmla="*/ 34 w 152"/>
                <a:gd name="T59" fmla="*/ 54 h 102"/>
                <a:gd name="T60" fmla="*/ 36 w 152"/>
                <a:gd name="T61" fmla="*/ 34 h 102"/>
                <a:gd name="T62" fmla="*/ 38 w 152"/>
                <a:gd name="T63" fmla="*/ 28 h 102"/>
                <a:gd name="T64" fmla="*/ 44 w 152"/>
                <a:gd name="T65" fmla="*/ 26 h 102"/>
                <a:gd name="T66" fmla="*/ 76 w 152"/>
                <a:gd name="T67" fmla="*/ 26 h 102"/>
                <a:gd name="T68" fmla="*/ 106 w 152"/>
                <a:gd name="T69" fmla="*/ 26 h 102"/>
                <a:gd name="T70" fmla="*/ 114 w 152"/>
                <a:gd name="T71" fmla="*/ 30 h 102"/>
                <a:gd name="T72" fmla="*/ 118 w 152"/>
                <a:gd name="T73" fmla="*/ 38 h 102"/>
                <a:gd name="T74" fmla="*/ 118 w 152"/>
                <a:gd name="T75" fmla="*/ 54 h 102"/>
                <a:gd name="T76" fmla="*/ 116 w 152"/>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02">
                  <a:moveTo>
                    <a:pt x="124" y="2"/>
                  </a:moveTo>
                  <a:lnTo>
                    <a:pt x="124" y="2"/>
                  </a:lnTo>
                  <a:lnTo>
                    <a:pt x="76" y="0"/>
                  </a:lnTo>
                  <a:lnTo>
                    <a:pt x="76" y="0"/>
                  </a:lnTo>
                  <a:lnTo>
                    <a:pt x="26" y="2"/>
                  </a:lnTo>
                  <a:lnTo>
                    <a:pt x="26" y="2"/>
                  </a:lnTo>
                  <a:lnTo>
                    <a:pt x="18" y="4"/>
                  </a:lnTo>
                  <a:lnTo>
                    <a:pt x="12" y="6"/>
                  </a:lnTo>
                  <a:lnTo>
                    <a:pt x="6" y="12"/>
                  </a:lnTo>
                  <a:lnTo>
                    <a:pt x="4" y="18"/>
                  </a:lnTo>
                  <a:lnTo>
                    <a:pt x="4" y="18"/>
                  </a:lnTo>
                  <a:lnTo>
                    <a:pt x="2" y="30"/>
                  </a:lnTo>
                  <a:lnTo>
                    <a:pt x="0" y="50"/>
                  </a:lnTo>
                  <a:lnTo>
                    <a:pt x="0" y="50"/>
                  </a:lnTo>
                  <a:lnTo>
                    <a:pt x="2" y="70"/>
                  </a:lnTo>
                  <a:lnTo>
                    <a:pt x="4" y="84"/>
                  </a:lnTo>
                  <a:lnTo>
                    <a:pt x="4" y="84"/>
                  </a:lnTo>
                  <a:lnTo>
                    <a:pt x="6" y="90"/>
                  </a:lnTo>
                  <a:lnTo>
                    <a:pt x="12" y="94"/>
                  </a:lnTo>
                  <a:lnTo>
                    <a:pt x="18" y="98"/>
                  </a:lnTo>
                  <a:lnTo>
                    <a:pt x="26" y="100"/>
                  </a:lnTo>
                  <a:lnTo>
                    <a:pt x="26" y="100"/>
                  </a:lnTo>
                  <a:lnTo>
                    <a:pt x="76" y="102"/>
                  </a:lnTo>
                  <a:lnTo>
                    <a:pt x="76" y="102"/>
                  </a:lnTo>
                  <a:lnTo>
                    <a:pt x="124" y="100"/>
                  </a:lnTo>
                  <a:lnTo>
                    <a:pt x="124" y="100"/>
                  </a:lnTo>
                  <a:lnTo>
                    <a:pt x="134" y="98"/>
                  </a:lnTo>
                  <a:lnTo>
                    <a:pt x="140" y="94"/>
                  </a:lnTo>
                  <a:lnTo>
                    <a:pt x="146" y="90"/>
                  </a:lnTo>
                  <a:lnTo>
                    <a:pt x="148" y="84"/>
                  </a:lnTo>
                  <a:lnTo>
                    <a:pt x="148" y="84"/>
                  </a:lnTo>
                  <a:lnTo>
                    <a:pt x="150" y="70"/>
                  </a:lnTo>
                  <a:lnTo>
                    <a:pt x="152" y="50"/>
                  </a:lnTo>
                  <a:lnTo>
                    <a:pt x="152" y="50"/>
                  </a:lnTo>
                  <a:lnTo>
                    <a:pt x="150" y="30"/>
                  </a:lnTo>
                  <a:lnTo>
                    <a:pt x="148" y="18"/>
                  </a:lnTo>
                  <a:lnTo>
                    <a:pt x="148" y="18"/>
                  </a:lnTo>
                  <a:lnTo>
                    <a:pt x="146" y="12"/>
                  </a:lnTo>
                  <a:lnTo>
                    <a:pt x="140" y="6"/>
                  </a:lnTo>
                  <a:lnTo>
                    <a:pt x="134" y="4"/>
                  </a:lnTo>
                  <a:lnTo>
                    <a:pt x="124" y="2"/>
                  </a:lnTo>
                  <a:lnTo>
                    <a:pt x="124" y="2"/>
                  </a:lnTo>
                  <a:close/>
                  <a:moveTo>
                    <a:pt x="116" y="66"/>
                  </a:moveTo>
                  <a:lnTo>
                    <a:pt x="116" y="66"/>
                  </a:lnTo>
                  <a:lnTo>
                    <a:pt x="116" y="70"/>
                  </a:lnTo>
                  <a:lnTo>
                    <a:pt x="112" y="72"/>
                  </a:lnTo>
                  <a:lnTo>
                    <a:pt x="112" y="72"/>
                  </a:lnTo>
                  <a:lnTo>
                    <a:pt x="108" y="74"/>
                  </a:lnTo>
                  <a:lnTo>
                    <a:pt x="102" y="76"/>
                  </a:lnTo>
                  <a:lnTo>
                    <a:pt x="102" y="76"/>
                  </a:lnTo>
                  <a:lnTo>
                    <a:pt x="76" y="76"/>
                  </a:lnTo>
                  <a:lnTo>
                    <a:pt x="76" y="76"/>
                  </a:lnTo>
                  <a:lnTo>
                    <a:pt x="48" y="74"/>
                  </a:lnTo>
                  <a:lnTo>
                    <a:pt x="48" y="74"/>
                  </a:lnTo>
                  <a:lnTo>
                    <a:pt x="38" y="72"/>
                  </a:lnTo>
                  <a:lnTo>
                    <a:pt x="36" y="70"/>
                  </a:lnTo>
                  <a:lnTo>
                    <a:pt x="34" y="66"/>
                  </a:lnTo>
                  <a:lnTo>
                    <a:pt x="34" y="66"/>
                  </a:lnTo>
                  <a:lnTo>
                    <a:pt x="34" y="54"/>
                  </a:lnTo>
                  <a:lnTo>
                    <a:pt x="34" y="54"/>
                  </a:lnTo>
                  <a:lnTo>
                    <a:pt x="34" y="40"/>
                  </a:lnTo>
                  <a:lnTo>
                    <a:pt x="36" y="34"/>
                  </a:lnTo>
                  <a:lnTo>
                    <a:pt x="36" y="34"/>
                  </a:lnTo>
                  <a:lnTo>
                    <a:pt x="38" y="28"/>
                  </a:lnTo>
                  <a:lnTo>
                    <a:pt x="44" y="26"/>
                  </a:lnTo>
                  <a:lnTo>
                    <a:pt x="44" y="26"/>
                  </a:lnTo>
                  <a:lnTo>
                    <a:pt x="76" y="26"/>
                  </a:lnTo>
                  <a:lnTo>
                    <a:pt x="76" y="26"/>
                  </a:lnTo>
                  <a:lnTo>
                    <a:pt x="106" y="26"/>
                  </a:lnTo>
                  <a:lnTo>
                    <a:pt x="106" y="26"/>
                  </a:lnTo>
                  <a:lnTo>
                    <a:pt x="110" y="28"/>
                  </a:lnTo>
                  <a:lnTo>
                    <a:pt x="114" y="30"/>
                  </a:lnTo>
                  <a:lnTo>
                    <a:pt x="114" y="30"/>
                  </a:lnTo>
                  <a:lnTo>
                    <a:pt x="118" y="38"/>
                  </a:lnTo>
                  <a:lnTo>
                    <a:pt x="118" y="38"/>
                  </a:lnTo>
                  <a:lnTo>
                    <a:pt x="118" y="54"/>
                  </a:lnTo>
                  <a:lnTo>
                    <a:pt x="118"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3" name="Freeform 20">
              <a:extLst>
                <a:ext uri="{FF2B5EF4-FFF2-40B4-BE49-F238E27FC236}">
                  <a16:creationId xmlns:a16="http://schemas.microsoft.com/office/drawing/2014/main" id="{3171F4D3-81C1-4460-BDB2-76C14368281B}"/>
                </a:ext>
              </a:extLst>
            </p:cNvPr>
            <p:cNvSpPr>
              <a:spLocks noEditPoints="1"/>
            </p:cNvSpPr>
            <p:nvPr/>
          </p:nvSpPr>
          <p:spPr bwMode="auto">
            <a:xfrm>
              <a:off x="8672332" y="1999046"/>
              <a:ext cx="127201" cy="93530"/>
            </a:xfrm>
            <a:custGeom>
              <a:avLst/>
              <a:gdLst>
                <a:gd name="T0" fmla="*/ 130 w 136"/>
                <a:gd name="T1" fmla="*/ 66 h 100"/>
                <a:gd name="T2" fmla="*/ 116 w 136"/>
                <a:gd name="T3" fmla="*/ 62 h 100"/>
                <a:gd name="T4" fmla="*/ 124 w 136"/>
                <a:gd name="T5" fmla="*/ 60 h 100"/>
                <a:gd name="T6" fmla="*/ 130 w 136"/>
                <a:gd name="T7" fmla="*/ 56 h 100"/>
                <a:gd name="T8" fmla="*/ 134 w 136"/>
                <a:gd name="T9" fmla="*/ 48 h 100"/>
                <a:gd name="T10" fmla="*/ 136 w 136"/>
                <a:gd name="T11" fmla="*/ 32 h 100"/>
                <a:gd name="T12" fmla="*/ 136 w 136"/>
                <a:gd name="T13" fmla="*/ 22 h 100"/>
                <a:gd name="T14" fmla="*/ 134 w 136"/>
                <a:gd name="T15" fmla="*/ 14 h 100"/>
                <a:gd name="T16" fmla="*/ 126 w 136"/>
                <a:gd name="T17" fmla="*/ 4 h 100"/>
                <a:gd name="T18" fmla="*/ 120 w 136"/>
                <a:gd name="T19" fmla="*/ 2 h 100"/>
                <a:gd name="T20" fmla="*/ 114 w 136"/>
                <a:gd name="T21" fmla="*/ 2 h 100"/>
                <a:gd name="T22" fmla="*/ 0 w 136"/>
                <a:gd name="T23" fmla="*/ 0 h 100"/>
                <a:gd name="T24" fmla="*/ 32 w 136"/>
                <a:gd name="T25" fmla="*/ 100 h 100"/>
                <a:gd name="T26" fmla="*/ 80 w 136"/>
                <a:gd name="T27" fmla="*/ 74 h 100"/>
                <a:gd name="T28" fmla="*/ 94 w 136"/>
                <a:gd name="T29" fmla="*/ 74 h 100"/>
                <a:gd name="T30" fmla="*/ 98 w 136"/>
                <a:gd name="T31" fmla="*/ 76 h 100"/>
                <a:gd name="T32" fmla="*/ 102 w 136"/>
                <a:gd name="T33" fmla="*/ 82 h 100"/>
                <a:gd name="T34" fmla="*/ 102 w 136"/>
                <a:gd name="T35" fmla="*/ 94 h 100"/>
                <a:gd name="T36" fmla="*/ 134 w 136"/>
                <a:gd name="T37" fmla="*/ 100 h 100"/>
                <a:gd name="T38" fmla="*/ 134 w 136"/>
                <a:gd name="T39" fmla="*/ 90 h 100"/>
                <a:gd name="T40" fmla="*/ 134 w 136"/>
                <a:gd name="T41" fmla="*/ 74 h 100"/>
                <a:gd name="T42" fmla="*/ 130 w 136"/>
                <a:gd name="T43" fmla="*/ 66 h 100"/>
                <a:gd name="T44" fmla="*/ 102 w 136"/>
                <a:gd name="T45" fmla="*/ 44 h 100"/>
                <a:gd name="T46" fmla="*/ 98 w 136"/>
                <a:gd name="T47" fmla="*/ 48 h 100"/>
                <a:gd name="T48" fmla="*/ 94 w 136"/>
                <a:gd name="T49" fmla="*/ 50 h 100"/>
                <a:gd name="T50" fmla="*/ 32 w 136"/>
                <a:gd name="T51" fmla="*/ 50 h 100"/>
                <a:gd name="T52" fmla="*/ 80 w 136"/>
                <a:gd name="T53" fmla="*/ 26 h 100"/>
                <a:gd name="T54" fmla="*/ 94 w 136"/>
                <a:gd name="T55" fmla="*/ 26 h 100"/>
                <a:gd name="T56" fmla="*/ 98 w 136"/>
                <a:gd name="T57" fmla="*/ 26 h 100"/>
                <a:gd name="T58" fmla="*/ 102 w 136"/>
                <a:gd name="T59" fmla="*/ 30 h 100"/>
                <a:gd name="T60" fmla="*/ 102 w 136"/>
                <a:gd name="T61" fmla="*/ 38 h 100"/>
                <a:gd name="T62" fmla="*/ 102 w 136"/>
                <a:gd name="T63"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00">
                  <a:moveTo>
                    <a:pt x="130" y="66"/>
                  </a:moveTo>
                  <a:lnTo>
                    <a:pt x="130" y="66"/>
                  </a:lnTo>
                  <a:lnTo>
                    <a:pt x="124" y="62"/>
                  </a:lnTo>
                  <a:lnTo>
                    <a:pt x="116" y="62"/>
                  </a:lnTo>
                  <a:lnTo>
                    <a:pt x="116" y="62"/>
                  </a:lnTo>
                  <a:lnTo>
                    <a:pt x="124" y="60"/>
                  </a:lnTo>
                  <a:lnTo>
                    <a:pt x="130" y="56"/>
                  </a:lnTo>
                  <a:lnTo>
                    <a:pt x="130" y="56"/>
                  </a:lnTo>
                  <a:lnTo>
                    <a:pt x="132" y="54"/>
                  </a:lnTo>
                  <a:lnTo>
                    <a:pt x="134" y="48"/>
                  </a:lnTo>
                  <a:lnTo>
                    <a:pt x="134" y="48"/>
                  </a:lnTo>
                  <a:lnTo>
                    <a:pt x="136" y="32"/>
                  </a:lnTo>
                  <a:lnTo>
                    <a:pt x="136" y="32"/>
                  </a:lnTo>
                  <a:lnTo>
                    <a:pt x="136" y="22"/>
                  </a:lnTo>
                  <a:lnTo>
                    <a:pt x="134" y="14"/>
                  </a:lnTo>
                  <a:lnTo>
                    <a:pt x="134" y="14"/>
                  </a:lnTo>
                  <a:lnTo>
                    <a:pt x="130" y="8"/>
                  </a:lnTo>
                  <a:lnTo>
                    <a:pt x="126" y="4"/>
                  </a:lnTo>
                  <a:lnTo>
                    <a:pt x="126" y="4"/>
                  </a:lnTo>
                  <a:lnTo>
                    <a:pt x="120" y="2"/>
                  </a:lnTo>
                  <a:lnTo>
                    <a:pt x="114" y="2"/>
                  </a:lnTo>
                  <a:lnTo>
                    <a:pt x="114" y="2"/>
                  </a:lnTo>
                  <a:lnTo>
                    <a:pt x="80" y="0"/>
                  </a:lnTo>
                  <a:lnTo>
                    <a:pt x="0" y="0"/>
                  </a:lnTo>
                  <a:lnTo>
                    <a:pt x="0" y="100"/>
                  </a:lnTo>
                  <a:lnTo>
                    <a:pt x="32" y="100"/>
                  </a:lnTo>
                  <a:lnTo>
                    <a:pt x="32" y="74"/>
                  </a:lnTo>
                  <a:lnTo>
                    <a:pt x="80" y="74"/>
                  </a:lnTo>
                  <a:lnTo>
                    <a:pt x="80" y="74"/>
                  </a:lnTo>
                  <a:lnTo>
                    <a:pt x="94" y="74"/>
                  </a:lnTo>
                  <a:lnTo>
                    <a:pt x="94" y="74"/>
                  </a:lnTo>
                  <a:lnTo>
                    <a:pt x="98" y="76"/>
                  </a:lnTo>
                  <a:lnTo>
                    <a:pt x="98" y="76"/>
                  </a:lnTo>
                  <a:lnTo>
                    <a:pt x="102" y="82"/>
                  </a:lnTo>
                  <a:lnTo>
                    <a:pt x="102" y="82"/>
                  </a:lnTo>
                  <a:lnTo>
                    <a:pt x="102" y="94"/>
                  </a:lnTo>
                  <a:lnTo>
                    <a:pt x="102" y="100"/>
                  </a:lnTo>
                  <a:lnTo>
                    <a:pt x="134" y="100"/>
                  </a:lnTo>
                  <a:lnTo>
                    <a:pt x="134" y="90"/>
                  </a:lnTo>
                  <a:lnTo>
                    <a:pt x="134" y="90"/>
                  </a:lnTo>
                  <a:lnTo>
                    <a:pt x="134" y="74"/>
                  </a:lnTo>
                  <a:lnTo>
                    <a:pt x="134" y="74"/>
                  </a:lnTo>
                  <a:lnTo>
                    <a:pt x="130" y="66"/>
                  </a:lnTo>
                  <a:lnTo>
                    <a:pt x="130" y="66"/>
                  </a:lnTo>
                  <a:close/>
                  <a:moveTo>
                    <a:pt x="102" y="44"/>
                  </a:moveTo>
                  <a:lnTo>
                    <a:pt x="102" y="44"/>
                  </a:lnTo>
                  <a:lnTo>
                    <a:pt x="98" y="48"/>
                  </a:lnTo>
                  <a:lnTo>
                    <a:pt x="98" y="48"/>
                  </a:lnTo>
                  <a:lnTo>
                    <a:pt x="94" y="50"/>
                  </a:lnTo>
                  <a:lnTo>
                    <a:pt x="94" y="50"/>
                  </a:lnTo>
                  <a:lnTo>
                    <a:pt x="80" y="50"/>
                  </a:lnTo>
                  <a:lnTo>
                    <a:pt x="32" y="50"/>
                  </a:lnTo>
                  <a:lnTo>
                    <a:pt x="32" y="26"/>
                  </a:lnTo>
                  <a:lnTo>
                    <a:pt x="80" y="26"/>
                  </a:lnTo>
                  <a:lnTo>
                    <a:pt x="80" y="26"/>
                  </a:lnTo>
                  <a:lnTo>
                    <a:pt x="94" y="26"/>
                  </a:lnTo>
                  <a:lnTo>
                    <a:pt x="94" y="26"/>
                  </a:lnTo>
                  <a:lnTo>
                    <a:pt x="98" y="26"/>
                  </a:lnTo>
                  <a:lnTo>
                    <a:pt x="98" y="26"/>
                  </a:lnTo>
                  <a:lnTo>
                    <a:pt x="102" y="30"/>
                  </a:lnTo>
                  <a:lnTo>
                    <a:pt x="102" y="30"/>
                  </a:lnTo>
                  <a:lnTo>
                    <a:pt x="102" y="38"/>
                  </a:lnTo>
                  <a:lnTo>
                    <a:pt x="102" y="38"/>
                  </a:lnTo>
                  <a:lnTo>
                    <a:pt x="102" y="44"/>
                  </a:lnTo>
                  <a:lnTo>
                    <a:pt x="10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4" name="Freeform 21">
              <a:extLst>
                <a:ext uri="{FF2B5EF4-FFF2-40B4-BE49-F238E27FC236}">
                  <a16:creationId xmlns:a16="http://schemas.microsoft.com/office/drawing/2014/main" id="{B9E1F175-0A5A-4EC7-8033-AB154DA57FA0}"/>
                </a:ext>
              </a:extLst>
            </p:cNvPr>
            <p:cNvSpPr>
              <a:spLocks/>
            </p:cNvSpPr>
            <p:nvPr/>
          </p:nvSpPr>
          <p:spPr bwMode="auto">
            <a:xfrm>
              <a:off x="7892290" y="2137471"/>
              <a:ext cx="54248" cy="48636"/>
            </a:xfrm>
            <a:custGeom>
              <a:avLst/>
              <a:gdLst>
                <a:gd name="T0" fmla="*/ 6 w 58"/>
                <a:gd name="T1" fmla="*/ 36 h 52"/>
                <a:gd name="T2" fmla="*/ 6 w 58"/>
                <a:gd name="T3" fmla="*/ 38 h 52"/>
                <a:gd name="T4" fmla="*/ 8 w 58"/>
                <a:gd name="T5" fmla="*/ 44 h 52"/>
                <a:gd name="T6" fmla="*/ 18 w 58"/>
                <a:gd name="T7" fmla="*/ 46 h 52"/>
                <a:gd name="T8" fmla="*/ 38 w 58"/>
                <a:gd name="T9" fmla="*/ 46 h 52"/>
                <a:gd name="T10" fmla="*/ 48 w 58"/>
                <a:gd name="T11" fmla="*/ 44 h 52"/>
                <a:gd name="T12" fmla="*/ 52 w 58"/>
                <a:gd name="T13" fmla="*/ 36 h 52"/>
                <a:gd name="T14" fmla="*/ 50 w 58"/>
                <a:gd name="T15" fmla="*/ 34 h 52"/>
                <a:gd name="T16" fmla="*/ 46 w 58"/>
                <a:gd name="T17" fmla="*/ 30 h 52"/>
                <a:gd name="T18" fmla="*/ 28 w 58"/>
                <a:gd name="T19" fmla="*/ 30 h 52"/>
                <a:gd name="T20" fmla="*/ 14 w 58"/>
                <a:gd name="T21" fmla="*/ 28 h 52"/>
                <a:gd name="T22" fmla="*/ 2 w 58"/>
                <a:gd name="T23" fmla="*/ 22 h 52"/>
                <a:gd name="T24" fmla="*/ 0 w 58"/>
                <a:gd name="T25" fmla="*/ 14 h 52"/>
                <a:gd name="T26" fmla="*/ 6 w 58"/>
                <a:gd name="T27" fmla="*/ 4 h 52"/>
                <a:gd name="T28" fmla="*/ 20 w 58"/>
                <a:gd name="T29" fmla="*/ 0 h 52"/>
                <a:gd name="T30" fmla="*/ 36 w 58"/>
                <a:gd name="T31" fmla="*/ 0 h 52"/>
                <a:gd name="T32" fmla="*/ 52 w 58"/>
                <a:gd name="T33" fmla="*/ 4 h 52"/>
                <a:gd name="T34" fmla="*/ 56 w 58"/>
                <a:gd name="T35" fmla="*/ 14 h 52"/>
                <a:gd name="T36" fmla="*/ 50 w 58"/>
                <a:gd name="T37" fmla="*/ 16 h 52"/>
                <a:gd name="T38" fmla="*/ 50 w 58"/>
                <a:gd name="T39" fmla="*/ 10 h 52"/>
                <a:gd name="T40" fmla="*/ 42 w 58"/>
                <a:gd name="T41" fmla="*/ 6 h 52"/>
                <a:gd name="T42" fmla="*/ 24 w 58"/>
                <a:gd name="T43" fmla="*/ 6 h 52"/>
                <a:gd name="T44" fmla="*/ 16 w 58"/>
                <a:gd name="T45" fmla="*/ 6 h 52"/>
                <a:gd name="T46" fmla="*/ 8 w 58"/>
                <a:gd name="T47" fmla="*/ 10 h 52"/>
                <a:gd name="T48" fmla="*/ 6 w 58"/>
                <a:gd name="T49" fmla="*/ 16 h 52"/>
                <a:gd name="T50" fmla="*/ 8 w 58"/>
                <a:gd name="T51" fmla="*/ 22 h 52"/>
                <a:gd name="T52" fmla="*/ 18 w 58"/>
                <a:gd name="T53" fmla="*/ 24 h 52"/>
                <a:gd name="T54" fmla="*/ 38 w 58"/>
                <a:gd name="T55" fmla="*/ 24 h 52"/>
                <a:gd name="T56" fmla="*/ 54 w 58"/>
                <a:gd name="T57" fmla="*/ 26 h 52"/>
                <a:gd name="T58" fmla="*/ 58 w 58"/>
                <a:gd name="T59" fmla="*/ 36 h 52"/>
                <a:gd name="T60" fmla="*/ 58 w 58"/>
                <a:gd name="T61" fmla="*/ 38 h 52"/>
                <a:gd name="T62" fmla="*/ 52 w 58"/>
                <a:gd name="T63" fmla="*/ 50 h 52"/>
                <a:gd name="T64" fmla="*/ 38 w 58"/>
                <a:gd name="T65" fmla="*/ 52 h 52"/>
                <a:gd name="T66" fmla="*/ 18 w 58"/>
                <a:gd name="T67" fmla="*/ 52 h 52"/>
                <a:gd name="T68" fmla="*/ 6 w 58"/>
                <a:gd name="T69" fmla="*/ 50 h 52"/>
                <a:gd name="T70" fmla="*/ 0 w 58"/>
                <a:gd name="T7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2">
                  <a:moveTo>
                    <a:pt x="0" y="36"/>
                  </a:moveTo>
                  <a:lnTo>
                    <a:pt x="6" y="36"/>
                  </a:lnTo>
                  <a:lnTo>
                    <a:pt x="6" y="38"/>
                  </a:lnTo>
                  <a:lnTo>
                    <a:pt x="6" y="38"/>
                  </a:lnTo>
                  <a:lnTo>
                    <a:pt x="8" y="42"/>
                  </a:lnTo>
                  <a:lnTo>
                    <a:pt x="8" y="44"/>
                  </a:lnTo>
                  <a:lnTo>
                    <a:pt x="12" y="46"/>
                  </a:lnTo>
                  <a:lnTo>
                    <a:pt x="18" y="46"/>
                  </a:lnTo>
                  <a:lnTo>
                    <a:pt x="38" y="46"/>
                  </a:lnTo>
                  <a:lnTo>
                    <a:pt x="38" y="46"/>
                  </a:lnTo>
                  <a:lnTo>
                    <a:pt x="44" y="46"/>
                  </a:lnTo>
                  <a:lnTo>
                    <a:pt x="48" y="44"/>
                  </a:lnTo>
                  <a:lnTo>
                    <a:pt x="50" y="42"/>
                  </a:lnTo>
                  <a:lnTo>
                    <a:pt x="52" y="36"/>
                  </a:lnTo>
                  <a:lnTo>
                    <a:pt x="52" y="36"/>
                  </a:lnTo>
                  <a:lnTo>
                    <a:pt x="50" y="34"/>
                  </a:lnTo>
                  <a:lnTo>
                    <a:pt x="48" y="30"/>
                  </a:lnTo>
                  <a:lnTo>
                    <a:pt x="46" y="30"/>
                  </a:lnTo>
                  <a:lnTo>
                    <a:pt x="40" y="30"/>
                  </a:lnTo>
                  <a:lnTo>
                    <a:pt x="28" y="30"/>
                  </a:lnTo>
                  <a:lnTo>
                    <a:pt x="28" y="30"/>
                  </a:lnTo>
                  <a:lnTo>
                    <a:pt x="14" y="28"/>
                  </a:lnTo>
                  <a:lnTo>
                    <a:pt x="6" y="26"/>
                  </a:lnTo>
                  <a:lnTo>
                    <a:pt x="2" y="22"/>
                  </a:lnTo>
                  <a:lnTo>
                    <a:pt x="0" y="14"/>
                  </a:lnTo>
                  <a:lnTo>
                    <a:pt x="0" y="14"/>
                  </a:lnTo>
                  <a:lnTo>
                    <a:pt x="2" y="8"/>
                  </a:lnTo>
                  <a:lnTo>
                    <a:pt x="6" y="4"/>
                  </a:lnTo>
                  <a:lnTo>
                    <a:pt x="12" y="2"/>
                  </a:lnTo>
                  <a:lnTo>
                    <a:pt x="20" y="0"/>
                  </a:lnTo>
                  <a:lnTo>
                    <a:pt x="36" y="0"/>
                  </a:lnTo>
                  <a:lnTo>
                    <a:pt x="36" y="0"/>
                  </a:lnTo>
                  <a:lnTo>
                    <a:pt x="46" y="2"/>
                  </a:lnTo>
                  <a:lnTo>
                    <a:pt x="52" y="4"/>
                  </a:lnTo>
                  <a:lnTo>
                    <a:pt x="56" y="8"/>
                  </a:lnTo>
                  <a:lnTo>
                    <a:pt x="56" y="14"/>
                  </a:lnTo>
                  <a:lnTo>
                    <a:pt x="56" y="16"/>
                  </a:lnTo>
                  <a:lnTo>
                    <a:pt x="50" y="16"/>
                  </a:lnTo>
                  <a:lnTo>
                    <a:pt x="50" y="16"/>
                  </a:lnTo>
                  <a:lnTo>
                    <a:pt x="50" y="10"/>
                  </a:lnTo>
                  <a:lnTo>
                    <a:pt x="48" y="8"/>
                  </a:lnTo>
                  <a:lnTo>
                    <a:pt x="42" y="6"/>
                  </a:lnTo>
                  <a:lnTo>
                    <a:pt x="32" y="6"/>
                  </a:lnTo>
                  <a:lnTo>
                    <a:pt x="24" y="6"/>
                  </a:lnTo>
                  <a:lnTo>
                    <a:pt x="24" y="6"/>
                  </a:lnTo>
                  <a:lnTo>
                    <a:pt x="16" y="6"/>
                  </a:lnTo>
                  <a:lnTo>
                    <a:pt x="10" y="8"/>
                  </a:lnTo>
                  <a:lnTo>
                    <a:pt x="8" y="10"/>
                  </a:lnTo>
                  <a:lnTo>
                    <a:pt x="6" y="16"/>
                  </a:lnTo>
                  <a:lnTo>
                    <a:pt x="6" y="16"/>
                  </a:lnTo>
                  <a:lnTo>
                    <a:pt x="6" y="18"/>
                  </a:lnTo>
                  <a:lnTo>
                    <a:pt x="8" y="22"/>
                  </a:lnTo>
                  <a:lnTo>
                    <a:pt x="12" y="22"/>
                  </a:lnTo>
                  <a:lnTo>
                    <a:pt x="18" y="24"/>
                  </a:lnTo>
                  <a:lnTo>
                    <a:pt x="38" y="24"/>
                  </a:lnTo>
                  <a:lnTo>
                    <a:pt x="38" y="24"/>
                  </a:lnTo>
                  <a:lnTo>
                    <a:pt x="48" y="24"/>
                  </a:lnTo>
                  <a:lnTo>
                    <a:pt x="54" y="26"/>
                  </a:lnTo>
                  <a:lnTo>
                    <a:pt x="56" y="30"/>
                  </a:lnTo>
                  <a:lnTo>
                    <a:pt x="58" y="36"/>
                  </a:lnTo>
                  <a:lnTo>
                    <a:pt x="58" y="38"/>
                  </a:lnTo>
                  <a:lnTo>
                    <a:pt x="58" y="38"/>
                  </a:lnTo>
                  <a:lnTo>
                    <a:pt x="56" y="46"/>
                  </a:lnTo>
                  <a:lnTo>
                    <a:pt x="52" y="50"/>
                  </a:lnTo>
                  <a:lnTo>
                    <a:pt x="44" y="52"/>
                  </a:lnTo>
                  <a:lnTo>
                    <a:pt x="38" y="52"/>
                  </a:lnTo>
                  <a:lnTo>
                    <a:pt x="18" y="52"/>
                  </a:lnTo>
                  <a:lnTo>
                    <a:pt x="18" y="52"/>
                  </a:lnTo>
                  <a:lnTo>
                    <a:pt x="12" y="52"/>
                  </a:lnTo>
                  <a:lnTo>
                    <a:pt x="6" y="50"/>
                  </a:lnTo>
                  <a:lnTo>
                    <a:pt x="2" y="46"/>
                  </a:lnTo>
                  <a:lnTo>
                    <a:pt x="0" y="40"/>
                  </a:lnTo>
                  <a:lnTo>
                    <a:pt x="0" y="3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5" name="Freeform 22">
              <a:extLst>
                <a:ext uri="{FF2B5EF4-FFF2-40B4-BE49-F238E27FC236}">
                  <a16:creationId xmlns:a16="http://schemas.microsoft.com/office/drawing/2014/main" id="{4979CF84-28D6-41BB-A8ED-FF9982EB38D0}"/>
                </a:ext>
              </a:extLst>
            </p:cNvPr>
            <p:cNvSpPr>
              <a:spLocks noEditPoints="1"/>
            </p:cNvSpPr>
            <p:nvPr/>
          </p:nvSpPr>
          <p:spPr bwMode="auto">
            <a:xfrm>
              <a:off x="7955891" y="2137471"/>
              <a:ext cx="59859" cy="48636"/>
            </a:xfrm>
            <a:custGeom>
              <a:avLst/>
              <a:gdLst>
                <a:gd name="T0" fmla="*/ 0 w 64"/>
                <a:gd name="T1" fmla="*/ 20 h 52"/>
                <a:gd name="T2" fmla="*/ 0 w 64"/>
                <a:gd name="T3" fmla="*/ 20 h 52"/>
                <a:gd name="T4" fmla="*/ 2 w 64"/>
                <a:gd name="T5" fmla="*/ 12 h 52"/>
                <a:gd name="T6" fmla="*/ 4 w 64"/>
                <a:gd name="T7" fmla="*/ 6 h 52"/>
                <a:gd name="T8" fmla="*/ 10 w 64"/>
                <a:gd name="T9" fmla="*/ 2 h 52"/>
                <a:gd name="T10" fmla="*/ 18 w 64"/>
                <a:gd name="T11" fmla="*/ 0 h 52"/>
                <a:gd name="T12" fmla="*/ 46 w 64"/>
                <a:gd name="T13" fmla="*/ 0 h 52"/>
                <a:gd name="T14" fmla="*/ 46 w 64"/>
                <a:gd name="T15" fmla="*/ 0 h 52"/>
                <a:gd name="T16" fmla="*/ 56 w 64"/>
                <a:gd name="T17" fmla="*/ 2 h 52"/>
                <a:gd name="T18" fmla="*/ 60 w 64"/>
                <a:gd name="T19" fmla="*/ 6 h 52"/>
                <a:gd name="T20" fmla="*/ 64 w 64"/>
                <a:gd name="T21" fmla="*/ 12 h 52"/>
                <a:gd name="T22" fmla="*/ 64 w 64"/>
                <a:gd name="T23" fmla="*/ 20 h 52"/>
                <a:gd name="T24" fmla="*/ 64 w 64"/>
                <a:gd name="T25" fmla="*/ 32 h 52"/>
                <a:gd name="T26" fmla="*/ 64 w 64"/>
                <a:gd name="T27" fmla="*/ 32 h 52"/>
                <a:gd name="T28" fmla="*/ 64 w 64"/>
                <a:gd name="T29" fmla="*/ 42 h 52"/>
                <a:gd name="T30" fmla="*/ 60 w 64"/>
                <a:gd name="T31" fmla="*/ 48 h 52"/>
                <a:gd name="T32" fmla="*/ 56 w 64"/>
                <a:gd name="T33" fmla="*/ 50 h 52"/>
                <a:gd name="T34" fmla="*/ 46 w 64"/>
                <a:gd name="T35" fmla="*/ 52 h 52"/>
                <a:gd name="T36" fmla="*/ 18 w 64"/>
                <a:gd name="T37" fmla="*/ 52 h 52"/>
                <a:gd name="T38" fmla="*/ 18 w 64"/>
                <a:gd name="T39" fmla="*/ 52 h 52"/>
                <a:gd name="T40" fmla="*/ 10 w 64"/>
                <a:gd name="T41" fmla="*/ 50 h 52"/>
                <a:gd name="T42" fmla="*/ 4 w 64"/>
                <a:gd name="T43" fmla="*/ 48 h 52"/>
                <a:gd name="T44" fmla="*/ 2 w 64"/>
                <a:gd name="T45" fmla="*/ 42 h 52"/>
                <a:gd name="T46" fmla="*/ 0 w 64"/>
                <a:gd name="T47" fmla="*/ 32 h 52"/>
                <a:gd name="T48" fmla="*/ 0 w 64"/>
                <a:gd name="T49" fmla="*/ 20 h 52"/>
                <a:gd name="T50" fmla="*/ 58 w 64"/>
                <a:gd name="T51" fmla="*/ 16 h 52"/>
                <a:gd name="T52" fmla="*/ 58 w 64"/>
                <a:gd name="T53" fmla="*/ 16 h 52"/>
                <a:gd name="T54" fmla="*/ 56 w 64"/>
                <a:gd name="T55" fmla="*/ 12 h 52"/>
                <a:gd name="T56" fmla="*/ 54 w 64"/>
                <a:gd name="T57" fmla="*/ 8 h 52"/>
                <a:gd name="T58" fmla="*/ 50 w 64"/>
                <a:gd name="T59" fmla="*/ 6 h 52"/>
                <a:gd name="T60" fmla="*/ 46 w 64"/>
                <a:gd name="T61" fmla="*/ 6 h 52"/>
                <a:gd name="T62" fmla="*/ 18 w 64"/>
                <a:gd name="T63" fmla="*/ 6 h 52"/>
                <a:gd name="T64" fmla="*/ 18 w 64"/>
                <a:gd name="T65" fmla="*/ 6 h 52"/>
                <a:gd name="T66" fmla="*/ 14 w 64"/>
                <a:gd name="T67" fmla="*/ 6 h 52"/>
                <a:gd name="T68" fmla="*/ 10 w 64"/>
                <a:gd name="T69" fmla="*/ 8 h 52"/>
                <a:gd name="T70" fmla="*/ 8 w 64"/>
                <a:gd name="T71" fmla="*/ 12 h 52"/>
                <a:gd name="T72" fmla="*/ 6 w 64"/>
                <a:gd name="T73" fmla="*/ 16 h 52"/>
                <a:gd name="T74" fmla="*/ 6 w 64"/>
                <a:gd name="T75" fmla="*/ 36 h 52"/>
                <a:gd name="T76" fmla="*/ 6 w 64"/>
                <a:gd name="T77" fmla="*/ 36 h 52"/>
                <a:gd name="T78" fmla="*/ 8 w 64"/>
                <a:gd name="T79" fmla="*/ 40 h 52"/>
                <a:gd name="T80" fmla="*/ 10 w 64"/>
                <a:gd name="T81" fmla="*/ 44 h 52"/>
                <a:gd name="T82" fmla="*/ 14 w 64"/>
                <a:gd name="T83" fmla="*/ 46 h 52"/>
                <a:gd name="T84" fmla="*/ 18 w 64"/>
                <a:gd name="T85" fmla="*/ 46 h 52"/>
                <a:gd name="T86" fmla="*/ 46 w 64"/>
                <a:gd name="T87" fmla="*/ 46 h 52"/>
                <a:gd name="T88" fmla="*/ 46 w 64"/>
                <a:gd name="T89" fmla="*/ 46 h 52"/>
                <a:gd name="T90" fmla="*/ 50 w 64"/>
                <a:gd name="T91" fmla="*/ 46 h 52"/>
                <a:gd name="T92" fmla="*/ 54 w 64"/>
                <a:gd name="T93" fmla="*/ 44 h 52"/>
                <a:gd name="T94" fmla="*/ 56 w 64"/>
                <a:gd name="T95" fmla="*/ 40 h 52"/>
                <a:gd name="T96" fmla="*/ 58 w 64"/>
                <a:gd name="T97" fmla="*/ 36 h 52"/>
                <a:gd name="T98" fmla="*/ 58 w 64"/>
                <a:gd name="T9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2">
                  <a:moveTo>
                    <a:pt x="0" y="20"/>
                  </a:moveTo>
                  <a:lnTo>
                    <a:pt x="0" y="20"/>
                  </a:lnTo>
                  <a:lnTo>
                    <a:pt x="2" y="12"/>
                  </a:lnTo>
                  <a:lnTo>
                    <a:pt x="4" y="6"/>
                  </a:lnTo>
                  <a:lnTo>
                    <a:pt x="10" y="2"/>
                  </a:lnTo>
                  <a:lnTo>
                    <a:pt x="18" y="0"/>
                  </a:lnTo>
                  <a:lnTo>
                    <a:pt x="46" y="0"/>
                  </a:lnTo>
                  <a:lnTo>
                    <a:pt x="46" y="0"/>
                  </a:lnTo>
                  <a:lnTo>
                    <a:pt x="56" y="2"/>
                  </a:lnTo>
                  <a:lnTo>
                    <a:pt x="60" y="6"/>
                  </a:lnTo>
                  <a:lnTo>
                    <a:pt x="64" y="12"/>
                  </a:lnTo>
                  <a:lnTo>
                    <a:pt x="64" y="20"/>
                  </a:lnTo>
                  <a:lnTo>
                    <a:pt x="64" y="32"/>
                  </a:lnTo>
                  <a:lnTo>
                    <a:pt x="64" y="32"/>
                  </a:lnTo>
                  <a:lnTo>
                    <a:pt x="64" y="42"/>
                  </a:lnTo>
                  <a:lnTo>
                    <a:pt x="60" y="48"/>
                  </a:lnTo>
                  <a:lnTo>
                    <a:pt x="56" y="50"/>
                  </a:lnTo>
                  <a:lnTo>
                    <a:pt x="46" y="52"/>
                  </a:lnTo>
                  <a:lnTo>
                    <a:pt x="18" y="52"/>
                  </a:lnTo>
                  <a:lnTo>
                    <a:pt x="18" y="52"/>
                  </a:lnTo>
                  <a:lnTo>
                    <a:pt x="10" y="50"/>
                  </a:lnTo>
                  <a:lnTo>
                    <a:pt x="4" y="48"/>
                  </a:lnTo>
                  <a:lnTo>
                    <a:pt x="2" y="42"/>
                  </a:lnTo>
                  <a:lnTo>
                    <a:pt x="0" y="32"/>
                  </a:lnTo>
                  <a:lnTo>
                    <a:pt x="0" y="20"/>
                  </a:lnTo>
                  <a:close/>
                  <a:moveTo>
                    <a:pt x="58" y="16"/>
                  </a:moveTo>
                  <a:lnTo>
                    <a:pt x="58" y="16"/>
                  </a:lnTo>
                  <a:lnTo>
                    <a:pt x="56" y="12"/>
                  </a:lnTo>
                  <a:lnTo>
                    <a:pt x="54" y="8"/>
                  </a:lnTo>
                  <a:lnTo>
                    <a:pt x="50" y="6"/>
                  </a:lnTo>
                  <a:lnTo>
                    <a:pt x="46" y="6"/>
                  </a:lnTo>
                  <a:lnTo>
                    <a:pt x="18" y="6"/>
                  </a:lnTo>
                  <a:lnTo>
                    <a:pt x="18" y="6"/>
                  </a:lnTo>
                  <a:lnTo>
                    <a:pt x="14" y="6"/>
                  </a:lnTo>
                  <a:lnTo>
                    <a:pt x="10" y="8"/>
                  </a:lnTo>
                  <a:lnTo>
                    <a:pt x="8" y="12"/>
                  </a:lnTo>
                  <a:lnTo>
                    <a:pt x="6" y="16"/>
                  </a:lnTo>
                  <a:lnTo>
                    <a:pt x="6" y="36"/>
                  </a:lnTo>
                  <a:lnTo>
                    <a:pt x="6" y="36"/>
                  </a:lnTo>
                  <a:lnTo>
                    <a:pt x="8" y="40"/>
                  </a:lnTo>
                  <a:lnTo>
                    <a:pt x="10" y="44"/>
                  </a:lnTo>
                  <a:lnTo>
                    <a:pt x="14" y="46"/>
                  </a:lnTo>
                  <a:lnTo>
                    <a:pt x="18" y="46"/>
                  </a:lnTo>
                  <a:lnTo>
                    <a:pt x="46" y="46"/>
                  </a:lnTo>
                  <a:lnTo>
                    <a:pt x="46" y="46"/>
                  </a:lnTo>
                  <a:lnTo>
                    <a:pt x="50" y="46"/>
                  </a:lnTo>
                  <a:lnTo>
                    <a:pt x="54" y="44"/>
                  </a:lnTo>
                  <a:lnTo>
                    <a:pt x="56" y="40"/>
                  </a:lnTo>
                  <a:lnTo>
                    <a:pt x="58" y="36"/>
                  </a:lnTo>
                  <a:lnTo>
                    <a:pt x="58" y="1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23">
              <a:extLst>
                <a:ext uri="{FF2B5EF4-FFF2-40B4-BE49-F238E27FC236}">
                  <a16:creationId xmlns:a16="http://schemas.microsoft.com/office/drawing/2014/main" id="{E9BBB09F-8771-45F8-9A6D-92E6E59D224B}"/>
                </a:ext>
              </a:extLst>
            </p:cNvPr>
            <p:cNvSpPr>
              <a:spLocks/>
            </p:cNvSpPr>
            <p:nvPr/>
          </p:nvSpPr>
          <p:spPr bwMode="auto">
            <a:xfrm>
              <a:off x="8026973" y="2139341"/>
              <a:ext cx="54248" cy="46765"/>
            </a:xfrm>
            <a:custGeom>
              <a:avLst/>
              <a:gdLst>
                <a:gd name="T0" fmla="*/ 0 w 58"/>
                <a:gd name="T1" fmla="*/ 0 h 50"/>
                <a:gd name="T2" fmla="*/ 8 w 58"/>
                <a:gd name="T3" fmla="*/ 0 h 50"/>
                <a:gd name="T4" fmla="*/ 8 w 58"/>
                <a:gd name="T5" fmla="*/ 36 h 50"/>
                <a:gd name="T6" fmla="*/ 8 w 58"/>
                <a:gd name="T7" fmla="*/ 36 h 50"/>
                <a:gd name="T8" fmla="*/ 8 w 58"/>
                <a:gd name="T9" fmla="*/ 40 h 50"/>
                <a:gd name="T10" fmla="*/ 10 w 58"/>
                <a:gd name="T11" fmla="*/ 42 h 50"/>
                <a:gd name="T12" fmla="*/ 12 w 58"/>
                <a:gd name="T13" fmla="*/ 44 h 50"/>
                <a:gd name="T14" fmla="*/ 18 w 58"/>
                <a:gd name="T15" fmla="*/ 44 h 50"/>
                <a:gd name="T16" fmla="*/ 42 w 58"/>
                <a:gd name="T17" fmla="*/ 44 h 50"/>
                <a:gd name="T18" fmla="*/ 42 w 58"/>
                <a:gd name="T19" fmla="*/ 44 h 50"/>
                <a:gd name="T20" fmla="*/ 46 w 58"/>
                <a:gd name="T21" fmla="*/ 44 h 50"/>
                <a:gd name="T22" fmla="*/ 50 w 58"/>
                <a:gd name="T23" fmla="*/ 42 h 50"/>
                <a:gd name="T24" fmla="*/ 52 w 58"/>
                <a:gd name="T25" fmla="*/ 40 h 50"/>
                <a:gd name="T26" fmla="*/ 52 w 58"/>
                <a:gd name="T27" fmla="*/ 36 h 50"/>
                <a:gd name="T28" fmla="*/ 52 w 58"/>
                <a:gd name="T29" fmla="*/ 0 h 50"/>
                <a:gd name="T30" fmla="*/ 58 w 58"/>
                <a:gd name="T31" fmla="*/ 0 h 50"/>
                <a:gd name="T32" fmla="*/ 58 w 58"/>
                <a:gd name="T33" fmla="*/ 36 h 50"/>
                <a:gd name="T34" fmla="*/ 58 w 58"/>
                <a:gd name="T35" fmla="*/ 36 h 50"/>
                <a:gd name="T36" fmla="*/ 58 w 58"/>
                <a:gd name="T37" fmla="*/ 42 h 50"/>
                <a:gd name="T38" fmla="*/ 54 w 58"/>
                <a:gd name="T39" fmla="*/ 46 h 50"/>
                <a:gd name="T40" fmla="*/ 50 w 58"/>
                <a:gd name="T41" fmla="*/ 50 h 50"/>
                <a:gd name="T42" fmla="*/ 42 w 58"/>
                <a:gd name="T43" fmla="*/ 50 h 50"/>
                <a:gd name="T44" fmla="*/ 18 w 58"/>
                <a:gd name="T45" fmla="*/ 50 h 50"/>
                <a:gd name="T46" fmla="*/ 18 w 58"/>
                <a:gd name="T47" fmla="*/ 50 h 50"/>
                <a:gd name="T48" fmla="*/ 10 w 58"/>
                <a:gd name="T49" fmla="*/ 50 h 50"/>
                <a:gd name="T50" fmla="*/ 4 w 58"/>
                <a:gd name="T51" fmla="*/ 46 h 50"/>
                <a:gd name="T52" fmla="*/ 2 w 58"/>
                <a:gd name="T53" fmla="*/ 42 h 50"/>
                <a:gd name="T54" fmla="*/ 0 w 58"/>
                <a:gd name="T55" fmla="*/ 36 h 50"/>
                <a:gd name="T56" fmla="*/ 0 w 58"/>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0">
                  <a:moveTo>
                    <a:pt x="0" y="0"/>
                  </a:moveTo>
                  <a:lnTo>
                    <a:pt x="8" y="0"/>
                  </a:lnTo>
                  <a:lnTo>
                    <a:pt x="8" y="36"/>
                  </a:lnTo>
                  <a:lnTo>
                    <a:pt x="8" y="36"/>
                  </a:lnTo>
                  <a:lnTo>
                    <a:pt x="8" y="40"/>
                  </a:lnTo>
                  <a:lnTo>
                    <a:pt x="10" y="42"/>
                  </a:lnTo>
                  <a:lnTo>
                    <a:pt x="12" y="44"/>
                  </a:lnTo>
                  <a:lnTo>
                    <a:pt x="18" y="44"/>
                  </a:lnTo>
                  <a:lnTo>
                    <a:pt x="42" y="44"/>
                  </a:lnTo>
                  <a:lnTo>
                    <a:pt x="42" y="44"/>
                  </a:lnTo>
                  <a:lnTo>
                    <a:pt x="46" y="44"/>
                  </a:lnTo>
                  <a:lnTo>
                    <a:pt x="50" y="42"/>
                  </a:lnTo>
                  <a:lnTo>
                    <a:pt x="52" y="40"/>
                  </a:lnTo>
                  <a:lnTo>
                    <a:pt x="52" y="36"/>
                  </a:lnTo>
                  <a:lnTo>
                    <a:pt x="52" y="0"/>
                  </a:lnTo>
                  <a:lnTo>
                    <a:pt x="58" y="0"/>
                  </a:lnTo>
                  <a:lnTo>
                    <a:pt x="58" y="36"/>
                  </a:lnTo>
                  <a:lnTo>
                    <a:pt x="58" y="36"/>
                  </a:lnTo>
                  <a:lnTo>
                    <a:pt x="58" y="42"/>
                  </a:lnTo>
                  <a:lnTo>
                    <a:pt x="54" y="46"/>
                  </a:lnTo>
                  <a:lnTo>
                    <a:pt x="50" y="50"/>
                  </a:lnTo>
                  <a:lnTo>
                    <a:pt x="42" y="50"/>
                  </a:lnTo>
                  <a:lnTo>
                    <a:pt x="18" y="50"/>
                  </a:lnTo>
                  <a:lnTo>
                    <a:pt x="18" y="50"/>
                  </a:lnTo>
                  <a:lnTo>
                    <a:pt x="10" y="50"/>
                  </a:lnTo>
                  <a:lnTo>
                    <a:pt x="4" y="46"/>
                  </a:lnTo>
                  <a:lnTo>
                    <a:pt x="2" y="42"/>
                  </a:lnTo>
                  <a:lnTo>
                    <a:pt x="0" y="36"/>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24">
              <a:extLst>
                <a:ext uri="{FF2B5EF4-FFF2-40B4-BE49-F238E27FC236}">
                  <a16:creationId xmlns:a16="http://schemas.microsoft.com/office/drawing/2014/main" id="{285A1EC7-145E-436C-A7F7-DBD30DD6072C}"/>
                </a:ext>
              </a:extLst>
            </p:cNvPr>
            <p:cNvSpPr>
              <a:spLocks/>
            </p:cNvSpPr>
            <p:nvPr/>
          </p:nvSpPr>
          <p:spPr bwMode="auto">
            <a:xfrm>
              <a:off x="8088703" y="2139341"/>
              <a:ext cx="54248" cy="46765"/>
            </a:xfrm>
            <a:custGeom>
              <a:avLst/>
              <a:gdLst>
                <a:gd name="T0" fmla="*/ 26 w 58"/>
                <a:gd name="T1" fmla="*/ 4 h 50"/>
                <a:gd name="T2" fmla="*/ 0 w 58"/>
                <a:gd name="T3" fmla="*/ 4 h 50"/>
                <a:gd name="T4" fmla="*/ 0 w 58"/>
                <a:gd name="T5" fmla="*/ 0 h 50"/>
                <a:gd name="T6" fmla="*/ 58 w 58"/>
                <a:gd name="T7" fmla="*/ 0 h 50"/>
                <a:gd name="T8" fmla="*/ 58 w 58"/>
                <a:gd name="T9" fmla="*/ 4 h 50"/>
                <a:gd name="T10" fmla="*/ 32 w 58"/>
                <a:gd name="T11" fmla="*/ 4 h 50"/>
                <a:gd name="T12" fmla="*/ 32 w 58"/>
                <a:gd name="T13" fmla="*/ 50 h 50"/>
                <a:gd name="T14" fmla="*/ 26 w 58"/>
                <a:gd name="T15" fmla="*/ 50 h 50"/>
                <a:gd name="T16" fmla="*/ 26 w 58"/>
                <a:gd name="T17"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0">
                  <a:moveTo>
                    <a:pt x="26" y="4"/>
                  </a:moveTo>
                  <a:lnTo>
                    <a:pt x="0" y="4"/>
                  </a:lnTo>
                  <a:lnTo>
                    <a:pt x="0" y="0"/>
                  </a:lnTo>
                  <a:lnTo>
                    <a:pt x="58" y="0"/>
                  </a:lnTo>
                  <a:lnTo>
                    <a:pt x="58" y="4"/>
                  </a:lnTo>
                  <a:lnTo>
                    <a:pt x="32" y="4"/>
                  </a:lnTo>
                  <a:lnTo>
                    <a:pt x="32" y="50"/>
                  </a:lnTo>
                  <a:lnTo>
                    <a:pt x="26" y="50"/>
                  </a:lnTo>
                  <a:lnTo>
                    <a:pt x="26"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8" name="Freeform 25">
              <a:extLst>
                <a:ext uri="{FF2B5EF4-FFF2-40B4-BE49-F238E27FC236}">
                  <a16:creationId xmlns:a16="http://schemas.microsoft.com/office/drawing/2014/main" id="{A9A77D7E-6F4A-45A3-B69F-30FAFDAA2711}"/>
                </a:ext>
              </a:extLst>
            </p:cNvPr>
            <p:cNvSpPr>
              <a:spLocks/>
            </p:cNvSpPr>
            <p:nvPr/>
          </p:nvSpPr>
          <p:spPr bwMode="auto">
            <a:xfrm>
              <a:off x="8150433" y="2139341"/>
              <a:ext cx="54248" cy="46765"/>
            </a:xfrm>
            <a:custGeom>
              <a:avLst/>
              <a:gdLst>
                <a:gd name="T0" fmla="*/ 0 w 58"/>
                <a:gd name="T1" fmla="*/ 0 h 50"/>
                <a:gd name="T2" fmla="*/ 6 w 58"/>
                <a:gd name="T3" fmla="*/ 0 h 50"/>
                <a:gd name="T4" fmla="*/ 6 w 58"/>
                <a:gd name="T5" fmla="*/ 20 h 50"/>
                <a:gd name="T6" fmla="*/ 52 w 58"/>
                <a:gd name="T7" fmla="*/ 20 h 50"/>
                <a:gd name="T8" fmla="*/ 52 w 58"/>
                <a:gd name="T9" fmla="*/ 0 h 50"/>
                <a:gd name="T10" fmla="*/ 58 w 58"/>
                <a:gd name="T11" fmla="*/ 0 h 50"/>
                <a:gd name="T12" fmla="*/ 58 w 58"/>
                <a:gd name="T13" fmla="*/ 50 h 50"/>
                <a:gd name="T14" fmla="*/ 52 w 58"/>
                <a:gd name="T15" fmla="*/ 50 h 50"/>
                <a:gd name="T16" fmla="*/ 52 w 58"/>
                <a:gd name="T17" fmla="*/ 26 h 50"/>
                <a:gd name="T18" fmla="*/ 6 w 58"/>
                <a:gd name="T19" fmla="*/ 26 h 50"/>
                <a:gd name="T20" fmla="*/ 6 w 58"/>
                <a:gd name="T21" fmla="*/ 50 h 50"/>
                <a:gd name="T22" fmla="*/ 0 w 58"/>
                <a:gd name="T23" fmla="*/ 50 h 50"/>
                <a:gd name="T24" fmla="*/ 0 w 58"/>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0" y="0"/>
                  </a:moveTo>
                  <a:lnTo>
                    <a:pt x="6" y="0"/>
                  </a:lnTo>
                  <a:lnTo>
                    <a:pt x="6" y="20"/>
                  </a:lnTo>
                  <a:lnTo>
                    <a:pt x="52" y="20"/>
                  </a:lnTo>
                  <a:lnTo>
                    <a:pt x="52" y="0"/>
                  </a:lnTo>
                  <a:lnTo>
                    <a:pt x="58" y="0"/>
                  </a:lnTo>
                  <a:lnTo>
                    <a:pt x="58" y="50"/>
                  </a:lnTo>
                  <a:lnTo>
                    <a:pt x="52" y="50"/>
                  </a:lnTo>
                  <a:lnTo>
                    <a:pt x="52"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26">
              <a:extLst>
                <a:ext uri="{FF2B5EF4-FFF2-40B4-BE49-F238E27FC236}">
                  <a16:creationId xmlns:a16="http://schemas.microsoft.com/office/drawing/2014/main" id="{13A11A96-0D2E-4215-9B0E-67810E7CD22C}"/>
                </a:ext>
              </a:extLst>
            </p:cNvPr>
            <p:cNvSpPr>
              <a:spLocks noEditPoints="1"/>
            </p:cNvSpPr>
            <p:nvPr/>
          </p:nvSpPr>
          <p:spPr bwMode="auto">
            <a:xfrm>
              <a:off x="8242093"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2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2"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Freeform 27">
              <a:extLst>
                <a:ext uri="{FF2B5EF4-FFF2-40B4-BE49-F238E27FC236}">
                  <a16:creationId xmlns:a16="http://schemas.microsoft.com/office/drawing/2014/main" id="{437355CF-E087-4942-BF7F-59939F1B0798}"/>
                </a:ext>
              </a:extLst>
            </p:cNvPr>
            <p:cNvSpPr>
              <a:spLocks/>
            </p:cNvSpPr>
            <p:nvPr/>
          </p:nvSpPr>
          <p:spPr bwMode="auto">
            <a:xfrm>
              <a:off x="8313176" y="2139341"/>
              <a:ext cx="44895" cy="46765"/>
            </a:xfrm>
            <a:custGeom>
              <a:avLst/>
              <a:gdLst>
                <a:gd name="T0" fmla="*/ 0 w 48"/>
                <a:gd name="T1" fmla="*/ 0 h 50"/>
                <a:gd name="T2" fmla="*/ 48 w 48"/>
                <a:gd name="T3" fmla="*/ 0 h 50"/>
                <a:gd name="T4" fmla="*/ 48 w 48"/>
                <a:gd name="T5" fmla="*/ 4 h 50"/>
                <a:gd name="T6" fmla="*/ 6 w 48"/>
                <a:gd name="T7" fmla="*/ 4 h 50"/>
                <a:gd name="T8" fmla="*/ 6 w 48"/>
                <a:gd name="T9" fmla="*/ 20 h 50"/>
                <a:gd name="T10" fmla="*/ 46 w 48"/>
                <a:gd name="T11" fmla="*/ 20 h 50"/>
                <a:gd name="T12" fmla="*/ 46 w 48"/>
                <a:gd name="T13" fmla="*/ 26 h 50"/>
                <a:gd name="T14" fmla="*/ 6 w 48"/>
                <a:gd name="T15" fmla="*/ 26 h 50"/>
                <a:gd name="T16" fmla="*/ 6 w 48"/>
                <a:gd name="T17" fmla="*/ 50 h 50"/>
                <a:gd name="T18" fmla="*/ 0 w 48"/>
                <a:gd name="T19" fmla="*/ 50 h 50"/>
                <a:gd name="T20" fmla="*/ 0 w 4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0">
                  <a:moveTo>
                    <a:pt x="0" y="0"/>
                  </a:moveTo>
                  <a:lnTo>
                    <a:pt x="48" y="0"/>
                  </a:lnTo>
                  <a:lnTo>
                    <a:pt x="48" y="4"/>
                  </a:lnTo>
                  <a:lnTo>
                    <a:pt x="6" y="4"/>
                  </a:lnTo>
                  <a:lnTo>
                    <a:pt x="6" y="20"/>
                  </a:lnTo>
                  <a:lnTo>
                    <a:pt x="46" y="20"/>
                  </a:lnTo>
                  <a:lnTo>
                    <a:pt x="46"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1" name="Freeform 28">
              <a:extLst>
                <a:ext uri="{FF2B5EF4-FFF2-40B4-BE49-F238E27FC236}">
                  <a16:creationId xmlns:a16="http://schemas.microsoft.com/office/drawing/2014/main" id="{9FA90C12-C489-48AF-8571-D477AC4CC68F}"/>
                </a:ext>
              </a:extLst>
            </p:cNvPr>
            <p:cNvSpPr>
              <a:spLocks noEditPoints="1"/>
            </p:cNvSpPr>
            <p:nvPr/>
          </p:nvSpPr>
          <p:spPr bwMode="auto">
            <a:xfrm>
              <a:off x="8367424" y="2139341"/>
              <a:ext cx="52377" cy="46765"/>
            </a:xfrm>
            <a:custGeom>
              <a:avLst/>
              <a:gdLst>
                <a:gd name="T0" fmla="*/ 0 w 56"/>
                <a:gd name="T1" fmla="*/ 0 h 50"/>
                <a:gd name="T2" fmla="*/ 40 w 56"/>
                <a:gd name="T3" fmla="*/ 0 h 50"/>
                <a:gd name="T4" fmla="*/ 40 w 56"/>
                <a:gd name="T5" fmla="*/ 0 h 50"/>
                <a:gd name="T6" fmla="*/ 48 w 56"/>
                <a:gd name="T7" fmla="*/ 0 h 50"/>
                <a:gd name="T8" fmla="*/ 54 w 56"/>
                <a:gd name="T9" fmla="*/ 2 h 50"/>
                <a:gd name="T10" fmla="*/ 56 w 56"/>
                <a:gd name="T11" fmla="*/ 8 h 50"/>
                <a:gd name="T12" fmla="*/ 56 w 56"/>
                <a:gd name="T13" fmla="*/ 14 h 50"/>
                <a:gd name="T14" fmla="*/ 56 w 56"/>
                <a:gd name="T15" fmla="*/ 18 h 50"/>
                <a:gd name="T16" fmla="*/ 56 w 56"/>
                <a:gd name="T17" fmla="*/ 18 h 50"/>
                <a:gd name="T18" fmla="*/ 56 w 56"/>
                <a:gd name="T19" fmla="*/ 22 h 50"/>
                <a:gd name="T20" fmla="*/ 54 w 56"/>
                <a:gd name="T21" fmla="*/ 24 h 50"/>
                <a:gd name="T22" fmla="*/ 50 w 56"/>
                <a:gd name="T23" fmla="*/ 26 h 50"/>
                <a:gd name="T24" fmla="*/ 46 w 56"/>
                <a:gd name="T25" fmla="*/ 26 h 50"/>
                <a:gd name="T26" fmla="*/ 46 w 56"/>
                <a:gd name="T27" fmla="*/ 28 h 50"/>
                <a:gd name="T28" fmla="*/ 46 w 56"/>
                <a:gd name="T29" fmla="*/ 28 h 50"/>
                <a:gd name="T30" fmla="*/ 52 w 56"/>
                <a:gd name="T31" fmla="*/ 28 h 50"/>
                <a:gd name="T32" fmla="*/ 54 w 56"/>
                <a:gd name="T33" fmla="*/ 30 h 50"/>
                <a:gd name="T34" fmla="*/ 56 w 56"/>
                <a:gd name="T35" fmla="*/ 36 h 50"/>
                <a:gd name="T36" fmla="*/ 56 w 56"/>
                <a:gd name="T37" fmla="*/ 50 h 50"/>
                <a:gd name="T38" fmla="*/ 50 w 56"/>
                <a:gd name="T39" fmla="*/ 50 h 50"/>
                <a:gd name="T40" fmla="*/ 50 w 56"/>
                <a:gd name="T41" fmla="*/ 38 h 50"/>
                <a:gd name="T42" fmla="*/ 50 w 56"/>
                <a:gd name="T43" fmla="*/ 38 h 50"/>
                <a:gd name="T44" fmla="*/ 48 w 56"/>
                <a:gd name="T45" fmla="*/ 34 h 50"/>
                <a:gd name="T46" fmla="*/ 46 w 56"/>
                <a:gd name="T47" fmla="*/ 30 h 50"/>
                <a:gd name="T48" fmla="*/ 44 w 56"/>
                <a:gd name="T49" fmla="*/ 30 h 50"/>
                <a:gd name="T50" fmla="*/ 40 w 56"/>
                <a:gd name="T51" fmla="*/ 30 h 50"/>
                <a:gd name="T52" fmla="*/ 6 w 56"/>
                <a:gd name="T53" fmla="*/ 30 h 50"/>
                <a:gd name="T54" fmla="*/ 6 w 56"/>
                <a:gd name="T55" fmla="*/ 50 h 50"/>
                <a:gd name="T56" fmla="*/ 0 w 56"/>
                <a:gd name="T57" fmla="*/ 50 h 50"/>
                <a:gd name="T58" fmla="*/ 0 w 56"/>
                <a:gd name="T59" fmla="*/ 0 h 50"/>
                <a:gd name="T60" fmla="*/ 38 w 56"/>
                <a:gd name="T61" fmla="*/ 24 h 50"/>
                <a:gd name="T62" fmla="*/ 38 w 56"/>
                <a:gd name="T63" fmla="*/ 24 h 50"/>
                <a:gd name="T64" fmla="*/ 46 w 56"/>
                <a:gd name="T65" fmla="*/ 22 h 50"/>
                <a:gd name="T66" fmla="*/ 48 w 56"/>
                <a:gd name="T67" fmla="*/ 20 h 50"/>
                <a:gd name="T68" fmla="*/ 50 w 56"/>
                <a:gd name="T69" fmla="*/ 16 h 50"/>
                <a:gd name="T70" fmla="*/ 50 w 56"/>
                <a:gd name="T71" fmla="*/ 12 h 50"/>
                <a:gd name="T72" fmla="*/ 50 w 56"/>
                <a:gd name="T73" fmla="*/ 12 h 50"/>
                <a:gd name="T74" fmla="*/ 48 w 56"/>
                <a:gd name="T75" fmla="*/ 8 h 50"/>
                <a:gd name="T76" fmla="*/ 46 w 56"/>
                <a:gd name="T77" fmla="*/ 6 h 50"/>
                <a:gd name="T78" fmla="*/ 44 w 56"/>
                <a:gd name="T79" fmla="*/ 6 h 50"/>
                <a:gd name="T80" fmla="*/ 36 w 56"/>
                <a:gd name="T81" fmla="*/ 4 h 50"/>
                <a:gd name="T82" fmla="*/ 6 w 56"/>
                <a:gd name="T83" fmla="*/ 4 h 50"/>
                <a:gd name="T84" fmla="*/ 6 w 56"/>
                <a:gd name="T85" fmla="*/ 24 h 50"/>
                <a:gd name="T86" fmla="*/ 38 w 56"/>
                <a:gd name="T8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0">
                  <a:moveTo>
                    <a:pt x="0" y="0"/>
                  </a:moveTo>
                  <a:lnTo>
                    <a:pt x="40" y="0"/>
                  </a:lnTo>
                  <a:lnTo>
                    <a:pt x="40" y="0"/>
                  </a:lnTo>
                  <a:lnTo>
                    <a:pt x="48" y="0"/>
                  </a:lnTo>
                  <a:lnTo>
                    <a:pt x="54" y="2"/>
                  </a:lnTo>
                  <a:lnTo>
                    <a:pt x="56" y="8"/>
                  </a:lnTo>
                  <a:lnTo>
                    <a:pt x="56" y="14"/>
                  </a:lnTo>
                  <a:lnTo>
                    <a:pt x="56" y="18"/>
                  </a:lnTo>
                  <a:lnTo>
                    <a:pt x="56" y="18"/>
                  </a:lnTo>
                  <a:lnTo>
                    <a:pt x="56" y="22"/>
                  </a:lnTo>
                  <a:lnTo>
                    <a:pt x="54" y="24"/>
                  </a:lnTo>
                  <a:lnTo>
                    <a:pt x="50" y="26"/>
                  </a:lnTo>
                  <a:lnTo>
                    <a:pt x="46" y="26"/>
                  </a:lnTo>
                  <a:lnTo>
                    <a:pt x="46" y="28"/>
                  </a:lnTo>
                  <a:lnTo>
                    <a:pt x="46" y="28"/>
                  </a:lnTo>
                  <a:lnTo>
                    <a:pt x="52" y="28"/>
                  </a:lnTo>
                  <a:lnTo>
                    <a:pt x="54" y="30"/>
                  </a:lnTo>
                  <a:lnTo>
                    <a:pt x="56" y="36"/>
                  </a:lnTo>
                  <a:lnTo>
                    <a:pt x="56" y="50"/>
                  </a:lnTo>
                  <a:lnTo>
                    <a:pt x="50" y="50"/>
                  </a:lnTo>
                  <a:lnTo>
                    <a:pt x="50" y="38"/>
                  </a:lnTo>
                  <a:lnTo>
                    <a:pt x="50" y="38"/>
                  </a:lnTo>
                  <a:lnTo>
                    <a:pt x="48" y="34"/>
                  </a:lnTo>
                  <a:lnTo>
                    <a:pt x="46" y="30"/>
                  </a:lnTo>
                  <a:lnTo>
                    <a:pt x="44" y="30"/>
                  </a:lnTo>
                  <a:lnTo>
                    <a:pt x="40" y="30"/>
                  </a:lnTo>
                  <a:lnTo>
                    <a:pt x="6" y="30"/>
                  </a:lnTo>
                  <a:lnTo>
                    <a:pt x="6" y="50"/>
                  </a:lnTo>
                  <a:lnTo>
                    <a:pt x="0" y="50"/>
                  </a:lnTo>
                  <a:lnTo>
                    <a:pt x="0" y="0"/>
                  </a:lnTo>
                  <a:close/>
                  <a:moveTo>
                    <a:pt x="38" y="24"/>
                  </a:moveTo>
                  <a:lnTo>
                    <a:pt x="38" y="24"/>
                  </a:lnTo>
                  <a:lnTo>
                    <a:pt x="46" y="22"/>
                  </a:lnTo>
                  <a:lnTo>
                    <a:pt x="48" y="20"/>
                  </a:lnTo>
                  <a:lnTo>
                    <a:pt x="50" y="16"/>
                  </a:lnTo>
                  <a:lnTo>
                    <a:pt x="50" y="12"/>
                  </a:lnTo>
                  <a:lnTo>
                    <a:pt x="50" y="12"/>
                  </a:lnTo>
                  <a:lnTo>
                    <a:pt x="48" y="8"/>
                  </a:lnTo>
                  <a:lnTo>
                    <a:pt x="46" y="6"/>
                  </a:lnTo>
                  <a:lnTo>
                    <a:pt x="44" y="6"/>
                  </a:lnTo>
                  <a:lnTo>
                    <a:pt x="36" y="4"/>
                  </a:lnTo>
                  <a:lnTo>
                    <a:pt x="6" y="4"/>
                  </a:lnTo>
                  <a:lnTo>
                    <a:pt x="6" y="24"/>
                  </a:lnTo>
                  <a:lnTo>
                    <a:pt x="38" y="2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2" name="Rectangle 31">
              <a:extLst>
                <a:ext uri="{FF2B5EF4-FFF2-40B4-BE49-F238E27FC236}">
                  <a16:creationId xmlns:a16="http://schemas.microsoft.com/office/drawing/2014/main" id="{1FB592E5-289A-40A1-A79E-9C4F31159A8D}"/>
                </a:ext>
              </a:extLst>
            </p:cNvPr>
            <p:cNvSpPr>
              <a:spLocks noChangeArrowheads="1"/>
            </p:cNvSpPr>
            <p:nvPr/>
          </p:nvSpPr>
          <p:spPr bwMode="auto">
            <a:xfrm>
              <a:off x="8431024" y="2139341"/>
              <a:ext cx="5612" cy="46765"/>
            </a:xfrm>
            <a:prstGeom prst="rect">
              <a:avLst/>
            </a:prstGeom>
            <a:solidFill>
              <a:srgbClr val="678D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3" name="Freeform 30">
              <a:extLst>
                <a:ext uri="{FF2B5EF4-FFF2-40B4-BE49-F238E27FC236}">
                  <a16:creationId xmlns:a16="http://schemas.microsoft.com/office/drawing/2014/main" id="{76E7CFD2-4360-4BB4-BF6C-FFB7F41D48BC}"/>
                </a:ext>
              </a:extLst>
            </p:cNvPr>
            <p:cNvSpPr>
              <a:spLocks/>
            </p:cNvSpPr>
            <p:nvPr/>
          </p:nvSpPr>
          <p:spPr bwMode="auto">
            <a:xfrm>
              <a:off x="8447860" y="2137471"/>
              <a:ext cx="57989" cy="48636"/>
            </a:xfrm>
            <a:custGeom>
              <a:avLst/>
              <a:gdLst>
                <a:gd name="T0" fmla="*/ 0 w 62"/>
                <a:gd name="T1" fmla="*/ 20 h 52"/>
                <a:gd name="T2" fmla="*/ 0 w 62"/>
                <a:gd name="T3" fmla="*/ 20 h 52"/>
                <a:gd name="T4" fmla="*/ 2 w 62"/>
                <a:gd name="T5" fmla="*/ 12 h 52"/>
                <a:gd name="T6" fmla="*/ 4 w 62"/>
                <a:gd name="T7" fmla="*/ 6 h 52"/>
                <a:gd name="T8" fmla="*/ 10 w 62"/>
                <a:gd name="T9" fmla="*/ 2 h 52"/>
                <a:gd name="T10" fmla="*/ 18 w 62"/>
                <a:gd name="T11" fmla="*/ 0 h 52"/>
                <a:gd name="T12" fmla="*/ 44 w 62"/>
                <a:gd name="T13" fmla="*/ 0 h 52"/>
                <a:gd name="T14" fmla="*/ 44 w 62"/>
                <a:gd name="T15" fmla="*/ 0 h 52"/>
                <a:gd name="T16" fmla="*/ 52 w 62"/>
                <a:gd name="T17" fmla="*/ 2 h 52"/>
                <a:gd name="T18" fmla="*/ 56 w 62"/>
                <a:gd name="T19" fmla="*/ 4 h 52"/>
                <a:gd name="T20" fmla="*/ 60 w 62"/>
                <a:gd name="T21" fmla="*/ 8 h 52"/>
                <a:gd name="T22" fmla="*/ 60 w 62"/>
                <a:gd name="T23" fmla="*/ 14 h 52"/>
                <a:gd name="T24" fmla="*/ 60 w 62"/>
                <a:gd name="T25" fmla="*/ 18 h 52"/>
                <a:gd name="T26" fmla="*/ 54 w 62"/>
                <a:gd name="T27" fmla="*/ 18 h 52"/>
                <a:gd name="T28" fmla="*/ 54 w 62"/>
                <a:gd name="T29" fmla="*/ 16 h 52"/>
                <a:gd name="T30" fmla="*/ 54 w 62"/>
                <a:gd name="T31" fmla="*/ 16 h 52"/>
                <a:gd name="T32" fmla="*/ 54 w 62"/>
                <a:gd name="T33" fmla="*/ 10 h 52"/>
                <a:gd name="T34" fmla="*/ 50 w 62"/>
                <a:gd name="T35" fmla="*/ 8 h 52"/>
                <a:gd name="T36" fmla="*/ 48 w 62"/>
                <a:gd name="T37" fmla="*/ 6 h 52"/>
                <a:gd name="T38" fmla="*/ 42 w 62"/>
                <a:gd name="T39" fmla="*/ 6 h 52"/>
                <a:gd name="T40" fmla="*/ 20 w 62"/>
                <a:gd name="T41" fmla="*/ 6 h 52"/>
                <a:gd name="T42" fmla="*/ 20 w 62"/>
                <a:gd name="T43" fmla="*/ 6 h 52"/>
                <a:gd name="T44" fmla="*/ 14 w 62"/>
                <a:gd name="T45" fmla="*/ 6 h 52"/>
                <a:gd name="T46" fmla="*/ 12 w 62"/>
                <a:gd name="T47" fmla="*/ 8 h 52"/>
                <a:gd name="T48" fmla="*/ 8 w 62"/>
                <a:gd name="T49" fmla="*/ 12 h 52"/>
                <a:gd name="T50" fmla="*/ 8 w 62"/>
                <a:gd name="T51" fmla="*/ 16 h 52"/>
                <a:gd name="T52" fmla="*/ 8 w 62"/>
                <a:gd name="T53" fmla="*/ 36 h 52"/>
                <a:gd name="T54" fmla="*/ 8 w 62"/>
                <a:gd name="T55" fmla="*/ 36 h 52"/>
                <a:gd name="T56" fmla="*/ 8 w 62"/>
                <a:gd name="T57" fmla="*/ 40 h 52"/>
                <a:gd name="T58" fmla="*/ 12 w 62"/>
                <a:gd name="T59" fmla="*/ 44 h 52"/>
                <a:gd name="T60" fmla="*/ 14 w 62"/>
                <a:gd name="T61" fmla="*/ 46 h 52"/>
                <a:gd name="T62" fmla="*/ 20 w 62"/>
                <a:gd name="T63" fmla="*/ 46 h 52"/>
                <a:gd name="T64" fmla="*/ 42 w 62"/>
                <a:gd name="T65" fmla="*/ 46 h 52"/>
                <a:gd name="T66" fmla="*/ 42 w 62"/>
                <a:gd name="T67" fmla="*/ 46 h 52"/>
                <a:gd name="T68" fmla="*/ 48 w 62"/>
                <a:gd name="T69" fmla="*/ 46 h 52"/>
                <a:gd name="T70" fmla="*/ 52 w 62"/>
                <a:gd name="T71" fmla="*/ 44 h 52"/>
                <a:gd name="T72" fmla="*/ 54 w 62"/>
                <a:gd name="T73" fmla="*/ 42 h 52"/>
                <a:gd name="T74" fmla="*/ 54 w 62"/>
                <a:gd name="T75" fmla="*/ 38 h 52"/>
                <a:gd name="T76" fmla="*/ 54 w 62"/>
                <a:gd name="T77" fmla="*/ 34 h 52"/>
                <a:gd name="T78" fmla="*/ 62 w 62"/>
                <a:gd name="T79" fmla="*/ 34 h 52"/>
                <a:gd name="T80" fmla="*/ 62 w 62"/>
                <a:gd name="T81" fmla="*/ 38 h 52"/>
                <a:gd name="T82" fmla="*/ 62 w 62"/>
                <a:gd name="T83" fmla="*/ 38 h 52"/>
                <a:gd name="T84" fmla="*/ 60 w 62"/>
                <a:gd name="T85" fmla="*/ 44 h 52"/>
                <a:gd name="T86" fmla="*/ 58 w 62"/>
                <a:gd name="T87" fmla="*/ 48 h 52"/>
                <a:gd name="T88" fmla="*/ 52 w 62"/>
                <a:gd name="T89" fmla="*/ 50 h 52"/>
                <a:gd name="T90" fmla="*/ 44 w 62"/>
                <a:gd name="T91" fmla="*/ 52 h 52"/>
                <a:gd name="T92" fmla="*/ 18 w 62"/>
                <a:gd name="T93" fmla="*/ 52 h 52"/>
                <a:gd name="T94" fmla="*/ 18 w 62"/>
                <a:gd name="T95" fmla="*/ 52 h 52"/>
                <a:gd name="T96" fmla="*/ 10 w 62"/>
                <a:gd name="T97" fmla="*/ 50 h 52"/>
                <a:gd name="T98" fmla="*/ 4 w 62"/>
                <a:gd name="T99" fmla="*/ 48 h 52"/>
                <a:gd name="T100" fmla="*/ 2 w 62"/>
                <a:gd name="T101" fmla="*/ 42 h 52"/>
                <a:gd name="T102" fmla="*/ 0 w 62"/>
                <a:gd name="T103" fmla="*/ 32 h 52"/>
                <a:gd name="T104" fmla="*/ 0 w 62"/>
                <a:gd name="T105"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52">
                  <a:moveTo>
                    <a:pt x="0" y="20"/>
                  </a:moveTo>
                  <a:lnTo>
                    <a:pt x="0" y="20"/>
                  </a:lnTo>
                  <a:lnTo>
                    <a:pt x="2" y="12"/>
                  </a:lnTo>
                  <a:lnTo>
                    <a:pt x="4" y="6"/>
                  </a:lnTo>
                  <a:lnTo>
                    <a:pt x="10" y="2"/>
                  </a:lnTo>
                  <a:lnTo>
                    <a:pt x="18" y="0"/>
                  </a:lnTo>
                  <a:lnTo>
                    <a:pt x="44" y="0"/>
                  </a:lnTo>
                  <a:lnTo>
                    <a:pt x="44" y="0"/>
                  </a:lnTo>
                  <a:lnTo>
                    <a:pt x="52" y="2"/>
                  </a:lnTo>
                  <a:lnTo>
                    <a:pt x="56" y="4"/>
                  </a:lnTo>
                  <a:lnTo>
                    <a:pt x="60" y="8"/>
                  </a:lnTo>
                  <a:lnTo>
                    <a:pt x="60" y="14"/>
                  </a:lnTo>
                  <a:lnTo>
                    <a:pt x="60" y="18"/>
                  </a:lnTo>
                  <a:lnTo>
                    <a:pt x="54" y="18"/>
                  </a:lnTo>
                  <a:lnTo>
                    <a:pt x="54" y="16"/>
                  </a:lnTo>
                  <a:lnTo>
                    <a:pt x="54" y="16"/>
                  </a:lnTo>
                  <a:lnTo>
                    <a:pt x="54" y="10"/>
                  </a:lnTo>
                  <a:lnTo>
                    <a:pt x="50" y="8"/>
                  </a:lnTo>
                  <a:lnTo>
                    <a:pt x="48" y="6"/>
                  </a:lnTo>
                  <a:lnTo>
                    <a:pt x="42" y="6"/>
                  </a:lnTo>
                  <a:lnTo>
                    <a:pt x="20" y="6"/>
                  </a:lnTo>
                  <a:lnTo>
                    <a:pt x="20" y="6"/>
                  </a:lnTo>
                  <a:lnTo>
                    <a:pt x="14" y="6"/>
                  </a:lnTo>
                  <a:lnTo>
                    <a:pt x="12" y="8"/>
                  </a:lnTo>
                  <a:lnTo>
                    <a:pt x="8" y="12"/>
                  </a:lnTo>
                  <a:lnTo>
                    <a:pt x="8" y="16"/>
                  </a:lnTo>
                  <a:lnTo>
                    <a:pt x="8" y="36"/>
                  </a:lnTo>
                  <a:lnTo>
                    <a:pt x="8" y="36"/>
                  </a:lnTo>
                  <a:lnTo>
                    <a:pt x="8" y="40"/>
                  </a:lnTo>
                  <a:lnTo>
                    <a:pt x="12" y="44"/>
                  </a:lnTo>
                  <a:lnTo>
                    <a:pt x="14" y="46"/>
                  </a:lnTo>
                  <a:lnTo>
                    <a:pt x="20" y="46"/>
                  </a:lnTo>
                  <a:lnTo>
                    <a:pt x="42" y="46"/>
                  </a:lnTo>
                  <a:lnTo>
                    <a:pt x="42" y="46"/>
                  </a:lnTo>
                  <a:lnTo>
                    <a:pt x="48" y="46"/>
                  </a:lnTo>
                  <a:lnTo>
                    <a:pt x="52" y="44"/>
                  </a:lnTo>
                  <a:lnTo>
                    <a:pt x="54" y="42"/>
                  </a:lnTo>
                  <a:lnTo>
                    <a:pt x="54" y="38"/>
                  </a:lnTo>
                  <a:lnTo>
                    <a:pt x="54" y="34"/>
                  </a:lnTo>
                  <a:lnTo>
                    <a:pt x="62" y="34"/>
                  </a:lnTo>
                  <a:lnTo>
                    <a:pt x="62" y="38"/>
                  </a:lnTo>
                  <a:lnTo>
                    <a:pt x="62" y="38"/>
                  </a:lnTo>
                  <a:lnTo>
                    <a:pt x="60" y="44"/>
                  </a:lnTo>
                  <a:lnTo>
                    <a:pt x="58" y="48"/>
                  </a:lnTo>
                  <a:lnTo>
                    <a:pt x="52" y="50"/>
                  </a:lnTo>
                  <a:lnTo>
                    <a:pt x="44" y="52"/>
                  </a:lnTo>
                  <a:lnTo>
                    <a:pt x="18" y="52"/>
                  </a:lnTo>
                  <a:lnTo>
                    <a:pt x="18" y="52"/>
                  </a:lnTo>
                  <a:lnTo>
                    <a:pt x="10" y="50"/>
                  </a:lnTo>
                  <a:lnTo>
                    <a:pt x="4" y="48"/>
                  </a:lnTo>
                  <a:lnTo>
                    <a:pt x="2" y="42"/>
                  </a:lnTo>
                  <a:lnTo>
                    <a:pt x="0" y="32"/>
                  </a:lnTo>
                  <a:lnTo>
                    <a:pt x="0" y="2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4" name="Freeform 31">
              <a:extLst>
                <a:ext uri="{FF2B5EF4-FFF2-40B4-BE49-F238E27FC236}">
                  <a16:creationId xmlns:a16="http://schemas.microsoft.com/office/drawing/2014/main" id="{F10624B2-0C31-436E-8A98-6FDA97966574}"/>
                </a:ext>
              </a:extLst>
            </p:cNvPr>
            <p:cNvSpPr>
              <a:spLocks noEditPoints="1"/>
            </p:cNvSpPr>
            <p:nvPr/>
          </p:nvSpPr>
          <p:spPr bwMode="auto">
            <a:xfrm>
              <a:off x="8509589"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0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0"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Tree>
    <p:extLst>
      <p:ext uri="{BB962C8B-B14F-4D97-AF65-F5344CB8AC3E}">
        <p14:creationId xmlns:p14="http://schemas.microsoft.com/office/powerpoint/2010/main" val="593104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31A878-1A4A-4836-AE48-3933B4989F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375"/>
          <a:stretch/>
        </p:blipFill>
        <p:spPr>
          <a:xfrm>
            <a:off x="3345851" y="1"/>
            <a:ext cx="8846150" cy="6858000"/>
          </a:xfrm>
          <a:prstGeom prst="rect">
            <a:avLst/>
          </a:prstGeom>
        </p:spPr>
      </p:pic>
      <p:cxnSp>
        <p:nvCxnSpPr>
          <p:cNvPr id="21" name="Straight Connector 12">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09D63"/>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169EF9B-1645-4821-B4C0-84740F2C91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0"/>
          <a:stretch/>
        </p:blipFill>
        <p:spPr>
          <a:xfrm>
            <a:off x="0" y="0"/>
            <a:ext cx="5184949" cy="6858000"/>
          </a:xfrm>
          <a:prstGeom prst="rect">
            <a:avLst/>
          </a:prstGeom>
        </p:spPr>
      </p:pic>
      <p:grpSp>
        <p:nvGrpSpPr>
          <p:cNvPr id="7" name="Group 6">
            <a:extLst>
              <a:ext uri="{FF2B5EF4-FFF2-40B4-BE49-F238E27FC236}">
                <a16:creationId xmlns:a16="http://schemas.microsoft.com/office/drawing/2014/main" id="{4303CC33-3D62-47C9-8696-BF39FC318FE6}"/>
              </a:ext>
            </a:extLst>
          </p:cNvPr>
          <p:cNvGrpSpPr/>
          <p:nvPr/>
        </p:nvGrpSpPr>
        <p:grpSpPr>
          <a:xfrm>
            <a:off x="9987975" y="0"/>
            <a:ext cx="1365825" cy="1058779"/>
            <a:chOff x="7508816" y="1222745"/>
            <a:chExt cx="1447848" cy="1122363"/>
          </a:xfrm>
          <a:effectLst>
            <a:outerShdw blurRad="50800" dist="38100" dir="2700000" algn="tl" rotWithShape="0">
              <a:prstClr val="black">
                <a:alpha val="40000"/>
              </a:prstClr>
            </a:outerShdw>
          </a:effectLst>
        </p:grpSpPr>
        <p:sp>
          <p:nvSpPr>
            <p:cNvPr id="9" name="AutoShape 3">
              <a:extLst>
                <a:ext uri="{FF2B5EF4-FFF2-40B4-BE49-F238E27FC236}">
                  <a16:creationId xmlns:a16="http://schemas.microsoft.com/office/drawing/2014/main" id="{44645D7B-7451-4664-9457-339512CC0CC0}"/>
                </a:ext>
              </a:extLst>
            </p:cNvPr>
            <p:cNvSpPr>
              <a:spLocks noChangeAspect="1" noChangeArrowheads="1" noTextEdit="1"/>
            </p:cNvSpPr>
            <p:nvPr/>
          </p:nvSpPr>
          <p:spPr bwMode="auto">
            <a:xfrm>
              <a:off x="7508816" y="1222745"/>
              <a:ext cx="144784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0" name="Rectangle 9">
              <a:extLst>
                <a:ext uri="{FF2B5EF4-FFF2-40B4-BE49-F238E27FC236}">
                  <a16:creationId xmlns:a16="http://schemas.microsoft.com/office/drawing/2014/main" id="{4F4DAE55-321A-42C4-B233-2CF4FCFE24BB}"/>
                </a:ext>
              </a:extLst>
            </p:cNvPr>
            <p:cNvSpPr>
              <a:spLocks noChangeArrowheads="1"/>
            </p:cNvSpPr>
            <p:nvPr/>
          </p:nvSpPr>
          <p:spPr bwMode="auto">
            <a:xfrm>
              <a:off x="7508816" y="1222745"/>
              <a:ext cx="1447848" cy="1122363"/>
            </a:xfrm>
            <a:prstGeom prst="rect">
              <a:avLst/>
            </a:prstGeom>
            <a:solidFill>
              <a:srgbClr val="005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1" name="Freeform 6">
              <a:extLst>
                <a:ext uri="{FF2B5EF4-FFF2-40B4-BE49-F238E27FC236}">
                  <a16:creationId xmlns:a16="http://schemas.microsoft.com/office/drawing/2014/main" id="{539AD78D-7411-498E-AAE9-44A1002FDE09}"/>
                </a:ext>
              </a:extLst>
            </p:cNvPr>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2" name="Freeform 7">
              <a:extLst>
                <a:ext uri="{FF2B5EF4-FFF2-40B4-BE49-F238E27FC236}">
                  <a16:creationId xmlns:a16="http://schemas.microsoft.com/office/drawing/2014/main" id="{C5C31BD2-A441-4E23-893F-F6AC1EB12782}"/>
                </a:ext>
              </a:extLst>
            </p:cNvPr>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3" name="Freeform 8">
              <a:extLst>
                <a:ext uri="{FF2B5EF4-FFF2-40B4-BE49-F238E27FC236}">
                  <a16:creationId xmlns:a16="http://schemas.microsoft.com/office/drawing/2014/main" id="{5AB20CC5-AE33-4B68-BD34-2DDC2FFB9386}"/>
                </a:ext>
              </a:extLst>
            </p:cNvPr>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4" name="Freeform 9">
              <a:extLst>
                <a:ext uri="{FF2B5EF4-FFF2-40B4-BE49-F238E27FC236}">
                  <a16:creationId xmlns:a16="http://schemas.microsoft.com/office/drawing/2014/main" id="{5B85860E-80BF-47A6-B11C-7E7A69DEF1FE}"/>
                </a:ext>
              </a:extLst>
            </p:cNvPr>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10">
              <a:extLst>
                <a:ext uri="{FF2B5EF4-FFF2-40B4-BE49-F238E27FC236}">
                  <a16:creationId xmlns:a16="http://schemas.microsoft.com/office/drawing/2014/main" id="{B27B8EE0-269A-4D89-A634-FE2CAE11D437}"/>
                </a:ext>
              </a:extLst>
            </p:cNvPr>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11">
              <a:extLst>
                <a:ext uri="{FF2B5EF4-FFF2-40B4-BE49-F238E27FC236}">
                  <a16:creationId xmlns:a16="http://schemas.microsoft.com/office/drawing/2014/main" id="{2D1BD50A-85D3-40C5-8764-9717C799D966}"/>
                </a:ext>
              </a:extLst>
            </p:cNvPr>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12">
              <a:extLst>
                <a:ext uri="{FF2B5EF4-FFF2-40B4-BE49-F238E27FC236}">
                  <a16:creationId xmlns:a16="http://schemas.microsoft.com/office/drawing/2014/main" id="{4E1F4019-919B-43FE-80A4-D5BEEDCDF70B}"/>
                </a:ext>
              </a:extLst>
            </p:cNvPr>
            <p:cNvSpPr>
              <a:spLocks noEditPoints="1"/>
            </p:cNvSpPr>
            <p:nvPr/>
          </p:nvSpPr>
          <p:spPr bwMode="auto">
            <a:xfrm>
              <a:off x="8801404" y="2000917"/>
              <a:ext cx="33671" cy="14965"/>
            </a:xfrm>
            <a:custGeom>
              <a:avLst/>
              <a:gdLst>
                <a:gd name="T0" fmla="*/ 0 w 36"/>
                <a:gd name="T1" fmla="*/ 2 h 16"/>
                <a:gd name="T2" fmla="*/ 6 w 36"/>
                <a:gd name="T3" fmla="*/ 2 h 16"/>
                <a:gd name="T4" fmla="*/ 6 w 36"/>
                <a:gd name="T5" fmla="*/ 16 h 16"/>
                <a:gd name="T6" fmla="*/ 10 w 36"/>
                <a:gd name="T7" fmla="*/ 16 h 16"/>
                <a:gd name="T8" fmla="*/ 10 w 36"/>
                <a:gd name="T9" fmla="*/ 2 h 16"/>
                <a:gd name="T10" fmla="*/ 16 w 36"/>
                <a:gd name="T11" fmla="*/ 2 h 16"/>
                <a:gd name="T12" fmla="*/ 16 w 36"/>
                <a:gd name="T13" fmla="*/ 0 h 16"/>
                <a:gd name="T14" fmla="*/ 0 w 36"/>
                <a:gd name="T15" fmla="*/ 0 h 16"/>
                <a:gd name="T16" fmla="*/ 0 w 36"/>
                <a:gd name="T17" fmla="*/ 2 h 16"/>
                <a:gd name="T18" fmla="*/ 30 w 36"/>
                <a:gd name="T19" fmla="*/ 0 h 16"/>
                <a:gd name="T20" fmla="*/ 26 w 36"/>
                <a:gd name="T21" fmla="*/ 10 h 16"/>
                <a:gd name="T22" fmla="*/ 26 w 36"/>
                <a:gd name="T23" fmla="*/ 10 h 16"/>
                <a:gd name="T24" fmla="*/ 24 w 36"/>
                <a:gd name="T25" fmla="*/ 0 h 16"/>
                <a:gd name="T26" fmla="*/ 18 w 36"/>
                <a:gd name="T27" fmla="*/ 0 h 16"/>
                <a:gd name="T28" fmla="*/ 18 w 36"/>
                <a:gd name="T29" fmla="*/ 16 h 16"/>
                <a:gd name="T30" fmla="*/ 22 w 36"/>
                <a:gd name="T31" fmla="*/ 16 h 16"/>
                <a:gd name="T32" fmla="*/ 22 w 36"/>
                <a:gd name="T33" fmla="*/ 2 h 16"/>
                <a:gd name="T34" fmla="*/ 22 w 36"/>
                <a:gd name="T35" fmla="*/ 2 h 16"/>
                <a:gd name="T36" fmla="*/ 26 w 36"/>
                <a:gd name="T37" fmla="*/ 16 h 16"/>
                <a:gd name="T38" fmla="*/ 28 w 36"/>
                <a:gd name="T39" fmla="*/ 16 h 16"/>
                <a:gd name="T40" fmla="*/ 32 w 36"/>
                <a:gd name="T41" fmla="*/ 2 h 16"/>
                <a:gd name="T42" fmla="*/ 32 w 36"/>
                <a:gd name="T43" fmla="*/ 2 h 16"/>
                <a:gd name="T44" fmla="*/ 32 w 36"/>
                <a:gd name="T45" fmla="*/ 16 h 16"/>
                <a:gd name="T46" fmla="*/ 36 w 36"/>
                <a:gd name="T47" fmla="*/ 16 h 16"/>
                <a:gd name="T48" fmla="*/ 36 w 36"/>
                <a:gd name="T49" fmla="*/ 0 h 16"/>
                <a:gd name="T50" fmla="*/ 30 w 36"/>
                <a:gd name="T5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6">
                  <a:moveTo>
                    <a:pt x="0" y="2"/>
                  </a:moveTo>
                  <a:lnTo>
                    <a:pt x="6" y="2"/>
                  </a:lnTo>
                  <a:lnTo>
                    <a:pt x="6" y="16"/>
                  </a:lnTo>
                  <a:lnTo>
                    <a:pt x="10" y="16"/>
                  </a:lnTo>
                  <a:lnTo>
                    <a:pt x="10" y="2"/>
                  </a:lnTo>
                  <a:lnTo>
                    <a:pt x="16" y="2"/>
                  </a:lnTo>
                  <a:lnTo>
                    <a:pt x="16" y="0"/>
                  </a:lnTo>
                  <a:lnTo>
                    <a:pt x="0" y="0"/>
                  </a:lnTo>
                  <a:lnTo>
                    <a:pt x="0" y="2"/>
                  </a:lnTo>
                  <a:close/>
                  <a:moveTo>
                    <a:pt x="30" y="0"/>
                  </a:moveTo>
                  <a:lnTo>
                    <a:pt x="26" y="10"/>
                  </a:lnTo>
                  <a:lnTo>
                    <a:pt x="26" y="10"/>
                  </a:lnTo>
                  <a:lnTo>
                    <a:pt x="24" y="0"/>
                  </a:lnTo>
                  <a:lnTo>
                    <a:pt x="18" y="0"/>
                  </a:lnTo>
                  <a:lnTo>
                    <a:pt x="18" y="16"/>
                  </a:lnTo>
                  <a:lnTo>
                    <a:pt x="22" y="16"/>
                  </a:lnTo>
                  <a:lnTo>
                    <a:pt x="22" y="2"/>
                  </a:lnTo>
                  <a:lnTo>
                    <a:pt x="22" y="2"/>
                  </a:lnTo>
                  <a:lnTo>
                    <a:pt x="26" y="16"/>
                  </a:lnTo>
                  <a:lnTo>
                    <a:pt x="28" y="16"/>
                  </a:lnTo>
                  <a:lnTo>
                    <a:pt x="32" y="2"/>
                  </a:lnTo>
                  <a:lnTo>
                    <a:pt x="32" y="2"/>
                  </a:lnTo>
                  <a:lnTo>
                    <a:pt x="32" y="16"/>
                  </a:lnTo>
                  <a:lnTo>
                    <a:pt x="36" y="16"/>
                  </a:lnTo>
                  <a:lnTo>
                    <a:pt x="36"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13">
              <a:extLst>
                <a:ext uri="{FF2B5EF4-FFF2-40B4-BE49-F238E27FC236}">
                  <a16:creationId xmlns:a16="http://schemas.microsoft.com/office/drawing/2014/main" id="{B6B47DDC-2B22-4BBA-B076-BC80931191F1}"/>
                </a:ext>
              </a:extLst>
            </p:cNvPr>
            <p:cNvSpPr>
              <a:spLocks noEditPoints="1"/>
            </p:cNvSpPr>
            <p:nvPr/>
          </p:nvSpPr>
          <p:spPr bwMode="auto">
            <a:xfrm>
              <a:off x="7667817" y="1999046"/>
              <a:ext cx="123460" cy="91660"/>
            </a:xfrm>
            <a:custGeom>
              <a:avLst/>
              <a:gdLst>
                <a:gd name="T0" fmla="*/ 104 w 132"/>
                <a:gd name="T1" fmla="*/ 0 h 98"/>
                <a:gd name="T2" fmla="*/ 104 w 132"/>
                <a:gd name="T3" fmla="*/ 0 h 98"/>
                <a:gd name="T4" fmla="*/ 74 w 132"/>
                <a:gd name="T5" fmla="*/ 0 h 98"/>
                <a:gd name="T6" fmla="*/ 0 w 132"/>
                <a:gd name="T7" fmla="*/ 0 h 98"/>
                <a:gd name="T8" fmla="*/ 0 w 132"/>
                <a:gd name="T9" fmla="*/ 98 h 98"/>
                <a:gd name="T10" fmla="*/ 34 w 132"/>
                <a:gd name="T11" fmla="*/ 98 h 98"/>
                <a:gd name="T12" fmla="*/ 34 w 132"/>
                <a:gd name="T13" fmla="*/ 74 h 98"/>
                <a:gd name="T14" fmla="*/ 76 w 132"/>
                <a:gd name="T15" fmla="*/ 74 h 98"/>
                <a:gd name="T16" fmla="*/ 76 w 132"/>
                <a:gd name="T17" fmla="*/ 74 h 98"/>
                <a:gd name="T18" fmla="*/ 102 w 132"/>
                <a:gd name="T19" fmla="*/ 72 h 98"/>
                <a:gd name="T20" fmla="*/ 102 w 132"/>
                <a:gd name="T21" fmla="*/ 72 h 98"/>
                <a:gd name="T22" fmla="*/ 110 w 132"/>
                <a:gd name="T23" fmla="*/ 72 h 98"/>
                <a:gd name="T24" fmla="*/ 118 w 132"/>
                <a:gd name="T25" fmla="*/ 70 h 98"/>
                <a:gd name="T26" fmla="*/ 118 w 132"/>
                <a:gd name="T27" fmla="*/ 70 h 98"/>
                <a:gd name="T28" fmla="*/ 122 w 132"/>
                <a:gd name="T29" fmla="*/ 66 h 98"/>
                <a:gd name="T30" fmla="*/ 126 w 132"/>
                <a:gd name="T31" fmla="*/ 62 h 98"/>
                <a:gd name="T32" fmla="*/ 126 w 132"/>
                <a:gd name="T33" fmla="*/ 62 h 98"/>
                <a:gd name="T34" fmla="*/ 130 w 132"/>
                <a:gd name="T35" fmla="*/ 52 h 98"/>
                <a:gd name="T36" fmla="*/ 132 w 132"/>
                <a:gd name="T37" fmla="*/ 36 h 98"/>
                <a:gd name="T38" fmla="*/ 132 w 132"/>
                <a:gd name="T39" fmla="*/ 36 h 98"/>
                <a:gd name="T40" fmla="*/ 130 w 132"/>
                <a:gd name="T41" fmla="*/ 20 h 98"/>
                <a:gd name="T42" fmla="*/ 128 w 132"/>
                <a:gd name="T43" fmla="*/ 14 h 98"/>
                <a:gd name="T44" fmla="*/ 126 w 132"/>
                <a:gd name="T45" fmla="*/ 10 h 98"/>
                <a:gd name="T46" fmla="*/ 126 w 132"/>
                <a:gd name="T47" fmla="*/ 10 h 98"/>
                <a:gd name="T48" fmla="*/ 122 w 132"/>
                <a:gd name="T49" fmla="*/ 6 h 98"/>
                <a:gd name="T50" fmla="*/ 118 w 132"/>
                <a:gd name="T51" fmla="*/ 4 h 98"/>
                <a:gd name="T52" fmla="*/ 104 w 132"/>
                <a:gd name="T53" fmla="*/ 0 h 98"/>
                <a:gd name="T54" fmla="*/ 104 w 132"/>
                <a:gd name="T55" fmla="*/ 0 h 98"/>
                <a:gd name="T56" fmla="*/ 98 w 132"/>
                <a:gd name="T57" fmla="*/ 44 h 98"/>
                <a:gd name="T58" fmla="*/ 98 w 132"/>
                <a:gd name="T59" fmla="*/ 44 h 98"/>
                <a:gd name="T60" fmla="*/ 94 w 132"/>
                <a:gd name="T61" fmla="*/ 48 h 98"/>
                <a:gd name="T62" fmla="*/ 94 w 132"/>
                <a:gd name="T63" fmla="*/ 48 h 98"/>
                <a:gd name="T64" fmla="*/ 90 w 132"/>
                <a:gd name="T65" fmla="*/ 48 h 98"/>
                <a:gd name="T66" fmla="*/ 90 w 132"/>
                <a:gd name="T67" fmla="*/ 48 h 98"/>
                <a:gd name="T68" fmla="*/ 76 w 132"/>
                <a:gd name="T69" fmla="*/ 48 h 98"/>
                <a:gd name="T70" fmla="*/ 34 w 132"/>
                <a:gd name="T71" fmla="*/ 48 h 98"/>
                <a:gd name="T72" fmla="*/ 34 w 132"/>
                <a:gd name="T73" fmla="*/ 24 h 98"/>
                <a:gd name="T74" fmla="*/ 76 w 132"/>
                <a:gd name="T75" fmla="*/ 24 h 98"/>
                <a:gd name="T76" fmla="*/ 76 w 132"/>
                <a:gd name="T77" fmla="*/ 24 h 98"/>
                <a:gd name="T78" fmla="*/ 92 w 132"/>
                <a:gd name="T79" fmla="*/ 24 h 98"/>
                <a:gd name="T80" fmla="*/ 92 w 132"/>
                <a:gd name="T81" fmla="*/ 24 h 98"/>
                <a:gd name="T82" fmla="*/ 96 w 132"/>
                <a:gd name="T83" fmla="*/ 28 h 98"/>
                <a:gd name="T84" fmla="*/ 96 w 132"/>
                <a:gd name="T85" fmla="*/ 28 h 98"/>
                <a:gd name="T86" fmla="*/ 98 w 132"/>
                <a:gd name="T87" fmla="*/ 36 h 98"/>
                <a:gd name="T88" fmla="*/ 98 w 132"/>
                <a:gd name="T89" fmla="*/ 36 h 98"/>
                <a:gd name="T90" fmla="*/ 98 w 132"/>
                <a:gd name="T91" fmla="*/ 44 h 98"/>
                <a:gd name="T92" fmla="*/ 98 w 132"/>
                <a:gd name="T9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98">
                  <a:moveTo>
                    <a:pt x="104" y="0"/>
                  </a:moveTo>
                  <a:lnTo>
                    <a:pt x="104" y="0"/>
                  </a:lnTo>
                  <a:lnTo>
                    <a:pt x="74" y="0"/>
                  </a:lnTo>
                  <a:lnTo>
                    <a:pt x="0" y="0"/>
                  </a:lnTo>
                  <a:lnTo>
                    <a:pt x="0" y="98"/>
                  </a:lnTo>
                  <a:lnTo>
                    <a:pt x="34" y="98"/>
                  </a:lnTo>
                  <a:lnTo>
                    <a:pt x="34" y="74"/>
                  </a:lnTo>
                  <a:lnTo>
                    <a:pt x="76" y="74"/>
                  </a:lnTo>
                  <a:lnTo>
                    <a:pt x="76" y="74"/>
                  </a:lnTo>
                  <a:lnTo>
                    <a:pt x="102" y="72"/>
                  </a:lnTo>
                  <a:lnTo>
                    <a:pt x="102" y="72"/>
                  </a:lnTo>
                  <a:lnTo>
                    <a:pt x="110" y="72"/>
                  </a:lnTo>
                  <a:lnTo>
                    <a:pt x="118" y="70"/>
                  </a:lnTo>
                  <a:lnTo>
                    <a:pt x="118" y="70"/>
                  </a:lnTo>
                  <a:lnTo>
                    <a:pt x="122" y="66"/>
                  </a:lnTo>
                  <a:lnTo>
                    <a:pt x="126" y="62"/>
                  </a:lnTo>
                  <a:lnTo>
                    <a:pt x="126" y="62"/>
                  </a:lnTo>
                  <a:lnTo>
                    <a:pt x="130" y="52"/>
                  </a:lnTo>
                  <a:lnTo>
                    <a:pt x="132" y="36"/>
                  </a:lnTo>
                  <a:lnTo>
                    <a:pt x="132" y="36"/>
                  </a:lnTo>
                  <a:lnTo>
                    <a:pt x="130" y="20"/>
                  </a:lnTo>
                  <a:lnTo>
                    <a:pt x="128" y="14"/>
                  </a:lnTo>
                  <a:lnTo>
                    <a:pt x="126" y="10"/>
                  </a:lnTo>
                  <a:lnTo>
                    <a:pt x="126" y="10"/>
                  </a:lnTo>
                  <a:lnTo>
                    <a:pt x="122" y="6"/>
                  </a:lnTo>
                  <a:lnTo>
                    <a:pt x="118" y="4"/>
                  </a:lnTo>
                  <a:lnTo>
                    <a:pt x="104" y="0"/>
                  </a:lnTo>
                  <a:lnTo>
                    <a:pt x="104" y="0"/>
                  </a:lnTo>
                  <a:close/>
                  <a:moveTo>
                    <a:pt x="98" y="44"/>
                  </a:moveTo>
                  <a:lnTo>
                    <a:pt x="98" y="44"/>
                  </a:lnTo>
                  <a:lnTo>
                    <a:pt x="94" y="48"/>
                  </a:lnTo>
                  <a:lnTo>
                    <a:pt x="94" y="48"/>
                  </a:lnTo>
                  <a:lnTo>
                    <a:pt x="90" y="48"/>
                  </a:lnTo>
                  <a:lnTo>
                    <a:pt x="90" y="48"/>
                  </a:lnTo>
                  <a:lnTo>
                    <a:pt x="76" y="48"/>
                  </a:lnTo>
                  <a:lnTo>
                    <a:pt x="34" y="48"/>
                  </a:lnTo>
                  <a:lnTo>
                    <a:pt x="34" y="24"/>
                  </a:lnTo>
                  <a:lnTo>
                    <a:pt x="76" y="24"/>
                  </a:lnTo>
                  <a:lnTo>
                    <a:pt x="76" y="24"/>
                  </a:lnTo>
                  <a:lnTo>
                    <a:pt x="92" y="24"/>
                  </a:lnTo>
                  <a:lnTo>
                    <a:pt x="92" y="24"/>
                  </a:lnTo>
                  <a:lnTo>
                    <a:pt x="96" y="28"/>
                  </a:lnTo>
                  <a:lnTo>
                    <a:pt x="96" y="28"/>
                  </a:lnTo>
                  <a:lnTo>
                    <a:pt x="98" y="36"/>
                  </a:lnTo>
                  <a:lnTo>
                    <a:pt x="98" y="36"/>
                  </a:lnTo>
                  <a:lnTo>
                    <a:pt x="98" y="44"/>
                  </a:lnTo>
                  <a:lnTo>
                    <a:pt x="9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4">
              <a:extLst>
                <a:ext uri="{FF2B5EF4-FFF2-40B4-BE49-F238E27FC236}">
                  <a16:creationId xmlns:a16="http://schemas.microsoft.com/office/drawing/2014/main" id="{7B5F0A73-8C0F-42D0-A4A3-C6F133E1178B}"/>
                </a:ext>
              </a:extLst>
            </p:cNvPr>
            <p:cNvSpPr>
              <a:spLocks noEditPoints="1"/>
            </p:cNvSpPr>
            <p:nvPr/>
          </p:nvSpPr>
          <p:spPr bwMode="auto">
            <a:xfrm>
              <a:off x="7823078" y="1997175"/>
              <a:ext cx="140295" cy="95401"/>
            </a:xfrm>
            <a:custGeom>
              <a:avLst/>
              <a:gdLst>
                <a:gd name="T0" fmla="*/ 124 w 150"/>
                <a:gd name="T1" fmla="*/ 2 h 102"/>
                <a:gd name="T2" fmla="*/ 74 w 150"/>
                <a:gd name="T3" fmla="*/ 0 h 102"/>
                <a:gd name="T4" fmla="*/ 26 w 150"/>
                <a:gd name="T5" fmla="*/ 2 h 102"/>
                <a:gd name="T6" fmla="*/ 10 w 150"/>
                <a:gd name="T7" fmla="*/ 6 h 102"/>
                <a:gd name="T8" fmla="*/ 2 w 150"/>
                <a:gd name="T9" fmla="*/ 18 h 102"/>
                <a:gd name="T10" fmla="*/ 0 w 150"/>
                <a:gd name="T11" fmla="*/ 30 h 102"/>
                <a:gd name="T12" fmla="*/ 0 w 150"/>
                <a:gd name="T13" fmla="*/ 50 h 102"/>
                <a:gd name="T14" fmla="*/ 2 w 150"/>
                <a:gd name="T15" fmla="*/ 84 h 102"/>
                <a:gd name="T16" fmla="*/ 6 w 150"/>
                <a:gd name="T17" fmla="*/ 90 h 102"/>
                <a:gd name="T18" fmla="*/ 18 w 150"/>
                <a:gd name="T19" fmla="*/ 98 h 102"/>
                <a:gd name="T20" fmla="*/ 26 w 150"/>
                <a:gd name="T21" fmla="*/ 100 h 102"/>
                <a:gd name="T22" fmla="*/ 76 w 150"/>
                <a:gd name="T23" fmla="*/ 102 h 102"/>
                <a:gd name="T24" fmla="*/ 124 w 150"/>
                <a:gd name="T25" fmla="*/ 100 h 102"/>
                <a:gd name="T26" fmla="*/ 140 w 150"/>
                <a:gd name="T27" fmla="*/ 94 h 102"/>
                <a:gd name="T28" fmla="*/ 148 w 150"/>
                <a:gd name="T29" fmla="*/ 84 h 102"/>
                <a:gd name="T30" fmla="*/ 150 w 150"/>
                <a:gd name="T31" fmla="*/ 70 h 102"/>
                <a:gd name="T32" fmla="*/ 150 w 150"/>
                <a:gd name="T33" fmla="*/ 50 h 102"/>
                <a:gd name="T34" fmla="*/ 148 w 150"/>
                <a:gd name="T35" fmla="*/ 18 h 102"/>
                <a:gd name="T36" fmla="*/ 144 w 150"/>
                <a:gd name="T37" fmla="*/ 12 h 102"/>
                <a:gd name="T38" fmla="*/ 132 w 150"/>
                <a:gd name="T39" fmla="*/ 4 h 102"/>
                <a:gd name="T40" fmla="*/ 124 w 150"/>
                <a:gd name="T41" fmla="*/ 2 h 102"/>
                <a:gd name="T42" fmla="*/ 116 w 150"/>
                <a:gd name="T43" fmla="*/ 66 h 102"/>
                <a:gd name="T44" fmla="*/ 112 w 150"/>
                <a:gd name="T45" fmla="*/ 72 h 102"/>
                <a:gd name="T46" fmla="*/ 108 w 150"/>
                <a:gd name="T47" fmla="*/ 74 h 102"/>
                <a:gd name="T48" fmla="*/ 102 w 150"/>
                <a:gd name="T49" fmla="*/ 76 h 102"/>
                <a:gd name="T50" fmla="*/ 76 w 150"/>
                <a:gd name="T51" fmla="*/ 76 h 102"/>
                <a:gd name="T52" fmla="*/ 46 w 150"/>
                <a:gd name="T53" fmla="*/ 74 h 102"/>
                <a:gd name="T54" fmla="*/ 36 w 150"/>
                <a:gd name="T55" fmla="*/ 70 h 102"/>
                <a:gd name="T56" fmla="*/ 34 w 150"/>
                <a:gd name="T57" fmla="*/ 66 h 102"/>
                <a:gd name="T58" fmla="*/ 32 w 150"/>
                <a:gd name="T59" fmla="*/ 54 h 102"/>
                <a:gd name="T60" fmla="*/ 34 w 150"/>
                <a:gd name="T61" fmla="*/ 34 h 102"/>
                <a:gd name="T62" fmla="*/ 38 w 150"/>
                <a:gd name="T63" fmla="*/ 28 h 102"/>
                <a:gd name="T64" fmla="*/ 42 w 150"/>
                <a:gd name="T65" fmla="*/ 26 h 102"/>
                <a:gd name="T66" fmla="*/ 74 w 150"/>
                <a:gd name="T67" fmla="*/ 26 h 102"/>
                <a:gd name="T68" fmla="*/ 104 w 150"/>
                <a:gd name="T69" fmla="*/ 26 h 102"/>
                <a:gd name="T70" fmla="*/ 114 w 150"/>
                <a:gd name="T71" fmla="*/ 30 h 102"/>
                <a:gd name="T72" fmla="*/ 116 w 150"/>
                <a:gd name="T73" fmla="*/ 38 h 102"/>
                <a:gd name="T74" fmla="*/ 116 w 150"/>
                <a:gd name="T75" fmla="*/ 54 h 102"/>
                <a:gd name="T76" fmla="*/ 116 w 150"/>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02">
                  <a:moveTo>
                    <a:pt x="124" y="2"/>
                  </a:moveTo>
                  <a:lnTo>
                    <a:pt x="124" y="2"/>
                  </a:lnTo>
                  <a:lnTo>
                    <a:pt x="74" y="0"/>
                  </a:lnTo>
                  <a:lnTo>
                    <a:pt x="74" y="0"/>
                  </a:lnTo>
                  <a:lnTo>
                    <a:pt x="26" y="2"/>
                  </a:lnTo>
                  <a:lnTo>
                    <a:pt x="26" y="2"/>
                  </a:lnTo>
                  <a:lnTo>
                    <a:pt x="18" y="4"/>
                  </a:lnTo>
                  <a:lnTo>
                    <a:pt x="10" y="6"/>
                  </a:lnTo>
                  <a:lnTo>
                    <a:pt x="6" y="12"/>
                  </a:lnTo>
                  <a:lnTo>
                    <a:pt x="2" y="18"/>
                  </a:lnTo>
                  <a:lnTo>
                    <a:pt x="2" y="18"/>
                  </a:lnTo>
                  <a:lnTo>
                    <a:pt x="0" y="30"/>
                  </a:lnTo>
                  <a:lnTo>
                    <a:pt x="0" y="50"/>
                  </a:lnTo>
                  <a:lnTo>
                    <a:pt x="0" y="50"/>
                  </a:lnTo>
                  <a:lnTo>
                    <a:pt x="0" y="70"/>
                  </a:lnTo>
                  <a:lnTo>
                    <a:pt x="2" y="84"/>
                  </a:lnTo>
                  <a:lnTo>
                    <a:pt x="2" y="84"/>
                  </a:lnTo>
                  <a:lnTo>
                    <a:pt x="6" y="90"/>
                  </a:lnTo>
                  <a:lnTo>
                    <a:pt x="10" y="94"/>
                  </a:lnTo>
                  <a:lnTo>
                    <a:pt x="18" y="98"/>
                  </a:lnTo>
                  <a:lnTo>
                    <a:pt x="26" y="100"/>
                  </a:lnTo>
                  <a:lnTo>
                    <a:pt x="26" y="100"/>
                  </a:lnTo>
                  <a:lnTo>
                    <a:pt x="76" y="102"/>
                  </a:lnTo>
                  <a:lnTo>
                    <a:pt x="76" y="102"/>
                  </a:lnTo>
                  <a:lnTo>
                    <a:pt x="124" y="100"/>
                  </a:lnTo>
                  <a:lnTo>
                    <a:pt x="124" y="100"/>
                  </a:lnTo>
                  <a:lnTo>
                    <a:pt x="132" y="98"/>
                  </a:lnTo>
                  <a:lnTo>
                    <a:pt x="140" y="94"/>
                  </a:lnTo>
                  <a:lnTo>
                    <a:pt x="144" y="90"/>
                  </a:lnTo>
                  <a:lnTo>
                    <a:pt x="148" y="84"/>
                  </a:lnTo>
                  <a:lnTo>
                    <a:pt x="148" y="84"/>
                  </a:lnTo>
                  <a:lnTo>
                    <a:pt x="150" y="70"/>
                  </a:lnTo>
                  <a:lnTo>
                    <a:pt x="150" y="50"/>
                  </a:lnTo>
                  <a:lnTo>
                    <a:pt x="150" y="50"/>
                  </a:lnTo>
                  <a:lnTo>
                    <a:pt x="150" y="30"/>
                  </a:lnTo>
                  <a:lnTo>
                    <a:pt x="148" y="18"/>
                  </a:lnTo>
                  <a:lnTo>
                    <a:pt x="148" y="18"/>
                  </a:lnTo>
                  <a:lnTo>
                    <a:pt x="144" y="12"/>
                  </a:lnTo>
                  <a:lnTo>
                    <a:pt x="140" y="6"/>
                  </a:lnTo>
                  <a:lnTo>
                    <a:pt x="132" y="4"/>
                  </a:lnTo>
                  <a:lnTo>
                    <a:pt x="124" y="2"/>
                  </a:lnTo>
                  <a:lnTo>
                    <a:pt x="124" y="2"/>
                  </a:lnTo>
                  <a:close/>
                  <a:moveTo>
                    <a:pt x="116" y="66"/>
                  </a:moveTo>
                  <a:lnTo>
                    <a:pt x="116" y="66"/>
                  </a:lnTo>
                  <a:lnTo>
                    <a:pt x="114" y="70"/>
                  </a:lnTo>
                  <a:lnTo>
                    <a:pt x="112" y="72"/>
                  </a:lnTo>
                  <a:lnTo>
                    <a:pt x="112" y="72"/>
                  </a:lnTo>
                  <a:lnTo>
                    <a:pt x="108" y="74"/>
                  </a:lnTo>
                  <a:lnTo>
                    <a:pt x="102" y="76"/>
                  </a:lnTo>
                  <a:lnTo>
                    <a:pt x="102" y="76"/>
                  </a:lnTo>
                  <a:lnTo>
                    <a:pt x="76" y="76"/>
                  </a:lnTo>
                  <a:lnTo>
                    <a:pt x="76" y="76"/>
                  </a:lnTo>
                  <a:lnTo>
                    <a:pt x="46" y="74"/>
                  </a:lnTo>
                  <a:lnTo>
                    <a:pt x="46" y="74"/>
                  </a:lnTo>
                  <a:lnTo>
                    <a:pt x="38" y="72"/>
                  </a:lnTo>
                  <a:lnTo>
                    <a:pt x="36" y="70"/>
                  </a:lnTo>
                  <a:lnTo>
                    <a:pt x="34" y="66"/>
                  </a:lnTo>
                  <a:lnTo>
                    <a:pt x="34" y="66"/>
                  </a:lnTo>
                  <a:lnTo>
                    <a:pt x="32" y="54"/>
                  </a:lnTo>
                  <a:lnTo>
                    <a:pt x="32" y="54"/>
                  </a:lnTo>
                  <a:lnTo>
                    <a:pt x="34" y="40"/>
                  </a:lnTo>
                  <a:lnTo>
                    <a:pt x="34" y="34"/>
                  </a:lnTo>
                  <a:lnTo>
                    <a:pt x="34" y="34"/>
                  </a:lnTo>
                  <a:lnTo>
                    <a:pt x="38" y="28"/>
                  </a:lnTo>
                  <a:lnTo>
                    <a:pt x="42" y="26"/>
                  </a:lnTo>
                  <a:lnTo>
                    <a:pt x="42" y="26"/>
                  </a:lnTo>
                  <a:lnTo>
                    <a:pt x="74" y="26"/>
                  </a:lnTo>
                  <a:lnTo>
                    <a:pt x="74" y="26"/>
                  </a:lnTo>
                  <a:lnTo>
                    <a:pt x="104" y="26"/>
                  </a:lnTo>
                  <a:lnTo>
                    <a:pt x="104" y="26"/>
                  </a:lnTo>
                  <a:lnTo>
                    <a:pt x="110" y="28"/>
                  </a:lnTo>
                  <a:lnTo>
                    <a:pt x="114" y="30"/>
                  </a:lnTo>
                  <a:lnTo>
                    <a:pt x="114" y="30"/>
                  </a:lnTo>
                  <a:lnTo>
                    <a:pt x="116" y="38"/>
                  </a:lnTo>
                  <a:lnTo>
                    <a:pt x="116" y="38"/>
                  </a:lnTo>
                  <a:lnTo>
                    <a:pt x="116" y="54"/>
                  </a:lnTo>
                  <a:lnTo>
                    <a:pt x="116"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0" name="Freeform 15">
              <a:extLst>
                <a:ext uri="{FF2B5EF4-FFF2-40B4-BE49-F238E27FC236}">
                  <a16:creationId xmlns:a16="http://schemas.microsoft.com/office/drawing/2014/main" id="{65A9A140-2A41-40A2-9BA8-885DAC1145D7}"/>
                </a:ext>
              </a:extLst>
            </p:cNvPr>
            <p:cNvSpPr>
              <a:spLocks/>
            </p:cNvSpPr>
            <p:nvPr/>
          </p:nvSpPr>
          <p:spPr bwMode="auto">
            <a:xfrm>
              <a:off x="7993303"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2" name="Freeform 16">
              <a:extLst>
                <a:ext uri="{FF2B5EF4-FFF2-40B4-BE49-F238E27FC236}">
                  <a16:creationId xmlns:a16="http://schemas.microsoft.com/office/drawing/2014/main" id="{176BED26-C2DA-4BC1-BE38-642770AF6F6F}"/>
                </a:ext>
              </a:extLst>
            </p:cNvPr>
            <p:cNvSpPr>
              <a:spLocks/>
            </p:cNvSpPr>
            <p:nvPr/>
          </p:nvSpPr>
          <p:spPr bwMode="auto">
            <a:xfrm>
              <a:off x="8077480" y="1999046"/>
              <a:ext cx="147778" cy="91660"/>
            </a:xfrm>
            <a:custGeom>
              <a:avLst/>
              <a:gdLst>
                <a:gd name="T0" fmla="*/ 80 w 158"/>
                <a:gd name="T1" fmla="*/ 38 h 98"/>
                <a:gd name="T2" fmla="*/ 44 w 158"/>
                <a:gd name="T3" fmla="*/ 0 h 98"/>
                <a:gd name="T4" fmla="*/ 0 w 158"/>
                <a:gd name="T5" fmla="*/ 0 h 98"/>
                <a:gd name="T6" fmla="*/ 62 w 158"/>
                <a:gd name="T7" fmla="*/ 62 h 98"/>
                <a:gd name="T8" fmla="*/ 62 w 158"/>
                <a:gd name="T9" fmla="*/ 98 h 98"/>
                <a:gd name="T10" fmla="*/ 98 w 158"/>
                <a:gd name="T11" fmla="*/ 98 h 98"/>
                <a:gd name="T12" fmla="*/ 98 w 158"/>
                <a:gd name="T13" fmla="*/ 62 h 98"/>
                <a:gd name="T14" fmla="*/ 158 w 158"/>
                <a:gd name="T15" fmla="*/ 0 h 98"/>
                <a:gd name="T16" fmla="*/ 114 w 158"/>
                <a:gd name="T17" fmla="*/ 0 h 98"/>
                <a:gd name="T18" fmla="*/ 80 w 158"/>
                <a:gd name="T19"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8">
                  <a:moveTo>
                    <a:pt x="80" y="38"/>
                  </a:moveTo>
                  <a:lnTo>
                    <a:pt x="44" y="0"/>
                  </a:lnTo>
                  <a:lnTo>
                    <a:pt x="0" y="0"/>
                  </a:lnTo>
                  <a:lnTo>
                    <a:pt x="62" y="62"/>
                  </a:lnTo>
                  <a:lnTo>
                    <a:pt x="62" y="98"/>
                  </a:lnTo>
                  <a:lnTo>
                    <a:pt x="98" y="98"/>
                  </a:lnTo>
                  <a:lnTo>
                    <a:pt x="98" y="62"/>
                  </a:lnTo>
                  <a:lnTo>
                    <a:pt x="158" y="0"/>
                  </a:lnTo>
                  <a:lnTo>
                    <a:pt x="114" y="0"/>
                  </a:lnTo>
                  <a:lnTo>
                    <a:pt x="8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3" name="Freeform 17">
              <a:extLst>
                <a:ext uri="{FF2B5EF4-FFF2-40B4-BE49-F238E27FC236}">
                  <a16:creationId xmlns:a16="http://schemas.microsoft.com/office/drawing/2014/main" id="{4A003775-97F9-401F-BC6C-4EF318D2AD21}"/>
                </a:ext>
              </a:extLst>
            </p:cNvPr>
            <p:cNvSpPr>
              <a:spLocks/>
            </p:cNvSpPr>
            <p:nvPr/>
          </p:nvSpPr>
          <p:spPr bwMode="auto">
            <a:xfrm>
              <a:off x="8243964" y="1999046"/>
              <a:ext cx="108495" cy="91660"/>
            </a:xfrm>
            <a:custGeom>
              <a:avLst/>
              <a:gdLst>
                <a:gd name="T0" fmla="*/ 0 w 116"/>
                <a:gd name="T1" fmla="*/ 98 h 98"/>
                <a:gd name="T2" fmla="*/ 34 w 116"/>
                <a:gd name="T3" fmla="*/ 98 h 98"/>
                <a:gd name="T4" fmla="*/ 34 w 116"/>
                <a:gd name="T5" fmla="*/ 64 h 98"/>
                <a:gd name="T6" fmla="*/ 112 w 116"/>
                <a:gd name="T7" fmla="*/ 64 h 98"/>
                <a:gd name="T8" fmla="*/ 112 w 116"/>
                <a:gd name="T9" fmla="*/ 40 h 98"/>
                <a:gd name="T10" fmla="*/ 34 w 116"/>
                <a:gd name="T11" fmla="*/ 40 h 98"/>
                <a:gd name="T12" fmla="*/ 34 w 116"/>
                <a:gd name="T13" fmla="*/ 22 h 98"/>
                <a:gd name="T14" fmla="*/ 116 w 116"/>
                <a:gd name="T15" fmla="*/ 22 h 98"/>
                <a:gd name="T16" fmla="*/ 116 w 116"/>
                <a:gd name="T17" fmla="*/ 0 h 98"/>
                <a:gd name="T18" fmla="*/ 0 w 116"/>
                <a:gd name="T19" fmla="*/ 0 h 98"/>
                <a:gd name="T20" fmla="*/ 0 w 116"/>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98">
                  <a:moveTo>
                    <a:pt x="0" y="98"/>
                  </a:moveTo>
                  <a:lnTo>
                    <a:pt x="34" y="98"/>
                  </a:lnTo>
                  <a:lnTo>
                    <a:pt x="34" y="64"/>
                  </a:lnTo>
                  <a:lnTo>
                    <a:pt x="112" y="64"/>
                  </a:lnTo>
                  <a:lnTo>
                    <a:pt x="112" y="40"/>
                  </a:lnTo>
                  <a:lnTo>
                    <a:pt x="34" y="40"/>
                  </a:lnTo>
                  <a:lnTo>
                    <a:pt x="34" y="22"/>
                  </a:lnTo>
                  <a:lnTo>
                    <a:pt x="116" y="22"/>
                  </a:lnTo>
                  <a:lnTo>
                    <a:pt x="116" y="0"/>
                  </a:lnTo>
                  <a:lnTo>
                    <a:pt x="0" y="0"/>
                  </a:lnTo>
                  <a:lnTo>
                    <a:pt x="0"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4" name="Freeform 18">
              <a:extLst>
                <a:ext uri="{FF2B5EF4-FFF2-40B4-BE49-F238E27FC236}">
                  <a16:creationId xmlns:a16="http://schemas.microsoft.com/office/drawing/2014/main" id="{BCFF2A90-C84D-4753-9692-F07A55F77AC1}"/>
                </a:ext>
              </a:extLst>
            </p:cNvPr>
            <p:cNvSpPr>
              <a:spLocks/>
            </p:cNvSpPr>
            <p:nvPr/>
          </p:nvSpPr>
          <p:spPr bwMode="auto">
            <a:xfrm>
              <a:off x="8380518"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5" name="Freeform 19">
              <a:extLst>
                <a:ext uri="{FF2B5EF4-FFF2-40B4-BE49-F238E27FC236}">
                  <a16:creationId xmlns:a16="http://schemas.microsoft.com/office/drawing/2014/main" id="{EFD86BF8-C0E8-4825-A46D-FA4496F7D808}"/>
                </a:ext>
              </a:extLst>
            </p:cNvPr>
            <p:cNvSpPr>
              <a:spLocks noEditPoints="1"/>
            </p:cNvSpPr>
            <p:nvPr/>
          </p:nvSpPr>
          <p:spPr bwMode="auto">
            <a:xfrm>
              <a:off x="8502107" y="1997175"/>
              <a:ext cx="142166" cy="95401"/>
            </a:xfrm>
            <a:custGeom>
              <a:avLst/>
              <a:gdLst>
                <a:gd name="T0" fmla="*/ 124 w 152"/>
                <a:gd name="T1" fmla="*/ 2 h 102"/>
                <a:gd name="T2" fmla="*/ 76 w 152"/>
                <a:gd name="T3" fmla="*/ 0 h 102"/>
                <a:gd name="T4" fmla="*/ 26 w 152"/>
                <a:gd name="T5" fmla="*/ 2 h 102"/>
                <a:gd name="T6" fmla="*/ 12 w 152"/>
                <a:gd name="T7" fmla="*/ 6 h 102"/>
                <a:gd name="T8" fmla="*/ 4 w 152"/>
                <a:gd name="T9" fmla="*/ 18 h 102"/>
                <a:gd name="T10" fmla="*/ 2 w 152"/>
                <a:gd name="T11" fmla="*/ 30 h 102"/>
                <a:gd name="T12" fmla="*/ 0 w 152"/>
                <a:gd name="T13" fmla="*/ 50 h 102"/>
                <a:gd name="T14" fmla="*/ 4 w 152"/>
                <a:gd name="T15" fmla="*/ 84 h 102"/>
                <a:gd name="T16" fmla="*/ 6 w 152"/>
                <a:gd name="T17" fmla="*/ 90 h 102"/>
                <a:gd name="T18" fmla="*/ 18 w 152"/>
                <a:gd name="T19" fmla="*/ 98 h 102"/>
                <a:gd name="T20" fmla="*/ 26 w 152"/>
                <a:gd name="T21" fmla="*/ 100 h 102"/>
                <a:gd name="T22" fmla="*/ 76 w 152"/>
                <a:gd name="T23" fmla="*/ 102 h 102"/>
                <a:gd name="T24" fmla="*/ 124 w 152"/>
                <a:gd name="T25" fmla="*/ 100 h 102"/>
                <a:gd name="T26" fmla="*/ 140 w 152"/>
                <a:gd name="T27" fmla="*/ 94 h 102"/>
                <a:gd name="T28" fmla="*/ 148 w 152"/>
                <a:gd name="T29" fmla="*/ 84 h 102"/>
                <a:gd name="T30" fmla="*/ 150 w 152"/>
                <a:gd name="T31" fmla="*/ 70 h 102"/>
                <a:gd name="T32" fmla="*/ 152 w 152"/>
                <a:gd name="T33" fmla="*/ 50 h 102"/>
                <a:gd name="T34" fmla="*/ 148 w 152"/>
                <a:gd name="T35" fmla="*/ 18 h 102"/>
                <a:gd name="T36" fmla="*/ 146 w 152"/>
                <a:gd name="T37" fmla="*/ 12 h 102"/>
                <a:gd name="T38" fmla="*/ 134 w 152"/>
                <a:gd name="T39" fmla="*/ 4 h 102"/>
                <a:gd name="T40" fmla="*/ 124 w 152"/>
                <a:gd name="T41" fmla="*/ 2 h 102"/>
                <a:gd name="T42" fmla="*/ 116 w 152"/>
                <a:gd name="T43" fmla="*/ 66 h 102"/>
                <a:gd name="T44" fmla="*/ 112 w 152"/>
                <a:gd name="T45" fmla="*/ 72 h 102"/>
                <a:gd name="T46" fmla="*/ 108 w 152"/>
                <a:gd name="T47" fmla="*/ 74 h 102"/>
                <a:gd name="T48" fmla="*/ 102 w 152"/>
                <a:gd name="T49" fmla="*/ 76 h 102"/>
                <a:gd name="T50" fmla="*/ 76 w 152"/>
                <a:gd name="T51" fmla="*/ 76 h 102"/>
                <a:gd name="T52" fmla="*/ 48 w 152"/>
                <a:gd name="T53" fmla="*/ 74 h 102"/>
                <a:gd name="T54" fmla="*/ 36 w 152"/>
                <a:gd name="T55" fmla="*/ 70 h 102"/>
                <a:gd name="T56" fmla="*/ 34 w 152"/>
                <a:gd name="T57" fmla="*/ 66 h 102"/>
                <a:gd name="T58" fmla="*/ 34 w 152"/>
                <a:gd name="T59" fmla="*/ 54 h 102"/>
                <a:gd name="T60" fmla="*/ 36 w 152"/>
                <a:gd name="T61" fmla="*/ 34 h 102"/>
                <a:gd name="T62" fmla="*/ 38 w 152"/>
                <a:gd name="T63" fmla="*/ 28 h 102"/>
                <a:gd name="T64" fmla="*/ 44 w 152"/>
                <a:gd name="T65" fmla="*/ 26 h 102"/>
                <a:gd name="T66" fmla="*/ 76 w 152"/>
                <a:gd name="T67" fmla="*/ 26 h 102"/>
                <a:gd name="T68" fmla="*/ 106 w 152"/>
                <a:gd name="T69" fmla="*/ 26 h 102"/>
                <a:gd name="T70" fmla="*/ 114 w 152"/>
                <a:gd name="T71" fmla="*/ 30 h 102"/>
                <a:gd name="T72" fmla="*/ 118 w 152"/>
                <a:gd name="T73" fmla="*/ 38 h 102"/>
                <a:gd name="T74" fmla="*/ 118 w 152"/>
                <a:gd name="T75" fmla="*/ 54 h 102"/>
                <a:gd name="T76" fmla="*/ 116 w 152"/>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02">
                  <a:moveTo>
                    <a:pt x="124" y="2"/>
                  </a:moveTo>
                  <a:lnTo>
                    <a:pt x="124" y="2"/>
                  </a:lnTo>
                  <a:lnTo>
                    <a:pt x="76" y="0"/>
                  </a:lnTo>
                  <a:lnTo>
                    <a:pt x="76" y="0"/>
                  </a:lnTo>
                  <a:lnTo>
                    <a:pt x="26" y="2"/>
                  </a:lnTo>
                  <a:lnTo>
                    <a:pt x="26" y="2"/>
                  </a:lnTo>
                  <a:lnTo>
                    <a:pt x="18" y="4"/>
                  </a:lnTo>
                  <a:lnTo>
                    <a:pt x="12" y="6"/>
                  </a:lnTo>
                  <a:lnTo>
                    <a:pt x="6" y="12"/>
                  </a:lnTo>
                  <a:lnTo>
                    <a:pt x="4" y="18"/>
                  </a:lnTo>
                  <a:lnTo>
                    <a:pt x="4" y="18"/>
                  </a:lnTo>
                  <a:lnTo>
                    <a:pt x="2" y="30"/>
                  </a:lnTo>
                  <a:lnTo>
                    <a:pt x="0" y="50"/>
                  </a:lnTo>
                  <a:lnTo>
                    <a:pt x="0" y="50"/>
                  </a:lnTo>
                  <a:lnTo>
                    <a:pt x="2" y="70"/>
                  </a:lnTo>
                  <a:lnTo>
                    <a:pt x="4" y="84"/>
                  </a:lnTo>
                  <a:lnTo>
                    <a:pt x="4" y="84"/>
                  </a:lnTo>
                  <a:lnTo>
                    <a:pt x="6" y="90"/>
                  </a:lnTo>
                  <a:lnTo>
                    <a:pt x="12" y="94"/>
                  </a:lnTo>
                  <a:lnTo>
                    <a:pt x="18" y="98"/>
                  </a:lnTo>
                  <a:lnTo>
                    <a:pt x="26" y="100"/>
                  </a:lnTo>
                  <a:lnTo>
                    <a:pt x="26" y="100"/>
                  </a:lnTo>
                  <a:lnTo>
                    <a:pt x="76" y="102"/>
                  </a:lnTo>
                  <a:lnTo>
                    <a:pt x="76" y="102"/>
                  </a:lnTo>
                  <a:lnTo>
                    <a:pt x="124" y="100"/>
                  </a:lnTo>
                  <a:lnTo>
                    <a:pt x="124" y="100"/>
                  </a:lnTo>
                  <a:lnTo>
                    <a:pt x="134" y="98"/>
                  </a:lnTo>
                  <a:lnTo>
                    <a:pt x="140" y="94"/>
                  </a:lnTo>
                  <a:lnTo>
                    <a:pt x="146" y="90"/>
                  </a:lnTo>
                  <a:lnTo>
                    <a:pt x="148" y="84"/>
                  </a:lnTo>
                  <a:lnTo>
                    <a:pt x="148" y="84"/>
                  </a:lnTo>
                  <a:lnTo>
                    <a:pt x="150" y="70"/>
                  </a:lnTo>
                  <a:lnTo>
                    <a:pt x="152" y="50"/>
                  </a:lnTo>
                  <a:lnTo>
                    <a:pt x="152" y="50"/>
                  </a:lnTo>
                  <a:lnTo>
                    <a:pt x="150" y="30"/>
                  </a:lnTo>
                  <a:lnTo>
                    <a:pt x="148" y="18"/>
                  </a:lnTo>
                  <a:lnTo>
                    <a:pt x="148" y="18"/>
                  </a:lnTo>
                  <a:lnTo>
                    <a:pt x="146" y="12"/>
                  </a:lnTo>
                  <a:lnTo>
                    <a:pt x="140" y="6"/>
                  </a:lnTo>
                  <a:lnTo>
                    <a:pt x="134" y="4"/>
                  </a:lnTo>
                  <a:lnTo>
                    <a:pt x="124" y="2"/>
                  </a:lnTo>
                  <a:lnTo>
                    <a:pt x="124" y="2"/>
                  </a:lnTo>
                  <a:close/>
                  <a:moveTo>
                    <a:pt x="116" y="66"/>
                  </a:moveTo>
                  <a:lnTo>
                    <a:pt x="116" y="66"/>
                  </a:lnTo>
                  <a:lnTo>
                    <a:pt x="116" y="70"/>
                  </a:lnTo>
                  <a:lnTo>
                    <a:pt x="112" y="72"/>
                  </a:lnTo>
                  <a:lnTo>
                    <a:pt x="112" y="72"/>
                  </a:lnTo>
                  <a:lnTo>
                    <a:pt x="108" y="74"/>
                  </a:lnTo>
                  <a:lnTo>
                    <a:pt x="102" y="76"/>
                  </a:lnTo>
                  <a:lnTo>
                    <a:pt x="102" y="76"/>
                  </a:lnTo>
                  <a:lnTo>
                    <a:pt x="76" y="76"/>
                  </a:lnTo>
                  <a:lnTo>
                    <a:pt x="76" y="76"/>
                  </a:lnTo>
                  <a:lnTo>
                    <a:pt x="48" y="74"/>
                  </a:lnTo>
                  <a:lnTo>
                    <a:pt x="48" y="74"/>
                  </a:lnTo>
                  <a:lnTo>
                    <a:pt x="38" y="72"/>
                  </a:lnTo>
                  <a:lnTo>
                    <a:pt x="36" y="70"/>
                  </a:lnTo>
                  <a:lnTo>
                    <a:pt x="34" y="66"/>
                  </a:lnTo>
                  <a:lnTo>
                    <a:pt x="34" y="66"/>
                  </a:lnTo>
                  <a:lnTo>
                    <a:pt x="34" y="54"/>
                  </a:lnTo>
                  <a:lnTo>
                    <a:pt x="34" y="54"/>
                  </a:lnTo>
                  <a:lnTo>
                    <a:pt x="34" y="40"/>
                  </a:lnTo>
                  <a:lnTo>
                    <a:pt x="36" y="34"/>
                  </a:lnTo>
                  <a:lnTo>
                    <a:pt x="36" y="34"/>
                  </a:lnTo>
                  <a:lnTo>
                    <a:pt x="38" y="28"/>
                  </a:lnTo>
                  <a:lnTo>
                    <a:pt x="44" y="26"/>
                  </a:lnTo>
                  <a:lnTo>
                    <a:pt x="44" y="26"/>
                  </a:lnTo>
                  <a:lnTo>
                    <a:pt x="76" y="26"/>
                  </a:lnTo>
                  <a:lnTo>
                    <a:pt x="76" y="26"/>
                  </a:lnTo>
                  <a:lnTo>
                    <a:pt x="106" y="26"/>
                  </a:lnTo>
                  <a:lnTo>
                    <a:pt x="106" y="26"/>
                  </a:lnTo>
                  <a:lnTo>
                    <a:pt x="110" y="28"/>
                  </a:lnTo>
                  <a:lnTo>
                    <a:pt x="114" y="30"/>
                  </a:lnTo>
                  <a:lnTo>
                    <a:pt x="114" y="30"/>
                  </a:lnTo>
                  <a:lnTo>
                    <a:pt x="118" y="38"/>
                  </a:lnTo>
                  <a:lnTo>
                    <a:pt x="118" y="38"/>
                  </a:lnTo>
                  <a:lnTo>
                    <a:pt x="118" y="54"/>
                  </a:lnTo>
                  <a:lnTo>
                    <a:pt x="118"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20">
              <a:extLst>
                <a:ext uri="{FF2B5EF4-FFF2-40B4-BE49-F238E27FC236}">
                  <a16:creationId xmlns:a16="http://schemas.microsoft.com/office/drawing/2014/main" id="{9A675624-4B33-43F1-B43E-1FCFF7964590}"/>
                </a:ext>
              </a:extLst>
            </p:cNvPr>
            <p:cNvSpPr>
              <a:spLocks noEditPoints="1"/>
            </p:cNvSpPr>
            <p:nvPr/>
          </p:nvSpPr>
          <p:spPr bwMode="auto">
            <a:xfrm>
              <a:off x="8672332" y="1999046"/>
              <a:ext cx="127201" cy="93530"/>
            </a:xfrm>
            <a:custGeom>
              <a:avLst/>
              <a:gdLst>
                <a:gd name="T0" fmla="*/ 130 w 136"/>
                <a:gd name="T1" fmla="*/ 66 h 100"/>
                <a:gd name="T2" fmla="*/ 116 w 136"/>
                <a:gd name="T3" fmla="*/ 62 h 100"/>
                <a:gd name="T4" fmla="*/ 124 w 136"/>
                <a:gd name="T5" fmla="*/ 60 h 100"/>
                <a:gd name="T6" fmla="*/ 130 w 136"/>
                <a:gd name="T7" fmla="*/ 56 h 100"/>
                <a:gd name="T8" fmla="*/ 134 w 136"/>
                <a:gd name="T9" fmla="*/ 48 h 100"/>
                <a:gd name="T10" fmla="*/ 136 w 136"/>
                <a:gd name="T11" fmla="*/ 32 h 100"/>
                <a:gd name="T12" fmla="*/ 136 w 136"/>
                <a:gd name="T13" fmla="*/ 22 h 100"/>
                <a:gd name="T14" fmla="*/ 134 w 136"/>
                <a:gd name="T15" fmla="*/ 14 h 100"/>
                <a:gd name="T16" fmla="*/ 126 w 136"/>
                <a:gd name="T17" fmla="*/ 4 h 100"/>
                <a:gd name="T18" fmla="*/ 120 w 136"/>
                <a:gd name="T19" fmla="*/ 2 h 100"/>
                <a:gd name="T20" fmla="*/ 114 w 136"/>
                <a:gd name="T21" fmla="*/ 2 h 100"/>
                <a:gd name="T22" fmla="*/ 0 w 136"/>
                <a:gd name="T23" fmla="*/ 0 h 100"/>
                <a:gd name="T24" fmla="*/ 32 w 136"/>
                <a:gd name="T25" fmla="*/ 100 h 100"/>
                <a:gd name="T26" fmla="*/ 80 w 136"/>
                <a:gd name="T27" fmla="*/ 74 h 100"/>
                <a:gd name="T28" fmla="*/ 94 w 136"/>
                <a:gd name="T29" fmla="*/ 74 h 100"/>
                <a:gd name="T30" fmla="*/ 98 w 136"/>
                <a:gd name="T31" fmla="*/ 76 h 100"/>
                <a:gd name="T32" fmla="*/ 102 w 136"/>
                <a:gd name="T33" fmla="*/ 82 h 100"/>
                <a:gd name="T34" fmla="*/ 102 w 136"/>
                <a:gd name="T35" fmla="*/ 94 h 100"/>
                <a:gd name="T36" fmla="*/ 134 w 136"/>
                <a:gd name="T37" fmla="*/ 100 h 100"/>
                <a:gd name="T38" fmla="*/ 134 w 136"/>
                <a:gd name="T39" fmla="*/ 90 h 100"/>
                <a:gd name="T40" fmla="*/ 134 w 136"/>
                <a:gd name="T41" fmla="*/ 74 h 100"/>
                <a:gd name="T42" fmla="*/ 130 w 136"/>
                <a:gd name="T43" fmla="*/ 66 h 100"/>
                <a:gd name="T44" fmla="*/ 102 w 136"/>
                <a:gd name="T45" fmla="*/ 44 h 100"/>
                <a:gd name="T46" fmla="*/ 98 w 136"/>
                <a:gd name="T47" fmla="*/ 48 h 100"/>
                <a:gd name="T48" fmla="*/ 94 w 136"/>
                <a:gd name="T49" fmla="*/ 50 h 100"/>
                <a:gd name="T50" fmla="*/ 32 w 136"/>
                <a:gd name="T51" fmla="*/ 50 h 100"/>
                <a:gd name="T52" fmla="*/ 80 w 136"/>
                <a:gd name="T53" fmla="*/ 26 h 100"/>
                <a:gd name="T54" fmla="*/ 94 w 136"/>
                <a:gd name="T55" fmla="*/ 26 h 100"/>
                <a:gd name="T56" fmla="*/ 98 w 136"/>
                <a:gd name="T57" fmla="*/ 26 h 100"/>
                <a:gd name="T58" fmla="*/ 102 w 136"/>
                <a:gd name="T59" fmla="*/ 30 h 100"/>
                <a:gd name="T60" fmla="*/ 102 w 136"/>
                <a:gd name="T61" fmla="*/ 38 h 100"/>
                <a:gd name="T62" fmla="*/ 102 w 136"/>
                <a:gd name="T63"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00">
                  <a:moveTo>
                    <a:pt x="130" y="66"/>
                  </a:moveTo>
                  <a:lnTo>
                    <a:pt x="130" y="66"/>
                  </a:lnTo>
                  <a:lnTo>
                    <a:pt x="124" y="62"/>
                  </a:lnTo>
                  <a:lnTo>
                    <a:pt x="116" y="62"/>
                  </a:lnTo>
                  <a:lnTo>
                    <a:pt x="116" y="62"/>
                  </a:lnTo>
                  <a:lnTo>
                    <a:pt x="124" y="60"/>
                  </a:lnTo>
                  <a:lnTo>
                    <a:pt x="130" y="56"/>
                  </a:lnTo>
                  <a:lnTo>
                    <a:pt x="130" y="56"/>
                  </a:lnTo>
                  <a:lnTo>
                    <a:pt x="132" y="54"/>
                  </a:lnTo>
                  <a:lnTo>
                    <a:pt x="134" y="48"/>
                  </a:lnTo>
                  <a:lnTo>
                    <a:pt x="134" y="48"/>
                  </a:lnTo>
                  <a:lnTo>
                    <a:pt x="136" y="32"/>
                  </a:lnTo>
                  <a:lnTo>
                    <a:pt x="136" y="32"/>
                  </a:lnTo>
                  <a:lnTo>
                    <a:pt x="136" y="22"/>
                  </a:lnTo>
                  <a:lnTo>
                    <a:pt x="134" y="14"/>
                  </a:lnTo>
                  <a:lnTo>
                    <a:pt x="134" y="14"/>
                  </a:lnTo>
                  <a:lnTo>
                    <a:pt x="130" y="8"/>
                  </a:lnTo>
                  <a:lnTo>
                    <a:pt x="126" y="4"/>
                  </a:lnTo>
                  <a:lnTo>
                    <a:pt x="126" y="4"/>
                  </a:lnTo>
                  <a:lnTo>
                    <a:pt x="120" y="2"/>
                  </a:lnTo>
                  <a:lnTo>
                    <a:pt x="114" y="2"/>
                  </a:lnTo>
                  <a:lnTo>
                    <a:pt x="114" y="2"/>
                  </a:lnTo>
                  <a:lnTo>
                    <a:pt x="80" y="0"/>
                  </a:lnTo>
                  <a:lnTo>
                    <a:pt x="0" y="0"/>
                  </a:lnTo>
                  <a:lnTo>
                    <a:pt x="0" y="100"/>
                  </a:lnTo>
                  <a:lnTo>
                    <a:pt x="32" y="100"/>
                  </a:lnTo>
                  <a:lnTo>
                    <a:pt x="32" y="74"/>
                  </a:lnTo>
                  <a:lnTo>
                    <a:pt x="80" y="74"/>
                  </a:lnTo>
                  <a:lnTo>
                    <a:pt x="80" y="74"/>
                  </a:lnTo>
                  <a:lnTo>
                    <a:pt x="94" y="74"/>
                  </a:lnTo>
                  <a:lnTo>
                    <a:pt x="94" y="74"/>
                  </a:lnTo>
                  <a:lnTo>
                    <a:pt x="98" y="76"/>
                  </a:lnTo>
                  <a:lnTo>
                    <a:pt x="98" y="76"/>
                  </a:lnTo>
                  <a:lnTo>
                    <a:pt x="102" y="82"/>
                  </a:lnTo>
                  <a:lnTo>
                    <a:pt x="102" y="82"/>
                  </a:lnTo>
                  <a:lnTo>
                    <a:pt x="102" y="94"/>
                  </a:lnTo>
                  <a:lnTo>
                    <a:pt x="102" y="100"/>
                  </a:lnTo>
                  <a:lnTo>
                    <a:pt x="134" y="100"/>
                  </a:lnTo>
                  <a:lnTo>
                    <a:pt x="134" y="90"/>
                  </a:lnTo>
                  <a:lnTo>
                    <a:pt x="134" y="90"/>
                  </a:lnTo>
                  <a:lnTo>
                    <a:pt x="134" y="74"/>
                  </a:lnTo>
                  <a:lnTo>
                    <a:pt x="134" y="74"/>
                  </a:lnTo>
                  <a:lnTo>
                    <a:pt x="130" y="66"/>
                  </a:lnTo>
                  <a:lnTo>
                    <a:pt x="130" y="66"/>
                  </a:lnTo>
                  <a:close/>
                  <a:moveTo>
                    <a:pt x="102" y="44"/>
                  </a:moveTo>
                  <a:lnTo>
                    <a:pt x="102" y="44"/>
                  </a:lnTo>
                  <a:lnTo>
                    <a:pt x="98" y="48"/>
                  </a:lnTo>
                  <a:lnTo>
                    <a:pt x="98" y="48"/>
                  </a:lnTo>
                  <a:lnTo>
                    <a:pt x="94" y="50"/>
                  </a:lnTo>
                  <a:lnTo>
                    <a:pt x="94" y="50"/>
                  </a:lnTo>
                  <a:lnTo>
                    <a:pt x="80" y="50"/>
                  </a:lnTo>
                  <a:lnTo>
                    <a:pt x="32" y="50"/>
                  </a:lnTo>
                  <a:lnTo>
                    <a:pt x="32" y="26"/>
                  </a:lnTo>
                  <a:lnTo>
                    <a:pt x="80" y="26"/>
                  </a:lnTo>
                  <a:lnTo>
                    <a:pt x="80" y="26"/>
                  </a:lnTo>
                  <a:lnTo>
                    <a:pt x="94" y="26"/>
                  </a:lnTo>
                  <a:lnTo>
                    <a:pt x="94" y="26"/>
                  </a:lnTo>
                  <a:lnTo>
                    <a:pt x="98" y="26"/>
                  </a:lnTo>
                  <a:lnTo>
                    <a:pt x="98" y="26"/>
                  </a:lnTo>
                  <a:lnTo>
                    <a:pt x="102" y="30"/>
                  </a:lnTo>
                  <a:lnTo>
                    <a:pt x="102" y="30"/>
                  </a:lnTo>
                  <a:lnTo>
                    <a:pt x="102" y="38"/>
                  </a:lnTo>
                  <a:lnTo>
                    <a:pt x="102" y="38"/>
                  </a:lnTo>
                  <a:lnTo>
                    <a:pt x="102" y="44"/>
                  </a:lnTo>
                  <a:lnTo>
                    <a:pt x="10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21">
              <a:extLst>
                <a:ext uri="{FF2B5EF4-FFF2-40B4-BE49-F238E27FC236}">
                  <a16:creationId xmlns:a16="http://schemas.microsoft.com/office/drawing/2014/main" id="{081BDF05-D72B-418C-8B9C-A9EB38FFE323}"/>
                </a:ext>
              </a:extLst>
            </p:cNvPr>
            <p:cNvSpPr>
              <a:spLocks/>
            </p:cNvSpPr>
            <p:nvPr/>
          </p:nvSpPr>
          <p:spPr bwMode="auto">
            <a:xfrm>
              <a:off x="7892290" y="2137471"/>
              <a:ext cx="54248" cy="48636"/>
            </a:xfrm>
            <a:custGeom>
              <a:avLst/>
              <a:gdLst>
                <a:gd name="T0" fmla="*/ 6 w 58"/>
                <a:gd name="T1" fmla="*/ 36 h 52"/>
                <a:gd name="T2" fmla="*/ 6 w 58"/>
                <a:gd name="T3" fmla="*/ 38 h 52"/>
                <a:gd name="T4" fmla="*/ 8 w 58"/>
                <a:gd name="T5" fmla="*/ 44 h 52"/>
                <a:gd name="T6" fmla="*/ 18 w 58"/>
                <a:gd name="T7" fmla="*/ 46 h 52"/>
                <a:gd name="T8" fmla="*/ 38 w 58"/>
                <a:gd name="T9" fmla="*/ 46 h 52"/>
                <a:gd name="T10" fmla="*/ 48 w 58"/>
                <a:gd name="T11" fmla="*/ 44 h 52"/>
                <a:gd name="T12" fmla="*/ 52 w 58"/>
                <a:gd name="T13" fmla="*/ 36 h 52"/>
                <a:gd name="T14" fmla="*/ 50 w 58"/>
                <a:gd name="T15" fmla="*/ 34 h 52"/>
                <a:gd name="T16" fmla="*/ 46 w 58"/>
                <a:gd name="T17" fmla="*/ 30 h 52"/>
                <a:gd name="T18" fmla="*/ 28 w 58"/>
                <a:gd name="T19" fmla="*/ 30 h 52"/>
                <a:gd name="T20" fmla="*/ 14 w 58"/>
                <a:gd name="T21" fmla="*/ 28 h 52"/>
                <a:gd name="T22" fmla="*/ 2 w 58"/>
                <a:gd name="T23" fmla="*/ 22 h 52"/>
                <a:gd name="T24" fmla="*/ 0 w 58"/>
                <a:gd name="T25" fmla="*/ 14 h 52"/>
                <a:gd name="T26" fmla="*/ 6 w 58"/>
                <a:gd name="T27" fmla="*/ 4 h 52"/>
                <a:gd name="T28" fmla="*/ 20 w 58"/>
                <a:gd name="T29" fmla="*/ 0 h 52"/>
                <a:gd name="T30" fmla="*/ 36 w 58"/>
                <a:gd name="T31" fmla="*/ 0 h 52"/>
                <a:gd name="T32" fmla="*/ 52 w 58"/>
                <a:gd name="T33" fmla="*/ 4 h 52"/>
                <a:gd name="T34" fmla="*/ 56 w 58"/>
                <a:gd name="T35" fmla="*/ 14 h 52"/>
                <a:gd name="T36" fmla="*/ 50 w 58"/>
                <a:gd name="T37" fmla="*/ 16 h 52"/>
                <a:gd name="T38" fmla="*/ 50 w 58"/>
                <a:gd name="T39" fmla="*/ 10 h 52"/>
                <a:gd name="T40" fmla="*/ 42 w 58"/>
                <a:gd name="T41" fmla="*/ 6 h 52"/>
                <a:gd name="T42" fmla="*/ 24 w 58"/>
                <a:gd name="T43" fmla="*/ 6 h 52"/>
                <a:gd name="T44" fmla="*/ 16 w 58"/>
                <a:gd name="T45" fmla="*/ 6 h 52"/>
                <a:gd name="T46" fmla="*/ 8 w 58"/>
                <a:gd name="T47" fmla="*/ 10 h 52"/>
                <a:gd name="T48" fmla="*/ 6 w 58"/>
                <a:gd name="T49" fmla="*/ 16 h 52"/>
                <a:gd name="T50" fmla="*/ 8 w 58"/>
                <a:gd name="T51" fmla="*/ 22 h 52"/>
                <a:gd name="T52" fmla="*/ 18 w 58"/>
                <a:gd name="T53" fmla="*/ 24 h 52"/>
                <a:gd name="T54" fmla="*/ 38 w 58"/>
                <a:gd name="T55" fmla="*/ 24 h 52"/>
                <a:gd name="T56" fmla="*/ 54 w 58"/>
                <a:gd name="T57" fmla="*/ 26 h 52"/>
                <a:gd name="T58" fmla="*/ 58 w 58"/>
                <a:gd name="T59" fmla="*/ 36 h 52"/>
                <a:gd name="T60" fmla="*/ 58 w 58"/>
                <a:gd name="T61" fmla="*/ 38 h 52"/>
                <a:gd name="T62" fmla="*/ 52 w 58"/>
                <a:gd name="T63" fmla="*/ 50 h 52"/>
                <a:gd name="T64" fmla="*/ 38 w 58"/>
                <a:gd name="T65" fmla="*/ 52 h 52"/>
                <a:gd name="T66" fmla="*/ 18 w 58"/>
                <a:gd name="T67" fmla="*/ 52 h 52"/>
                <a:gd name="T68" fmla="*/ 6 w 58"/>
                <a:gd name="T69" fmla="*/ 50 h 52"/>
                <a:gd name="T70" fmla="*/ 0 w 58"/>
                <a:gd name="T7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2">
                  <a:moveTo>
                    <a:pt x="0" y="36"/>
                  </a:moveTo>
                  <a:lnTo>
                    <a:pt x="6" y="36"/>
                  </a:lnTo>
                  <a:lnTo>
                    <a:pt x="6" y="38"/>
                  </a:lnTo>
                  <a:lnTo>
                    <a:pt x="6" y="38"/>
                  </a:lnTo>
                  <a:lnTo>
                    <a:pt x="8" y="42"/>
                  </a:lnTo>
                  <a:lnTo>
                    <a:pt x="8" y="44"/>
                  </a:lnTo>
                  <a:lnTo>
                    <a:pt x="12" y="46"/>
                  </a:lnTo>
                  <a:lnTo>
                    <a:pt x="18" y="46"/>
                  </a:lnTo>
                  <a:lnTo>
                    <a:pt x="38" y="46"/>
                  </a:lnTo>
                  <a:lnTo>
                    <a:pt x="38" y="46"/>
                  </a:lnTo>
                  <a:lnTo>
                    <a:pt x="44" y="46"/>
                  </a:lnTo>
                  <a:lnTo>
                    <a:pt x="48" y="44"/>
                  </a:lnTo>
                  <a:lnTo>
                    <a:pt x="50" y="42"/>
                  </a:lnTo>
                  <a:lnTo>
                    <a:pt x="52" y="36"/>
                  </a:lnTo>
                  <a:lnTo>
                    <a:pt x="52" y="36"/>
                  </a:lnTo>
                  <a:lnTo>
                    <a:pt x="50" y="34"/>
                  </a:lnTo>
                  <a:lnTo>
                    <a:pt x="48" y="30"/>
                  </a:lnTo>
                  <a:lnTo>
                    <a:pt x="46" y="30"/>
                  </a:lnTo>
                  <a:lnTo>
                    <a:pt x="40" y="30"/>
                  </a:lnTo>
                  <a:lnTo>
                    <a:pt x="28" y="30"/>
                  </a:lnTo>
                  <a:lnTo>
                    <a:pt x="28" y="30"/>
                  </a:lnTo>
                  <a:lnTo>
                    <a:pt x="14" y="28"/>
                  </a:lnTo>
                  <a:lnTo>
                    <a:pt x="6" y="26"/>
                  </a:lnTo>
                  <a:lnTo>
                    <a:pt x="2" y="22"/>
                  </a:lnTo>
                  <a:lnTo>
                    <a:pt x="0" y="14"/>
                  </a:lnTo>
                  <a:lnTo>
                    <a:pt x="0" y="14"/>
                  </a:lnTo>
                  <a:lnTo>
                    <a:pt x="2" y="8"/>
                  </a:lnTo>
                  <a:lnTo>
                    <a:pt x="6" y="4"/>
                  </a:lnTo>
                  <a:lnTo>
                    <a:pt x="12" y="2"/>
                  </a:lnTo>
                  <a:lnTo>
                    <a:pt x="20" y="0"/>
                  </a:lnTo>
                  <a:lnTo>
                    <a:pt x="36" y="0"/>
                  </a:lnTo>
                  <a:lnTo>
                    <a:pt x="36" y="0"/>
                  </a:lnTo>
                  <a:lnTo>
                    <a:pt x="46" y="2"/>
                  </a:lnTo>
                  <a:lnTo>
                    <a:pt x="52" y="4"/>
                  </a:lnTo>
                  <a:lnTo>
                    <a:pt x="56" y="8"/>
                  </a:lnTo>
                  <a:lnTo>
                    <a:pt x="56" y="14"/>
                  </a:lnTo>
                  <a:lnTo>
                    <a:pt x="56" y="16"/>
                  </a:lnTo>
                  <a:lnTo>
                    <a:pt x="50" y="16"/>
                  </a:lnTo>
                  <a:lnTo>
                    <a:pt x="50" y="16"/>
                  </a:lnTo>
                  <a:lnTo>
                    <a:pt x="50" y="10"/>
                  </a:lnTo>
                  <a:lnTo>
                    <a:pt x="48" y="8"/>
                  </a:lnTo>
                  <a:lnTo>
                    <a:pt x="42" y="6"/>
                  </a:lnTo>
                  <a:lnTo>
                    <a:pt x="32" y="6"/>
                  </a:lnTo>
                  <a:lnTo>
                    <a:pt x="24" y="6"/>
                  </a:lnTo>
                  <a:lnTo>
                    <a:pt x="24" y="6"/>
                  </a:lnTo>
                  <a:lnTo>
                    <a:pt x="16" y="6"/>
                  </a:lnTo>
                  <a:lnTo>
                    <a:pt x="10" y="8"/>
                  </a:lnTo>
                  <a:lnTo>
                    <a:pt x="8" y="10"/>
                  </a:lnTo>
                  <a:lnTo>
                    <a:pt x="6" y="16"/>
                  </a:lnTo>
                  <a:lnTo>
                    <a:pt x="6" y="16"/>
                  </a:lnTo>
                  <a:lnTo>
                    <a:pt x="6" y="18"/>
                  </a:lnTo>
                  <a:lnTo>
                    <a:pt x="8" y="22"/>
                  </a:lnTo>
                  <a:lnTo>
                    <a:pt x="12" y="22"/>
                  </a:lnTo>
                  <a:lnTo>
                    <a:pt x="18" y="24"/>
                  </a:lnTo>
                  <a:lnTo>
                    <a:pt x="38" y="24"/>
                  </a:lnTo>
                  <a:lnTo>
                    <a:pt x="38" y="24"/>
                  </a:lnTo>
                  <a:lnTo>
                    <a:pt x="48" y="24"/>
                  </a:lnTo>
                  <a:lnTo>
                    <a:pt x="54" y="26"/>
                  </a:lnTo>
                  <a:lnTo>
                    <a:pt x="56" y="30"/>
                  </a:lnTo>
                  <a:lnTo>
                    <a:pt x="58" y="36"/>
                  </a:lnTo>
                  <a:lnTo>
                    <a:pt x="58" y="38"/>
                  </a:lnTo>
                  <a:lnTo>
                    <a:pt x="58" y="38"/>
                  </a:lnTo>
                  <a:lnTo>
                    <a:pt x="56" y="46"/>
                  </a:lnTo>
                  <a:lnTo>
                    <a:pt x="52" y="50"/>
                  </a:lnTo>
                  <a:lnTo>
                    <a:pt x="44" y="52"/>
                  </a:lnTo>
                  <a:lnTo>
                    <a:pt x="38" y="52"/>
                  </a:lnTo>
                  <a:lnTo>
                    <a:pt x="18" y="52"/>
                  </a:lnTo>
                  <a:lnTo>
                    <a:pt x="18" y="52"/>
                  </a:lnTo>
                  <a:lnTo>
                    <a:pt x="12" y="52"/>
                  </a:lnTo>
                  <a:lnTo>
                    <a:pt x="6" y="50"/>
                  </a:lnTo>
                  <a:lnTo>
                    <a:pt x="2" y="46"/>
                  </a:lnTo>
                  <a:lnTo>
                    <a:pt x="0" y="40"/>
                  </a:lnTo>
                  <a:lnTo>
                    <a:pt x="0" y="3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8" name="Freeform 22">
              <a:extLst>
                <a:ext uri="{FF2B5EF4-FFF2-40B4-BE49-F238E27FC236}">
                  <a16:creationId xmlns:a16="http://schemas.microsoft.com/office/drawing/2014/main" id="{ADFE8E6A-8979-4281-82A3-F5BE357F7209}"/>
                </a:ext>
              </a:extLst>
            </p:cNvPr>
            <p:cNvSpPr>
              <a:spLocks noEditPoints="1"/>
            </p:cNvSpPr>
            <p:nvPr/>
          </p:nvSpPr>
          <p:spPr bwMode="auto">
            <a:xfrm>
              <a:off x="7955891" y="2137471"/>
              <a:ext cx="59859" cy="48636"/>
            </a:xfrm>
            <a:custGeom>
              <a:avLst/>
              <a:gdLst>
                <a:gd name="T0" fmla="*/ 0 w 64"/>
                <a:gd name="T1" fmla="*/ 20 h 52"/>
                <a:gd name="T2" fmla="*/ 0 w 64"/>
                <a:gd name="T3" fmla="*/ 20 h 52"/>
                <a:gd name="T4" fmla="*/ 2 w 64"/>
                <a:gd name="T5" fmla="*/ 12 h 52"/>
                <a:gd name="T6" fmla="*/ 4 w 64"/>
                <a:gd name="T7" fmla="*/ 6 h 52"/>
                <a:gd name="T8" fmla="*/ 10 w 64"/>
                <a:gd name="T9" fmla="*/ 2 h 52"/>
                <a:gd name="T10" fmla="*/ 18 w 64"/>
                <a:gd name="T11" fmla="*/ 0 h 52"/>
                <a:gd name="T12" fmla="*/ 46 w 64"/>
                <a:gd name="T13" fmla="*/ 0 h 52"/>
                <a:gd name="T14" fmla="*/ 46 w 64"/>
                <a:gd name="T15" fmla="*/ 0 h 52"/>
                <a:gd name="T16" fmla="*/ 56 w 64"/>
                <a:gd name="T17" fmla="*/ 2 h 52"/>
                <a:gd name="T18" fmla="*/ 60 w 64"/>
                <a:gd name="T19" fmla="*/ 6 h 52"/>
                <a:gd name="T20" fmla="*/ 64 w 64"/>
                <a:gd name="T21" fmla="*/ 12 h 52"/>
                <a:gd name="T22" fmla="*/ 64 w 64"/>
                <a:gd name="T23" fmla="*/ 20 h 52"/>
                <a:gd name="T24" fmla="*/ 64 w 64"/>
                <a:gd name="T25" fmla="*/ 32 h 52"/>
                <a:gd name="T26" fmla="*/ 64 w 64"/>
                <a:gd name="T27" fmla="*/ 32 h 52"/>
                <a:gd name="T28" fmla="*/ 64 w 64"/>
                <a:gd name="T29" fmla="*/ 42 h 52"/>
                <a:gd name="T30" fmla="*/ 60 w 64"/>
                <a:gd name="T31" fmla="*/ 48 h 52"/>
                <a:gd name="T32" fmla="*/ 56 w 64"/>
                <a:gd name="T33" fmla="*/ 50 h 52"/>
                <a:gd name="T34" fmla="*/ 46 w 64"/>
                <a:gd name="T35" fmla="*/ 52 h 52"/>
                <a:gd name="T36" fmla="*/ 18 w 64"/>
                <a:gd name="T37" fmla="*/ 52 h 52"/>
                <a:gd name="T38" fmla="*/ 18 w 64"/>
                <a:gd name="T39" fmla="*/ 52 h 52"/>
                <a:gd name="T40" fmla="*/ 10 w 64"/>
                <a:gd name="T41" fmla="*/ 50 h 52"/>
                <a:gd name="T42" fmla="*/ 4 w 64"/>
                <a:gd name="T43" fmla="*/ 48 h 52"/>
                <a:gd name="T44" fmla="*/ 2 w 64"/>
                <a:gd name="T45" fmla="*/ 42 h 52"/>
                <a:gd name="T46" fmla="*/ 0 w 64"/>
                <a:gd name="T47" fmla="*/ 32 h 52"/>
                <a:gd name="T48" fmla="*/ 0 w 64"/>
                <a:gd name="T49" fmla="*/ 20 h 52"/>
                <a:gd name="T50" fmla="*/ 58 w 64"/>
                <a:gd name="T51" fmla="*/ 16 h 52"/>
                <a:gd name="T52" fmla="*/ 58 w 64"/>
                <a:gd name="T53" fmla="*/ 16 h 52"/>
                <a:gd name="T54" fmla="*/ 56 w 64"/>
                <a:gd name="T55" fmla="*/ 12 h 52"/>
                <a:gd name="T56" fmla="*/ 54 w 64"/>
                <a:gd name="T57" fmla="*/ 8 h 52"/>
                <a:gd name="T58" fmla="*/ 50 w 64"/>
                <a:gd name="T59" fmla="*/ 6 h 52"/>
                <a:gd name="T60" fmla="*/ 46 w 64"/>
                <a:gd name="T61" fmla="*/ 6 h 52"/>
                <a:gd name="T62" fmla="*/ 18 w 64"/>
                <a:gd name="T63" fmla="*/ 6 h 52"/>
                <a:gd name="T64" fmla="*/ 18 w 64"/>
                <a:gd name="T65" fmla="*/ 6 h 52"/>
                <a:gd name="T66" fmla="*/ 14 w 64"/>
                <a:gd name="T67" fmla="*/ 6 h 52"/>
                <a:gd name="T68" fmla="*/ 10 w 64"/>
                <a:gd name="T69" fmla="*/ 8 h 52"/>
                <a:gd name="T70" fmla="*/ 8 w 64"/>
                <a:gd name="T71" fmla="*/ 12 h 52"/>
                <a:gd name="T72" fmla="*/ 6 w 64"/>
                <a:gd name="T73" fmla="*/ 16 h 52"/>
                <a:gd name="T74" fmla="*/ 6 w 64"/>
                <a:gd name="T75" fmla="*/ 36 h 52"/>
                <a:gd name="T76" fmla="*/ 6 w 64"/>
                <a:gd name="T77" fmla="*/ 36 h 52"/>
                <a:gd name="T78" fmla="*/ 8 w 64"/>
                <a:gd name="T79" fmla="*/ 40 h 52"/>
                <a:gd name="T80" fmla="*/ 10 w 64"/>
                <a:gd name="T81" fmla="*/ 44 h 52"/>
                <a:gd name="T82" fmla="*/ 14 w 64"/>
                <a:gd name="T83" fmla="*/ 46 h 52"/>
                <a:gd name="T84" fmla="*/ 18 w 64"/>
                <a:gd name="T85" fmla="*/ 46 h 52"/>
                <a:gd name="T86" fmla="*/ 46 w 64"/>
                <a:gd name="T87" fmla="*/ 46 h 52"/>
                <a:gd name="T88" fmla="*/ 46 w 64"/>
                <a:gd name="T89" fmla="*/ 46 h 52"/>
                <a:gd name="T90" fmla="*/ 50 w 64"/>
                <a:gd name="T91" fmla="*/ 46 h 52"/>
                <a:gd name="T92" fmla="*/ 54 w 64"/>
                <a:gd name="T93" fmla="*/ 44 h 52"/>
                <a:gd name="T94" fmla="*/ 56 w 64"/>
                <a:gd name="T95" fmla="*/ 40 h 52"/>
                <a:gd name="T96" fmla="*/ 58 w 64"/>
                <a:gd name="T97" fmla="*/ 36 h 52"/>
                <a:gd name="T98" fmla="*/ 58 w 64"/>
                <a:gd name="T9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2">
                  <a:moveTo>
                    <a:pt x="0" y="20"/>
                  </a:moveTo>
                  <a:lnTo>
                    <a:pt x="0" y="20"/>
                  </a:lnTo>
                  <a:lnTo>
                    <a:pt x="2" y="12"/>
                  </a:lnTo>
                  <a:lnTo>
                    <a:pt x="4" y="6"/>
                  </a:lnTo>
                  <a:lnTo>
                    <a:pt x="10" y="2"/>
                  </a:lnTo>
                  <a:lnTo>
                    <a:pt x="18" y="0"/>
                  </a:lnTo>
                  <a:lnTo>
                    <a:pt x="46" y="0"/>
                  </a:lnTo>
                  <a:lnTo>
                    <a:pt x="46" y="0"/>
                  </a:lnTo>
                  <a:lnTo>
                    <a:pt x="56" y="2"/>
                  </a:lnTo>
                  <a:lnTo>
                    <a:pt x="60" y="6"/>
                  </a:lnTo>
                  <a:lnTo>
                    <a:pt x="64" y="12"/>
                  </a:lnTo>
                  <a:lnTo>
                    <a:pt x="64" y="20"/>
                  </a:lnTo>
                  <a:lnTo>
                    <a:pt x="64" y="32"/>
                  </a:lnTo>
                  <a:lnTo>
                    <a:pt x="64" y="32"/>
                  </a:lnTo>
                  <a:lnTo>
                    <a:pt x="64" y="42"/>
                  </a:lnTo>
                  <a:lnTo>
                    <a:pt x="60" y="48"/>
                  </a:lnTo>
                  <a:lnTo>
                    <a:pt x="56" y="50"/>
                  </a:lnTo>
                  <a:lnTo>
                    <a:pt x="46" y="52"/>
                  </a:lnTo>
                  <a:lnTo>
                    <a:pt x="18" y="52"/>
                  </a:lnTo>
                  <a:lnTo>
                    <a:pt x="18" y="52"/>
                  </a:lnTo>
                  <a:lnTo>
                    <a:pt x="10" y="50"/>
                  </a:lnTo>
                  <a:lnTo>
                    <a:pt x="4" y="48"/>
                  </a:lnTo>
                  <a:lnTo>
                    <a:pt x="2" y="42"/>
                  </a:lnTo>
                  <a:lnTo>
                    <a:pt x="0" y="32"/>
                  </a:lnTo>
                  <a:lnTo>
                    <a:pt x="0" y="20"/>
                  </a:lnTo>
                  <a:close/>
                  <a:moveTo>
                    <a:pt x="58" y="16"/>
                  </a:moveTo>
                  <a:lnTo>
                    <a:pt x="58" y="16"/>
                  </a:lnTo>
                  <a:lnTo>
                    <a:pt x="56" y="12"/>
                  </a:lnTo>
                  <a:lnTo>
                    <a:pt x="54" y="8"/>
                  </a:lnTo>
                  <a:lnTo>
                    <a:pt x="50" y="6"/>
                  </a:lnTo>
                  <a:lnTo>
                    <a:pt x="46" y="6"/>
                  </a:lnTo>
                  <a:lnTo>
                    <a:pt x="18" y="6"/>
                  </a:lnTo>
                  <a:lnTo>
                    <a:pt x="18" y="6"/>
                  </a:lnTo>
                  <a:lnTo>
                    <a:pt x="14" y="6"/>
                  </a:lnTo>
                  <a:lnTo>
                    <a:pt x="10" y="8"/>
                  </a:lnTo>
                  <a:lnTo>
                    <a:pt x="8" y="12"/>
                  </a:lnTo>
                  <a:lnTo>
                    <a:pt x="6" y="16"/>
                  </a:lnTo>
                  <a:lnTo>
                    <a:pt x="6" y="36"/>
                  </a:lnTo>
                  <a:lnTo>
                    <a:pt x="6" y="36"/>
                  </a:lnTo>
                  <a:lnTo>
                    <a:pt x="8" y="40"/>
                  </a:lnTo>
                  <a:lnTo>
                    <a:pt x="10" y="44"/>
                  </a:lnTo>
                  <a:lnTo>
                    <a:pt x="14" y="46"/>
                  </a:lnTo>
                  <a:lnTo>
                    <a:pt x="18" y="46"/>
                  </a:lnTo>
                  <a:lnTo>
                    <a:pt x="46" y="46"/>
                  </a:lnTo>
                  <a:lnTo>
                    <a:pt x="46" y="46"/>
                  </a:lnTo>
                  <a:lnTo>
                    <a:pt x="50" y="46"/>
                  </a:lnTo>
                  <a:lnTo>
                    <a:pt x="54" y="44"/>
                  </a:lnTo>
                  <a:lnTo>
                    <a:pt x="56" y="40"/>
                  </a:lnTo>
                  <a:lnTo>
                    <a:pt x="58" y="36"/>
                  </a:lnTo>
                  <a:lnTo>
                    <a:pt x="58" y="1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23">
              <a:extLst>
                <a:ext uri="{FF2B5EF4-FFF2-40B4-BE49-F238E27FC236}">
                  <a16:creationId xmlns:a16="http://schemas.microsoft.com/office/drawing/2014/main" id="{5EB7BBAD-A13A-4805-8EDC-1CCAC367522F}"/>
                </a:ext>
              </a:extLst>
            </p:cNvPr>
            <p:cNvSpPr>
              <a:spLocks/>
            </p:cNvSpPr>
            <p:nvPr/>
          </p:nvSpPr>
          <p:spPr bwMode="auto">
            <a:xfrm>
              <a:off x="8026973" y="2139341"/>
              <a:ext cx="54248" cy="46765"/>
            </a:xfrm>
            <a:custGeom>
              <a:avLst/>
              <a:gdLst>
                <a:gd name="T0" fmla="*/ 0 w 58"/>
                <a:gd name="T1" fmla="*/ 0 h 50"/>
                <a:gd name="T2" fmla="*/ 8 w 58"/>
                <a:gd name="T3" fmla="*/ 0 h 50"/>
                <a:gd name="T4" fmla="*/ 8 w 58"/>
                <a:gd name="T5" fmla="*/ 36 h 50"/>
                <a:gd name="T6" fmla="*/ 8 w 58"/>
                <a:gd name="T7" fmla="*/ 36 h 50"/>
                <a:gd name="T8" fmla="*/ 8 w 58"/>
                <a:gd name="T9" fmla="*/ 40 h 50"/>
                <a:gd name="T10" fmla="*/ 10 w 58"/>
                <a:gd name="T11" fmla="*/ 42 h 50"/>
                <a:gd name="T12" fmla="*/ 12 w 58"/>
                <a:gd name="T13" fmla="*/ 44 h 50"/>
                <a:gd name="T14" fmla="*/ 18 w 58"/>
                <a:gd name="T15" fmla="*/ 44 h 50"/>
                <a:gd name="T16" fmla="*/ 42 w 58"/>
                <a:gd name="T17" fmla="*/ 44 h 50"/>
                <a:gd name="T18" fmla="*/ 42 w 58"/>
                <a:gd name="T19" fmla="*/ 44 h 50"/>
                <a:gd name="T20" fmla="*/ 46 w 58"/>
                <a:gd name="T21" fmla="*/ 44 h 50"/>
                <a:gd name="T22" fmla="*/ 50 w 58"/>
                <a:gd name="T23" fmla="*/ 42 h 50"/>
                <a:gd name="T24" fmla="*/ 52 w 58"/>
                <a:gd name="T25" fmla="*/ 40 h 50"/>
                <a:gd name="T26" fmla="*/ 52 w 58"/>
                <a:gd name="T27" fmla="*/ 36 h 50"/>
                <a:gd name="T28" fmla="*/ 52 w 58"/>
                <a:gd name="T29" fmla="*/ 0 h 50"/>
                <a:gd name="T30" fmla="*/ 58 w 58"/>
                <a:gd name="T31" fmla="*/ 0 h 50"/>
                <a:gd name="T32" fmla="*/ 58 w 58"/>
                <a:gd name="T33" fmla="*/ 36 h 50"/>
                <a:gd name="T34" fmla="*/ 58 w 58"/>
                <a:gd name="T35" fmla="*/ 36 h 50"/>
                <a:gd name="T36" fmla="*/ 58 w 58"/>
                <a:gd name="T37" fmla="*/ 42 h 50"/>
                <a:gd name="T38" fmla="*/ 54 w 58"/>
                <a:gd name="T39" fmla="*/ 46 h 50"/>
                <a:gd name="T40" fmla="*/ 50 w 58"/>
                <a:gd name="T41" fmla="*/ 50 h 50"/>
                <a:gd name="T42" fmla="*/ 42 w 58"/>
                <a:gd name="T43" fmla="*/ 50 h 50"/>
                <a:gd name="T44" fmla="*/ 18 w 58"/>
                <a:gd name="T45" fmla="*/ 50 h 50"/>
                <a:gd name="T46" fmla="*/ 18 w 58"/>
                <a:gd name="T47" fmla="*/ 50 h 50"/>
                <a:gd name="T48" fmla="*/ 10 w 58"/>
                <a:gd name="T49" fmla="*/ 50 h 50"/>
                <a:gd name="T50" fmla="*/ 4 w 58"/>
                <a:gd name="T51" fmla="*/ 46 h 50"/>
                <a:gd name="T52" fmla="*/ 2 w 58"/>
                <a:gd name="T53" fmla="*/ 42 h 50"/>
                <a:gd name="T54" fmla="*/ 0 w 58"/>
                <a:gd name="T55" fmla="*/ 36 h 50"/>
                <a:gd name="T56" fmla="*/ 0 w 58"/>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0">
                  <a:moveTo>
                    <a:pt x="0" y="0"/>
                  </a:moveTo>
                  <a:lnTo>
                    <a:pt x="8" y="0"/>
                  </a:lnTo>
                  <a:lnTo>
                    <a:pt x="8" y="36"/>
                  </a:lnTo>
                  <a:lnTo>
                    <a:pt x="8" y="36"/>
                  </a:lnTo>
                  <a:lnTo>
                    <a:pt x="8" y="40"/>
                  </a:lnTo>
                  <a:lnTo>
                    <a:pt x="10" y="42"/>
                  </a:lnTo>
                  <a:lnTo>
                    <a:pt x="12" y="44"/>
                  </a:lnTo>
                  <a:lnTo>
                    <a:pt x="18" y="44"/>
                  </a:lnTo>
                  <a:lnTo>
                    <a:pt x="42" y="44"/>
                  </a:lnTo>
                  <a:lnTo>
                    <a:pt x="42" y="44"/>
                  </a:lnTo>
                  <a:lnTo>
                    <a:pt x="46" y="44"/>
                  </a:lnTo>
                  <a:lnTo>
                    <a:pt x="50" y="42"/>
                  </a:lnTo>
                  <a:lnTo>
                    <a:pt x="52" y="40"/>
                  </a:lnTo>
                  <a:lnTo>
                    <a:pt x="52" y="36"/>
                  </a:lnTo>
                  <a:lnTo>
                    <a:pt x="52" y="0"/>
                  </a:lnTo>
                  <a:lnTo>
                    <a:pt x="58" y="0"/>
                  </a:lnTo>
                  <a:lnTo>
                    <a:pt x="58" y="36"/>
                  </a:lnTo>
                  <a:lnTo>
                    <a:pt x="58" y="36"/>
                  </a:lnTo>
                  <a:lnTo>
                    <a:pt x="58" y="42"/>
                  </a:lnTo>
                  <a:lnTo>
                    <a:pt x="54" y="46"/>
                  </a:lnTo>
                  <a:lnTo>
                    <a:pt x="50" y="50"/>
                  </a:lnTo>
                  <a:lnTo>
                    <a:pt x="42" y="50"/>
                  </a:lnTo>
                  <a:lnTo>
                    <a:pt x="18" y="50"/>
                  </a:lnTo>
                  <a:lnTo>
                    <a:pt x="18" y="50"/>
                  </a:lnTo>
                  <a:lnTo>
                    <a:pt x="10" y="50"/>
                  </a:lnTo>
                  <a:lnTo>
                    <a:pt x="4" y="46"/>
                  </a:lnTo>
                  <a:lnTo>
                    <a:pt x="2" y="42"/>
                  </a:lnTo>
                  <a:lnTo>
                    <a:pt x="0" y="36"/>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Freeform 24">
              <a:extLst>
                <a:ext uri="{FF2B5EF4-FFF2-40B4-BE49-F238E27FC236}">
                  <a16:creationId xmlns:a16="http://schemas.microsoft.com/office/drawing/2014/main" id="{273F841E-CBEC-4535-A56E-E46660B824A6}"/>
                </a:ext>
              </a:extLst>
            </p:cNvPr>
            <p:cNvSpPr>
              <a:spLocks/>
            </p:cNvSpPr>
            <p:nvPr/>
          </p:nvSpPr>
          <p:spPr bwMode="auto">
            <a:xfrm>
              <a:off x="8088703" y="2139341"/>
              <a:ext cx="54248" cy="46765"/>
            </a:xfrm>
            <a:custGeom>
              <a:avLst/>
              <a:gdLst>
                <a:gd name="T0" fmla="*/ 26 w 58"/>
                <a:gd name="T1" fmla="*/ 4 h 50"/>
                <a:gd name="T2" fmla="*/ 0 w 58"/>
                <a:gd name="T3" fmla="*/ 4 h 50"/>
                <a:gd name="T4" fmla="*/ 0 w 58"/>
                <a:gd name="T5" fmla="*/ 0 h 50"/>
                <a:gd name="T6" fmla="*/ 58 w 58"/>
                <a:gd name="T7" fmla="*/ 0 h 50"/>
                <a:gd name="T8" fmla="*/ 58 w 58"/>
                <a:gd name="T9" fmla="*/ 4 h 50"/>
                <a:gd name="T10" fmla="*/ 32 w 58"/>
                <a:gd name="T11" fmla="*/ 4 h 50"/>
                <a:gd name="T12" fmla="*/ 32 w 58"/>
                <a:gd name="T13" fmla="*/ 50 h 50"/>
                <a:gd name="T14" fmla="*/ 26 w 58"/>
                <a:gd name="T15" fmla="*/ 50 h 50"/>
                <a:gd name="T16" fmla="*/ 26 w 58"/>
                <a:gd name="T17"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0">
                  <a:moveTo>
                    <a:pt x="26" y="4"/>
                  </a:moveTo>
                  <a:lnTo>
                    <a:pt x="0" y="4"/>
                  </a:lnTo>
                  <a:lnTo>
                    <a:pt x="0" y="0"/>
                  </a:lnTo>
                  <a:lnTo>
                    <a:pt x="58" y="0"/>
                  </a:lnTo>
                  <a:lnTo>
                    <a:pt x="58" y="4"/>
                  </a:lnTo>
                  <a:lnTo>
                    <a:pt x="32" y="4"/>
                  </a:lnTo>
                  <a:lnTo>
                    <a:pt x="32" y="50"/>
                  </a:lnTo>
                  <a:lnTo>
                    <a:pt x="26" y="50"/>
                  </a:lnTo>
                  <a:lnTo>
                    <a:pt x="26"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1" name="Freeform 25">
              <a:extLst>
                <a:ext uri="{FF2B5EF4-FFF2-40B4-BE49-F238E27FC236}">
                  <a16:creationId xmlns:a16="http://schemas.microsoft.com/office/drawing/2014/main" id="{893EB0A4-5DB8-4E77-8B27-FD99DA1620CF}"/>
                </a:ext>
              </a:extLst>
            </p:cNvPr>
            <p:cNvSpPr>
              <a:spLocks/>
            </p:cNvSpPr>
            <p:nvPr/>
          </p:nvSpPr>
          <p:spPr bwMode="auto">
            <a:xfrm>
              <a:off x="8150433" y="2139341"/>
              <a:ext cx="54248" cy="46765"/>
            </a:xfrm>
            <a:custGeom>
              <a:avLst/>
              <a:gdLst>
                <a:gd name="T0" fmla="*/ 0 w 58"/>
                <a:gd name="T1" fmla="*/ 0 h 50"/>
                <a:gd name="T2" fmla="*/ 6 w 58"/>
                <a:gd name="T3" fmla="*/ 0 h 50"/>
                <a:gd name="T4" fmla="*/ 6 w 58"/>
                <a:gd name="T5" fmla="*/ 20 h 50"/>
                <a:gd name="T6" fmla="*/ 52 w 58"/>
                <a:gd name="T7" fmla="*/ 20 h 50"/>
                <a:gd name="T8" fmla="*/ 52 w 58"/>
                <a:gd name="T9" fmla="*/ 0 h 50"/>
                <a:gd name="T10" fmla="*/ 58 w 58"/>
                <a:gd name="T11" fmla="*/ 0 h 50"/>
                <a:gd name="T12" fmla="*/ 58 w 58"/>
                <a:gd name="T13" fmla="*/ 50 h 50"/>
                <a:gd name="T14" fmla="*/ 52 w 58"/>
                <a:gd name="T15" fmla="*/ 50 h 50"/>
                <a:gd name="T16" fmla="*/ 52 w 58"/>
                <a:gd name="T17" fmla="*/ 26 h 50"/>
                <a:gd name="T18" fmla="*/ 6 w 58"/>
                <a:gd name="T19" fmla="*/ 26 h 50"/>
                <a:gd name="T20" fmla="*/ 6 w 58"/>
                <a:gd name="T21" fmla="*/ 50 h 50"/>
                <a:gd name="T22" fmla="*/ 0 w 58"/>
                <a:gd name="T23" fmla="*/ 50 h 50"/>
                <a:gd name="T24" fmla="*/ 0 w 58"/>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0" y="0"/>
                  </a:moveTo>
                  <a:lnTo>
                    <a:pt x="6" y="0"/>
                  </a:lnTo>
                  <a:lnTo>
                    <a:pt x="6" y="20"/>
                  </a:lnTo>
                  <a:lnTo>
                    <a:pt x="52" y="20"/>
                  </a:lnTo>
                  <a:lnTo>
                    <a:pt x="52" y="0"/>
                  </a:lnTo>
                  <a:lnTo>
                    <a:pt x="58" y="0"/>
                  </a:lnTo>
                  <a:lnTo>
                    <a:pt x="58" y="50"/>
                  </a:lnTo>
                  <a:lnTo>
                    <a:pt x="52" y="50"/>
                  </a:lnTo>
                  <a:lnTo>
                    <a:pt x="52"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2" name="Freeform 26">
              <a:extLst>
                <a:ext uri="{FF2B5EF4-FFF2-40B4-BE49-F238E27FC236}">
                  <a16:creationId xmlns:a16="http://schemas.microsoft.com/office/drawing/2014/main" id="{4CB8BDC1-EED5-407F-B574-94FB6E0B67DA}"/>
                </a:ext>
              </a:extLst>
            </p:cNvPr>
            <p:cNvSpPr>
              <a:spLocks noEditPoints="1"/>
            </p:cNvSpPr>
            <p:nvPr/>
          </p:nvSpPr>
          <p:spPr bwMode="auto">
            <a:xfrm>
              <a:off x="8242093"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2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2"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3" name="Freeform 27">
              <a:extLst>
                <a:ext uri="{FF2B5EF4-FFF2-40B4-BE49-F238E27FC236}">
                  <a16:creationId xmlns:a16="http://schemas.microsoft.com/office/drawing/2014/main" id="{CB39ECFC-94F4-417E-A776-1A1E6013366C}"/>
                </a:ext>
              </a:extLst>
            </p:cNvPr>
            <p:cNvSpPr>
              <a:spLocks/>
            </p:cNvSpPr>
            <p:nvPr/>
          </p:nvSpPr>
          <p:spPr bwMode="auto">
            <a:xfrm>
              <a:off x="8313176" y="2139341"/>
              <a:ext cx="44895" cy="46765"/>
            </a:xfrm>
            <a:custGeom>
              <a:avLst/>
              <a:gdLst>
                <a:gd name="T0" fmla="*/ 0 w 48"/>
                <a:gd name="T1" fmla="*/ 0 h 50"/>
                <a:gd name="T2" fmla="*/ 48 w 48"/>
                <a:gd name="T3" fmla="*/ 0 h 50"/>
                <a:gd name="T4" fmla="*/ 48 w 48"/>
                <a:gd name="T5" fmla="*/ 4 h 50"/>
                <a:gd name="T6" fmla="*/ 6 w 48"/>
                <a:gd name="T7" fmla="*/ 4 h 50"/>
                <a:gd name="T8" fmla="*/ 6 w 48"/>
                <a:gd name="T9" fmla="*/ 20 h 50"/>
                <a:gd name="T10" fmla="*/ 46 w 48"/>
                <a:gd name="T11" fmla="*/ 20 h 50"/>
                <a:gd name="T12" fmla="*/ 46 w 48"/>
                <a:gd name="T13" fmla="*/ 26 h 50"/>
                <a:gd name="T14" fmla="*/ 6 w 48"/>
                <a:gd name="T15" fmla="*/ 26 h 50"/>
                <a:gd name="T16" fmla="*/ 6 w 48"/>
                <a:gd name="T17" fmla="*/ 50 h 50"/>
                <a:gd name="T18" fmla="*/ 0 w 48"/>
                <a:gd name="T19" fmla="*/ 50 h 50"/>
                <a:gd name="T20" fmla="*/ 0 w 4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0">
                  <a:moveTo>
                    <a:pt x="0" y="0"/>
                  </a:moveTo>
                  <a:lnTo>
                    <a:pt x="48" y="0"/>
                  </a:lnTo>
                  <a:lnTo>
                    <a:pt x="48" y="4"/>
                  </a:lnTo>
                  <a:lnTo>
                    <a:pt x="6" y="4"/>
                  </a:lnTo>
                  <a:lnTo>
                    <a:pt x="6" y="20"/>
                  </a:lnTo>
                  <a:lnTo>
                    <a:pt x="46" y="20"/>
                  </a:lnTo>
                  <a:lnTo>
                    <a:pt x="46"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4" name="Freeform 28">
              <a:extLst>
                <a:ext uri="{FF2B5EF4-FFF2-40B4-BE49-F238E27FC236}">
                  <a16:creationId xmlns:a16="http://schemas.microsoft.com/office/drawing/2014/main" id="{9E095D43-5078-49CC-806E-26DA07731E61}"/>
                </a:ext>
              </a:extLst>
            </p:cNvPr>
            <p:cNvSpPr>
              <a:spLocks noEditPoints="1"/>
            </p:cNvSpPr>
            <p:nvPr/>
          </p:nvSpPr>
          <p:spPr bwMode="auto">
            <a:xfrm>
              <a:off x="8367424" y="2139341"/>
              <a:ext cx="52377" cy="46765"/>
            </a:xfrm>
            <a:custGeom>
              <a:avLst/>
              <a:gdLst>
                <a:gd name="T0" fmla="*/ 0 w 56"/>
                <a:gd name="T1" fmla="*/ 0 h 50"/>
                <a:gd name="T2" fmla="*/ 40 w 56"/>
                <a:gd name="T3" fmla="*/ 0 h 50"/>
                <a:gd name="T4" fmla="*/ 40 w 56"/>
                <a:gd name="T5" fmla="*/ 0 h 50"/>
                <a:gd name="T6" fmla="*/ 48 w 56"/>
                <a:gd name="T7" fmla="*/ 0 h 50"/>
                <a:gd name="T8" fmla="*/ 54 w 56"/>
                <a:gd name="T9" fmla="*/ 2 h 50"/>
                <a:gd name="T10" fmla="*/ 56 w 56"/>
                <a:gd name="T11" fmla="*/ 8 h 50"/>
                <a:gd name="T12" fmla="*/ 56 w 56"/>
                <a:gd name="T13" fmla="*/ 14 h 50"/>
                <a:gd name="T14" fmla="*/ 56 w 56"/>
                <a:gd name="T15" fmla="*/ 18 h 50"/>
                <a:gd name="T16" fmla="*/ 56 w 56"/>
                <a:gd name="T17" fmla="*/ 18 h 50"/>
                <a:gd name="T18" fmla="*/ 56 w 56"/>
                <a:gd name="T19" fmla="*/ 22 h 50"/>
                <a:gd name="T20" fmla="*/ 54 w 56"/>
                <a:gd name="T21" fmla="*/ 24 h 50"/>
                <a:gd name="T22" fmla="*/ 50 w 56"/>
                <a:gd name="T23" fmla="*/ 26 h 50"/>
                <a:gd name="T24" fmla="*/ 46 w 56"/>
                <a:gd name="T25" fmla="*/ 26 h 50"/>
                <a:gd name="T26" fmla="*/ 46 w 56"/>
                <a:gd name="T27" fmla="*/ 28 h 50"/>
                <a:gd name="T28" fmla="*/ 46 w 56"/>
                <a:gd name="T29" fmla="*/ 28 h 50"/>
                <a:gd name="T30" fmla="*/ 52 w 56"/>
                <a:gd name="T31" fmla="*/ 28 h 50"/>
                <a:gd name="T32" fmla="*/ 54 w 56"/>
                <a:gd name="T33" fmla="*/ 30 h 50"/>
                <a:gd name="T34" fmla="*/ 56 w 56"/>
                <a:gd name="T35" fmla="*/ 36 h 50"/>
                <a:gd name="T36" fmla="*/ 56 w 56"/>
                <a:gd name="T37" fmla="*/ 50 h 50"/>
                <a:gd name="T38" fmla="*/ 50 w 56"/>
                <a:gd name="T39" fmla="*/ 50 h 50"/>
                <a:gd name="T40" fmla="*/ 50 w 56"/>
                <a:gd name="T41" fmla="*/ 38 h 50"/>
                <a:gd name="T42" fmla="*/ 50 w 56"/>
                <a:gd name="T43" fmla="*/ 38 h 50"/>
                <a:gd name="T44" fmla="*/ 48 w 56"/>
                <a:gd name="T45" fmla="*/ 34 h 50"/>
                <a:gd name="T46" fmla="*/ 46 w 56"/>
                <a:gd name="T47" fmla="*/ 30 h 50"/>
                <a:gd name="T48" fmla="*/ 44 w 56"/>
                <a:gd name="T49" fmla="*/ 30 h 50"/>
                <a:gd name="T50" fmla="*/ 40 w 56"/>
                <a:gd name="T51" fmla="*/ 30 h 50"/>
                <a:gd name="T52" fmla="*/ 6 w 56"/>
                <a:gd name="T53" fmla="*/ 30 h 50"/>
                <a:gd name="T54" fmla="*/ 6 w 56"/>
                <a:gd name="T55" fmla="*/ 50 h 50"/>
                <a:gd name="T56" fmla="*/ 0 w 56"/>
                <a:gd name="T57" fmla="*/ 50 h 50"/>
                <a:gd name="T58" fmla="*/ 0 w 56"/>
                <a:gd name="T59" fmla="*/ 0 h 50"/>
                <a:gd name="T60" fmla="*/ 38 w 56"/>
                <a:gd name="T61" fmla="*/ 24 h 50"/>
                <a:gd name="T62" fmla="*/ 38 w 56"/>
                <a:gd name="T63" fmla="*/ 24 h 50"/>
                <a:gd name="T64" fmla="*/ 46 w 56"/>
                <a:gd name="T65" fmla="*/ 22 h 50"/>
                <a:gd name="T66" fmla="*/ 48 w 56"/>
                <a:gd name="T67" fmla="*/ 20 h 50"/>
                <a:gd name="T68" fmla="*/ 50 w 56"/>
                <a:gd name="T69" fmla="*/ 16 h 50"/>
                <a:gd name="T70" fmla="*/ 50 w 56"/>
                <a:gd name="T71" fmla="*/ 12 h 50"/>
                <a:gd name="T72" fmla="*/ 50 w 56"/>
                <a:gd name="T73" fmla="*/ 12 h 50"/>
                <a:gd name="T74" fmla="*/ 48 w 56"/>
                <a:gd name="T75" fmla="*/ 8 h 50"/>
                <a:gd name="T76" fmla="*/ 46 w 56"/>
                <a:gd name="T77" fmla="*/ 6 h 50"/>
                <a:gd name="T78" fmla="*/ 44 w 56"/>
                <a:gd name="T79" fmla="*/ 6 h 50"/>
                <a:gd name="T80" fmla="*/ 36 w 56"/>
                <a:gd name="T81" fmla="*/ 4 h 50"/>
                <a:gd name="T82" fmla="*/ 6 w 56"/>
                <a:gd name="T83" fmla="*/ 4 h 50"/>
                <a:gd name="T84" fmla="*/ 6 w 56"/>
                <a:gd name="T85" fmla="*/ 24 h 50"/>
                <a:gd name="T86" fmla="*/ 38 w 56"/>
                <a:gd name="T8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0">
                  <a:moveTo>
                    <a:pt x="0" y="0"/>
                  </a:moveTo>
                  <a:lnTo>
                    <a:pt x="40" y="0"/>
                  </a:lnTo>
                  <a:lnTo>
                    <a:pt x="40" y="0"/>
                  </a:lnTo>
                  <a:lnTo>
                    <a:pt x="48" y="0"/>
                  </a:lnTo>
                  <a:lnTo>
                    <a:pt x="54" y="2"/>
                  </a:lnTo>
                  <a:lnTo>
                    <a:pt x="56" y="8"/>
                  </a:lnTo>
                  <a:lnTo>
                    <a:pt x="56" y="14"/>
                  </a:lnTo>
                  <a:lnTo>
                    <a:pt x="56" y="18"/>
                  </a:lnTo>
                  <a:lnTo>
                    <a:pt x="56" y="18"/>
                  </a:lnTo>
                  <a:lnTo>
                    <a:pt x="56" y="22"/>
                  </a:lnTo>
                  <a:lnTo>
                    <a:pt x="54" y="24"/>
                  </a:lnTo>
                  <a:lnTo>
                    <a:pt x="50" y="26"/>
                  </a:lnTo>
                  <a:lnTo>
                    <a:pt x="46" y="26"/>
                  </a:lnTo>
                  <a:lnTo>
                    <a:pt x="46" y="28"/>
                  </a:lnTo>
                  <a:lnTo>
                    <a:pt x="46" y="28"/>
                  </a:lnTo>
                  <a:lnTo>
                    <a:pt x="52" y="28"/>
                  </a:lnTo>
                  <a:lnTo>
                    <a:pt x="54" y="30"/>
                  </a:lnTo>
                  <a:lnTo>
                    <a:pt x="56" y="36"/>
                  </a:lnTo>
                  <a:lnTo>
                    <a:pt x="56" y="50"/>
                  </a:lnTo>
                  <a:lnTo>
                    <a:pt x="50" y="50"/>
                  </a:lnTo>
                  <a:lnTo>
                    <a:pt x="50" y="38"/>
                  </a:lnTo>
                  <a:lnTo>
                    <a:pt x="50" y="38"/>
                  </a:lnTo>
                  <a:lnTo>
                    <a:pt x="48" y="34"/>
                  </a:lnTo>
                  <a:lnTo>
                    <a:pt x="46" y="30"/>
                  </a:lnTo>
                  <a:lnTo>
                    <a:pt x="44" y="30"/>
                  </a:lnTo>
                  <a:lnTo>
                    <a:pt x="40" y="30"/>
                  </a:lnTo>
                  <a:lnTo>
                    <a:pt x="6" y="30"/>
                  </a:lnTo>
                  <a:lnTo>
                    <a:pt x="6" y="50"/>
                  </a:lnTo>
                  <a:lnTo>
                    <a:pt x="0" y="50"/>
                  </a:lnTo>
                  <a:lnTo>
                    <a:pt x="0" y="0"/>
                  </a:lnTo>
                  <a:close/>
                  <a:moveTo>
                    <a:pt x="38" y="24"/>
                  </a:moveTo>
                  <a:lnTo>
                    <a:pt x="38" y="24"/>
                  </a:lnTo>
                  <a:lnTo>
                    <a:pt x="46" y="22"/>
                  </a:lnTo>
                  <a:lnTo>
                    <a:pt x="48" y="20"/>
                  </a:lnTo>
                  <a:lnTo>
                    <a:pt x="50" y="16"/>
                  </a:lnTo>
                  <a:lnTo>
                    <a:pt x="50" y="12"/>
                  </a:lnTo>
                  <a:lnTo>
                    <a:pt x="50" y="12"/>
                  </a:lnTo>
                  <a:lnTo>
                    <a:pt x="48" y="8"/>
                  </a:lnTo>
                  <a:lnTo>
                    <a:pt x="46" y="6"/>
                  </a:lnTo>
                  <a:lnTo>
                    <a:pt x="44" y="6"/>
                  </a:lnTo>
                  <a:lnTo>
                    <a:pt x="36" y="4"/>
                  </a:lnTo>
                  <a:lnTo>
                    <a:pt x="6" y="4"/>
                  </a:lnTo>
                  <a:lnTo>
                    <a:pt x="6" y="24"/>
                  </a:lnTo>
                  <a:lnTo>
                    <a:pt x="38" y="2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5" name="Rectangle 34">
              <a:extLst>
                <a:ext uri="{FF2B5EF4-FFF2-40B4-BE49-F238E27FC236}">
                  <a16:creationId xmlns:a16="http://schemas.microsoft.com/office/drawing/2014/main" id="{FCB17983-4876-4F62-A1B0-3B49F1E19567}"/>
                </a:ext>
              </a:extLst>
            </p:cNvPr>
            <p:cNvSpPr>
              <a:spLocks noChangeArrowheads="1"/>
            </p:cNvSpPr>
            <p:nvPr/>
          </p:nvSpPr>
          <p:spPr bwMode="auto">
            <a:xfrm>
              <a:off x="8431024" y="2139341"/>
              <a:ext cx="5612" cy="46765"/>
            </a:xfrm>
            <a:prstGeom prst="rect">
              <a:avLst/>
            </a:prstGeom>
            <a:solidFill>
              <a:srgbClr val="678D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6" name="Freeform 30">
              <a:extLst>
                <a:ext uri="{FF2B5EF4-FFF2-40B4-BE49-F238E27FC236}">
                  <a16:creationId xmlns:a16="http://schemas.microsoft.com/office/drawing/2014/main" id="{A4AABDB8-EAF8-4B87-98E5-1FA222A89DCF}"/>
                </a:ext>
              </a:extLst>
            </p:cNvPr>
            <p:cNvSpPr>
              <a:spLocks/>
            </p:cNvSpPr>
            <p:nvPr/>
          </p:nvSpPr>
          <p:spPr bwMode="auto">
            <a:xfrm>
              <a:off x="8447860" y="2137471"/>
              <a:ext cx="57989" cy="48636"/>
            </a:xfrm>
            <a:custGeom>
              <a:avLst/>
              <a:gdLst>
                <a:gd name="T0" fmla="*/ 0 w 62"/>
                <a:gd name="T1" fmla="*/ 20 h 52"/>
                <a:gd name="T2" fmla="*/ 0 w 62"/>
                <a:gd name="T3" fmla="*/ 20 h 52"/>
                <a:gd name="T4" fmla="*/ 2 w 62"/>
                <a:gd name="T5" fmla="*/ 12 h 52"/>
                <a:gd name="T6" fmla="*/ 4 w 62"/>
                <a:gd name="T7" fmla="*/ 6 h 52"/>
                <a:gd name="T8" fmla="*/ 10 w 62"/>
                <a:gd name="T9" fmla="*/ 2 h 52"/>
                <a:gd name="T10" fmla="*/ 18 w 62"/>
                <a:gd name="T11" fmla="*/ 0 h 52"/>
                <a:gd name="T12" fmla="*/ 44 w 62"/>
                <a:gd name="T13" fmla="*/ 0 h 52"/>
                <a:gd name="T14" fmla="*/ 44 w 62"/>
                <a:gd name="T15" fmla="*/ 0 h 52"/>
                <a:gd name="T16" fmla="*/ 52 w 62"/>
                <a:gd name="T17" fmla="*/ 2 h 52"/>
                <a:gd name="T18" fmla="*/ 56 w 62"/>
                <a:gd name="T19" fmla="*/ 4 h 52"/>
                <a:gd name="T20" fmla="*/ 60 w 62"/>
                <a:gd name="T21" fmla="*/ 8 h 52"/>
                <a:gd name="T22" fmla="*/ 60 w 62"/>
                <a:gd name="T23" fmla="*/ 14 h 52"/>
                <a:gd name="T24" fmla="*/ 60 w 62"/>
                <a:gd name="T25" fmla="*/ 18 h 52"/>
                <a:gd name="T26" fmla="*/ 54 w 62"/>
                <a:gd name="T27" fmla="*/ 18 h 52"/>
                <a:gd name="T28" fmla="*/ 54 w 62"/>
                <a:gd name="T29" fmla="*/ 16 h 52"/>
                <a:gd name="T30" fmla="*/ 54 w 62"/>
                <a:gd name="T31" fmla="*/ 16 h 52"/>
                <a:gd name="T32" fmla="*/ 54 w 62"/>
                <a:gd name="T33" fmla="*/ 10 h 52"/>
                <a:gd name="T34" fmla="*/ 50 w 62"/>
                <a:gd name="T35" fmla="*/ 8 h 52"/>
                <a:gd name="T36" fmla="*/ 48 w 62"/>
                <a:gd name="T37" fmla="*/ 6 h 52"/>
                <a:gd name="T38" fmla="*/ 42 w 62"/>
                <a:gd name="T39" fmla="*/ 6 h 52"/>
                <a:gd name="T40" fmla="*/ 20 w 62"/>
                <a:gd name="T41" fmla="*/ 6 h 52"/>
                <a:gd name="T42" fmla="*/ 20 w 62"/>
                <a:gd name="T43" fmla="*/ 6 h 52"/>
                <a:gd name="T44" fmla="*/ 14 w 62"/>
                <a:gd name="T45" fmla="*/ 6 h 52"/>
                <a:gd name="T46" fmla="*/ 12 w 62"/>
                <a:gd name="T47" fmla="*/ 8 h 52"/>
                <a:gd name="T48" fmla="*/ 8 w 62"/>
                <a:gd name="T49" fmla="*/ 12 h 52"/>
                <a:gd name="T50" fmla="*/ 8 w 62"/>
                <a:gd name="T51" fmla="*/ 16 h 52"/>
                <a:gd name="T52" fmla="*/ 8 w 62"/>
                <a:gd name="T53" fmla="*/ 36 h 52"/>
                <a:gd name="T54" fmla="*/ 8 w 62"/>
                <a:gd name="T55" fmla="*/ 36 h 52"/>
                <a:gd name="T56" fmla="*/ 8 w 62"/>
                <a:gd name="T57" fmla="*/ 40 h 52"/>
                <a:gd name="T58" fmla="*/ 12 w 62"/>
                <a:gd name="T59" fmla="*/ 44 h 52"/>
                <a:gd name="T60" fmla="*/ 14 w 62"/>
                <a:gd name="T61" fmla="*/ 46 h 52"/>
                <a:gd name="T62" fmla="*/ 20 w 62"/>
                <a:gd name="T63" fmla="*/ 46 h 52"/>
                <a:gd name="T64" fmla="*/ 42 w 62"/>
                <a:gd name="T65" fmla="*/ 46 h 52"/>
                <a:gd name="T66" fmla="*/ 42 w 62"/>
                <a:gd name="T67" fmla="*/ 46 h 52"/>
                <a:gd name="T68" fmla="*/ 48 w 62"/>
                <a:gd name="T69" fmla="*/ 46 h 52"/>
                <a:gd name="T70" fmla="*/ 52 w 62"/>
                <a:gd name="T71" fmla="*/ 44 h 52"/>
                <a:gd name="T72" fmla="*/ 54 w 62"/>
                <a:gd name="T73" fmla="*/ 42 h 52"/>
                <a:gd name="T74" fmla="*/ 54 w 62"/>
                <a:gd name="T75" fmla="*/ 38 h 52"/>
                <a:gd name="T76" fmla="*/ 54 w 62"/>
                <a:gd name="T77" fmla="*/ 34 h 52"/>
                <a:gd name="T78" fmla="*/ 62 w 62"/>
                <a:gd name="T79" fmla="*/ 34 h 52"/>
                <a:gd name="T80" fmla="*/ 62 w 62"/>
                <a:gd name="T81" fmla="*/ 38 h 52"/>
                <a:gd name="T82" fmla="*/ 62 w 62"/>
                <a:gd name="T83" fmla="*/ 38 h 52"/>
                <a:gd name="T84" fmla="*/ 60 w 62"/>
                <a:gd name="T85" fmla="*/ 44 h 52"/>
                <a:gd name="T86" fmla="*/ 58 w 62"/>
                <a:gd name="T87" fmla="*/ 48 h 52"/>
                <a:gd name="T88" fmla="*/ 52 w 62"/>
                <a:gd name="T89" fmla="*/ 50 h 52"/>
                <a:gd name="T90" fmla="*/ 44 w 62"/>
                <a:gd name="T91" fmla="*/ 52 h 52"/>
                <a:gd name="T92" fmla="*/ 18 w 62"/>
                <a:gd name="T93" fmla="*/ 52 h 52"/>
                <a:gd name="T94" fmla="*/ 18 w 62"/>
                <a:gd name="T95" fmla="*/ 52 h 52"/>
                <a:gd name="T96" fmla="*/ 10 w 62"/>
                <a:gd name="T97" fmla="*/ 50 h 52"/>
                <a:gd name="T98" fmla="*/ 4 w 62"/>
                <a:gd name="T99" fmla="*/ 48 h 52"/>
                <a:gd name="T100" fmla="*/ 2 w 62"/>
                <a:gd name="T101" fmla="*/ 42 h 52"/>
                <a:gd name="T102" fmla="*/ 0 w 62"/>
                <a:gd name="T103" fmla="*/ 32 h 52"/>
                <a:gd name="T104" fmla="*/ 0 w 62"/>
                <a:gd name="T105"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52">
                  <a:moveTo>
                    <a:pt x="0" y="20"/>
                  </a:moveTo>
                  <a:lnTo>
                    <a:pt x="0" y="20"/>
                  </a:lnTo>
                  <a:lnTo>
                    <a:pt x="2" y="12"/>
                  </a:lnTo>
                  <a:lnTo>
                    <a:pt x="4" y="6"/>
                  </a:lnTo>
                  <a:lnTo>
                    <a:pt x="10" y="2"/>
                  </a:lnTo>
                  <a:lnTo>
                    <a:pt x="18" y="0"/>
                  </a:lnTo>
                  <a:lnTo>
                    <a:pt x="44" y="0"/>
                  </a:lnTo>
                  <a:lnTo>
                    <a:pt x="44" y="0"/>
                  </a:lnTo>
                  <a:lnTo>
                    <a:pt x="52" y="2"/>
                  </a:lnTo>
                  <a:lnTo>
                    <a:pt x="56" y="4"/>
                  </a:lnTo>
                  <a:lnTo>
                    <a:pt x="60" y="8"/>
                  </a:lnTo>
                  <a:lnTo>
                    <a:pt x="60" y="14"/>
                  </a:lnTo>
                  <a:lnTo>
                    <a:pt x="60" y="18"/>
                  </a:lnTo>
                  <a:lnTo>
                    <a:pt x="54" y="18"/>
                  </a:lnTo>
                  <a:lnTo>
                    <a:pt x="54" y="16"/>
                  </a:lnTo>
                  <a:lnTo>
                    <a:pt x="54" y="16"/>
                  </a:lnTo>
                  <a:lnTo>
                    <a:pt x="54" y="10"/>
                  </a:lnTo>
                  <a:lnTo>
                    <a:pt x="50" y="8"/>
                  </a:lnTo>
                  <a:lnTo>
                    <a:pt x="48" y="6"/>
                  </a:lnTo>
                  <a:lnTo>
                    <a:pt x="42" y="6"/>
                  </a:lnTo>
                  <a:lnTo>
                    <a:pt x="20" y="6"/>
                  </a:lnTo>
                  <a:lnTo>
                    <a:pt x="20" y="6"/>
                  </a:lnTo>
                  <a:lnTo>
                    <a:pt x="14" y="6"/>
                  </a:lnTo>
                  <a:lnTo>
                    <a:pt x="12" y="8"/>
                  </a:lnTo>
                  <a:lnTo>
                    <a:pt x="8" y="12"/>
                  </a:lnTo>
                  <a:lnTo>
                    <a:pt x="8" y="16"/>
                  </a:lnTo>
                  <a:lnTo>
                    <a:pt x="8" y="36"/>
                  </a:lnTo>
                  <a:lnTo>
                    <a:pt x="8" y="36"/>
                  </a:lnTo>
                  <a:lnTo>
                    <a:pt x="8" y="40"/>
                  </a:lnTo>
                  <a:lnTo>
                    <a:pt x="12" y="44"/>
                  </a:lnTo>
                  <a:lnTo>
                    <a:pt x="14" y="46"/>
                  </a:lnTo>
                  <a:lnTo>
                    <a:pt x="20" y="46"/>
                  </a:lnTo>
                  <a:lnTo>
                    <a:pt x="42" y="46"/>
                  </a:lnTo>
                  <a:lnTo>
                    <a:pt x="42" y="46"/>
                  </a:lnTo>
                  <a:lnTo>
                    <a:pt x="48" y="46"/>
                  </a:lnTo>
                  <a:lnTo>
                    <a:pt x="52" y="44"/>
                  </a:lnTo>
                  <a:lnTo>
                    <a:pt x="54" y="42"/>
                  </a:lnTo>
                  <a:lnTo>
                    <a:pt x="54" y="38"/>
                  </a:lnTo>
                  <a:lnTo>
                    <a:pt x="54" y="34"/>
                  </a:lnTo>
                  <a:lnTo>
                    <a:pt x="62" y="34"/>
                  </a:lnTo>
                  <a:lnTo>
                    <a:pt x="62" y="38"/>
                  </a:lnTo>
                  <a:lnTo>
                    <a:pt x="62" y="38"/>
                  </a:lnTo>
                  <a:lnTo>
                    <a:pt x="60" y="44"/>
                  </a:lnTo>
                  <a:lnTo>
                    <a:pt x="58" y="48"/>
                  </a:lnTo>
                  <a:lnTo>
                    <a:pt x="52" y="50"/>
                  </a:lnTo>
                  <a:lnTo>
                    <a:pt x="44" y="52"/>
                  </a:lnTo>
                  <a:lnTo>
                    <a:pt x="18" y="52"/>
                  </a:lnTo>
                  <a:lnTo>
                    <a:pt x="18" y="52"/>
                  </a:lnTo>
                  <a:lnTo>
                    <a:pt x="10" y="50"/>
                  </a:lnTo>
                  <a:lnTo>
                    <a:pt x="4" y="48"/>
                  </a:lnTo>
                  <a:lnTo>
                    <a:pt x="2" y="42"/>
                  </a:lnTo>
                  <a:lnTo>
                    <a:pt x="0" y="32"/>
                  </a:lnTo>
                  <a:lnTo>
                    <a:pt x="0" y="2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7" name="Freeform 31">
              <a:extLst>
                <a:ext uri="{FF2B5EF4-FFF2-40B4-BE49-F238E27FC236}">
                  <a16:creationId xmlns:a16="http://schemas.microsoft.com/office/drawing/2014/main" id="{BD63231B-B2B2-4C60-A7A3-572FE7086D2C}"/>
                </a:ext>
              </a:extLst>
            </p:cNvPr>
            <p:cNvSpPr>
              <a:spLocks noEditPoints="1"/>
            </p:cNvSpPr>
            <p:nvPr/>
          </p:nvSpPr>
          <p:spPr bwMode="auto">
            <a:xfrm>
              <a:off x="8509589"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0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0"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pic>
        <p:nvPicPr>
          <p:cNvPr id="4" name="Picture 3">
            <a:extLst>
              <a:ext uri="{FF2B5EF4-FFF2-40B4-BE49-F238E27FC236}">
                <a16:creationId xmlns:a16="http://schemas.microsoft.com/office/drawing/2014/main" id="{A2F3A1E1-5591-4613-822F-DC4BC41123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2664" y="5428667"/>
            <a:ext cx="2611921" cy="1162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2547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37280-C8A3-4F81-9E89-7F72213F4FA1}"/>
              </a:ext>
            </a:extLst>
          </p:cNvPr>
          <p:cNvPicPr>
            <a:picLocks noChangeAspect="1"/>
          </p:cNvPicPr>
          <p:nvPr/>
        </p:nvPicPr>
        <p:blipFill>
          <a:blip r:embed="rId3"/>
          <a:stretch>
            <a:fillRect/>
          </a:stretch>
        </p:blipFill>
        <p:spPr>
          <a:xfrm>
            <a:off x="9982200" y="-37975"/>
            <a:ext cx="1475360" cy="1164437"/>
          </a:xfrm>
          <a:prstGeom prst="rect">
            <a:avLst/>
          </a:prstGeom>
        </p:spPr>
      </p:pic>
      <p:sp>
        <p:nvSpPr>
          <p:cNvPr id="5" name="Rectangle 4">
            <a:extLst>
              <a:ext uri="{FF2B5EF4-FFF2-40B4-BE49-F238E27FC236}">
                <a16:creationId xmlns:a16="http://schemas.microsoft.com/office/drawing/2014/main" id="{D3075C53-F14F-4D8B-93CA-115C1C706529}"/>
              </a:ext>
            </a:extLst>
          </p:cNvPr>
          <p:cNvSpPr/>
          <p:nvPr/>
        </p:nvSpPr>
        <p:spPr>
          <a:xfrm>
            <a:off x="6327662" y="5882939"/>
            <a:ext cx="5499455" cy="341632"/>
          </a:xfrm>
          <a:prstGeom prst="rect">
            <a:avLst/>
          </a:prstGeom>
        </p:spPr>
        <p:txBody>
          <a:bodyPr wrap="none">
            <a:spAutoFit/>
          </a:bodyPr>
          <a:lstStyle/>
          <a:p>
            <a:pPr algn="ctr">
              <a:lnSpc>
                <a:spcPct val="90000"/>
              </a:lnSpc>
              <a:spcBef>
                <a:spcPct val="0"/>
              </a:spcBef>
              <a:spcAft>
                <a:spcPts val="600"/>
              </a:spcAft>
            </a:pPr>
            <a:r>
              <a:rPr lang="en-US" dirty="0"/>
              <a:t>Frere Hospital (Carte Blanche Making a Difference Trust) </a:t>
            </a:r>
          </a:p>
        </p:txBody>
      </p:sp>
      <p:pic>
        <p:nvPicPr>
          <p:cNvPr id="3" name="Picture 2">
            <a:extLst>
              <a:ext uri="{FF2B5EF4-FFF2-40B4-BE49-F238E27FC236}">
                <a16:creationId xmlns:a16="http://schemas.microsoft.com/office/drawing/2014/main" id="{4075D87E-E466-40EE-82A0-1F8737CE190C}"/>
              </a:ext>
            </a:extLst>
          </p:cNvPr>
          <p:cNvPicPr>
            <a:picLocks noChangeAspect="1"/>
          </p:cNvPicPr>
          <p:nvPr/>
        </p:nvPicPr>
        <p:blipFill rotWithShape="1">
          <a:blip r:embed="rId4"/>
          <a:srcRect r="50000"/>
          <a:stretch/>
        </p:blipFill>
        <p:spPr>
          <a:xfrm>
            <a:off x="1430216" y="1126462"/>
            <a:ext cx="8651630" cy="4559230"/>
          </a:xfrm>
          <a:prstGeom prst="rect">
            <a:avLst/>
          </a:prstGeom>
        </p:spPr>
      </p:pic>
    </p:spTree>
    <p:extLst>
      <p:ext uri="{BB962C8B-B14F-4D97-AF65-F5344CB8AC3E}">
        <p14:creationId xmlns:p14="http://schemas.microsoft.com/office/powerpoint/2010/main" val="2993152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stack of flyers on a table&#10;&#10;Description generated with high confidence">
            <a:extLst>
              <a:ext uri="{FF2B5EF4-FFF2-40B4-BE49-F238E27FC236}">
                <a16:creationId xmlns:a16="http://schemas.microsoft.com/office/drawing/2014/main" id="{3FAD27B0-AE8D-4715-8AD3-D8AB9AFEEC08}"/>
              </a:ext>
            </a:extLst>
          </p:cNvPr>
          <p:cNvPicPr>
            <a:picLocks noChangeAspect="1"/>
          </p:cNvPicPr>
          <p:nvPr/>
        </p:nvPicPr>
        <p:blipFill rotWithShape="1">
          <a:blip r:embed="rId3">
            <a:extLst>
              <a:ext uri="{28A0092B-C50C-407E-A947-70E740481C1C}">
                <a14:useLocalDpi xmlns:a14="http://schemas.microsoft.com/office/drawing/2010/main" val="0"/>
              </a:ext>
            </a:extLst>
          </a:blip>
          <a:srcRect t="4670" b="4036"/>
          <a:stretch/>
        </p:blipFill>
        <p:spPr>
          <a:xfrm>
            <a:off x="-34089" y="0"/>
            <a:ext cx="12226089" cy="7448550"/>
          </a:xfrm>
          <a:prstGeom prst="rect">
            <a:avLst/>
          </a:prstGeom>
        </p:spPr>
      </p:pic>
      <p:sp>
        <p:nvSpPr>
          <p:cNvPr id="43" name="Rectangle 42"/>
          <p:cNvSpPr>
            <a:spLocks noChangeArrowheads="1"/>
          </p:cNvSpPr>
          <p:nvPr/>
        </p:nvSpPr>
        <p:spPr bwMode="auto">
          <a:xfrm>
            <a:off x="1613032" y="-1"/>
            <a:ext cx="3606668" cy="6858001"/>
          </a:xfrm>
          <a:prstGeom prst="rect">
            <a:avLst/>
          </a:prstGeom>
          <a:noFill/>
          <a:ln>
            <a:noFill/>
          </a:ln>
        </p:spPr>
        <p:txBody>
          <a:bodyPr vert="horz" wrap="square" lIns="91440" tIns="45720" rIns="91440" bIns="45720" numCol="1" anchor="t" anchorCtr="0" compatLnSpc="1">
            <a:prstTxWarp prst="textNoShape">
              <a:avLst/>
            </a:prstTxWarp>
          </a:bodyPr>
          <a:lstStyle/>
          <a:p>
            <a:endParaRPr lang="en-ZA">
              <a:solidFill>
                <a:schemeClr val="bg1"/>
              </a:solidFill>
            </a:endParaRPr>
          </a:p>
        </p:txBody>
      </p:sp>
      <p:grpSp>
        <p:nvGrpSpPr>
          <p:cNvPr id="4" name="Group 3"/>
          <p:cNvGrpSpPr/>
          <p:nvPr/>
        </p:nvGrpSpPr>
        <p:grpSpPr>
          <a:xfrm>
            <a:off x="9987975" y="0"/>
            <a:ext cx="1365825" cy="1058779"/>
            <a:chOff x="7508816" y="1222745"/>
            <a:chExt cx="1447848" cy="1122363"/>
          </a:xfrm>
          <a:effectLst>
            <a:outerShdw blurRad="50800" dist="38100" dir="2700000" algn="tl" rotWithShape="0">
              <a:prstClr val="black">
                <a:alpha val="40000"/>
              </a:prstClr>
            </a:outerShdw>
          </a:effectLst>
        </p:grpSpPr>
        <p:sp>
          <p:nvSpPr>
            <p:cNvPr id="5" name="AutoShape 3"/>
            <p:cNvSpPr>
              <a:spLocks noChangeAspect="1" noChangeArrowheads="1" noTextEdit="1"/>
            </p:cNvSpPr>
            <p:nvPr/>
          </p:nvSpPr>
          <p:spPr bwMode="auto">
            <a:xfrm>
              <a:off x="7508816" y="1222745"/>
              <a:ext cx="144784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 name="Rectangle 5"/>
            <p:cNvSpPr>
              <a:spLocks noChangeArrowheads="1"/>
            </p:cNvSpPr>
            <p:nvPr/>
          </p:nvSpPr>
          <p:spPr bwMode="auto">
            <a:xfrm>
              <a:off x="7508816" y="1222745"/>
              <a:ext cx="1447848" cy="1122363"/>
            </a:xfrm>
            <a:prstGeom prst="rect">
              <a:avLst/>
            </a:prstGeom>
            <a:solidFill>
              <a:srgbClr val="005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7" name="Freeform 6"/>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8" name="Freeform 7"/>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9" name="Freeform 8"/>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0" name="Freeform 9"/>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1" name="Freeform 10"/>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2" name="Freeform 11"/>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3" name="Freeform 12"/>
            <p:cNvSpPr>
              <a:spLocks noEditPoints="1"/>
            </p:cNvSpPr>
            <p:nvPr/>
          </p:nvSpPr>
          <p:spPr bwMode="auto">
            <a:xfrm>
              <a:off x="8801404" y="2000917"/>
              <a:ext cx="33671" cy="14965"/>
            </a:xfrm>
            <a:custGeom>
              <a:avLst/>
              <a:gdLst>
                <a:gd name="T0" fmla="*/ 0 w 36"/>
                <a:gd name="T1" fmla="*/ 2 h 16"/>
                <a:gd name="T2" fmla="*/ 6 w 36"/>
                <a:gd name="T3" fmla="*/ 2 h 16"/>
                <a:gd name="T4" fmla="*/ 6 w 36"/>
                <a:gd name="T5" fmla="*/ 16 h 16"/>
                <a:gd name="T6" fmla="*/ 10 w 36"/>
                <a:gd name="T7" fmla="*/ 16 h 16"/>
                <a:gd name="T8" fmla="*/ 10 w 36"/>
                <a:gd name="T9" fmla="*/ 2 h 16"/>
                <a:gd name="T10" fmla="*/ 16 w 36"/>
                <a:gd name="T11" fmla="*/ 2 h 16"/>
                <a:gd name="T12" fmla="*/ 16 w 36"/>
                <a:gd name="T13" fmla="*/ 0 h 16"/>
                <a:gd name="T14" fmla="*/ 0 w 36"/>
                <a:gd name="T15" fmla="*/ 0 h 16"/>
                <a:gd name="T16" fmla="*/ 0 w 36"/>
                <a:gd name="T17" fmla="*/ 2 h 16"/>
                <a:gd name="T18" fmla="*/ 30 w 36"/>
                <a:gd name="T19" fmla="*/ 0 h 16"/>
                <a:gd name="T20" fmla="*/ 26 w 36"/>
                <a:gd name="T21" fmla="*/ 10 h 16"/>
                <a:gd name="T22" fmla="*/ 26 w 36"/>
                <a:gd name="T23" fmla="*/ 10 h 16"/>
                <a:gd name="T24" fmla="*/ 24 w 36"/>
                <a:gd name="T25" fmla="*/ 0 h 16"/>
                <a:gd name="T26" fmla="*/ 18 w 36"/>
                <a:gd name="T27" fmla="*/ 0 h 16"/>
                <a:gd name="T28" fmla="*/ 18 w 36"/>
                <a:gd name="T29" fmla="*/ 16 h 16"/>
                <a:gd name="T30" fmla="*/ 22 w 36"/>
                <a:gd name="T31" fmla="*/ 16 h 16"/>
                <a:gd name="T32" fmla="*/ 22 w 36"/>
                <a:gd name="T33" fmla="*/ 2 h 16"/>
                <a:gd name="T34" fmla="*/ 22 w 36"/>
                <a:gd name="T35" fmla="*/ 2 h 16"/>
                <a:gd name="T36" fmla="*/ 26 w 36"/>
                <a:gd name="T37" fmla="*/ 16 h 16"/>
                <a:gd name="T38" fmla="*/ 28 w 36"/>
                <a:gd name="T39" fmla="*/ 16 h 16"/>
                <a:gd name="T40" fmla="*/ 32 w 36"/>
                <a:gd name="T41" fmla="*/ 2 h 16"/>
                <a:gd name="T42" fmla="*/ 32 w 36"/>
                <a:gd name="T43" fmla="*/ 2 h 16"/>
                <a:gd name="T44" fmla="*/ 32 w 36"/>
                <a:gd name="T45" fmla="*/ 16 h 16"/>
                <a:gd name="T46" fmla="*/ 36 w 36"/>
                <a:gd name="T47" fmla="*/ 16 h 16"/>
                <a:gd name="T48" fmla="*/ 36 w 36"/>
                <a:gd name="T49" fmla="*/ 0 h 16"/>
                <a:gd name="T50" fmla="*/ 30 w 36"/>
                <a:gd name="T5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6">
                  <a:moveTo>
                    <a:pt x="0" y="2"/>
                  </a:moveTo>
                  <a:lnTo>
                    <a:pt x="6" y="2"/>
                  </a:lnTo>
                  <a:lnTo>
                    <a:pt x="6" y="16"/>
                  </a:lnTo>
                  <a:lnTo>
                    <a:pt x="10" y="16"/>
                  </a:lnTo>
                  <a:lnTo>
                    <a:pt x="10" y="2"/>
                  </a:lnTo>
                  <a:lnTo>
                    <a:pt x="16" y="2"/>
                  </a:lnTo>
                  <a:lnTo>
                    <a:pt x="16" y="0"/>
                  </a:lnTo>
                  <a:lnTo>
                    <a:pt x="0" y="0"/>
                  </a:lnTo>
                  <a:lnTo>
                    <a:pt x="0" y="2"/>
                  </a:lnTo>
                  <a:close/>
                  <a:moveTo>
                    <a:pt x="30" y="0"/>
                  </a:moveTo>
                  <a:lnTo>
                    <a:pt x="26" y="10"/>
                  </a:lnTo>
                  <a:lnTo>
                    <a:pt x="26" y="10"/>
                  </a:lnTo>
                  <a:lnTo>
                    <a:pt x="24" y="0"/>
                  </a:lnTo>
                  <a:lnTo>
                    <a:pt x="18" y="0"/>
                  </a:lnTo>
                  <a:lnTo>
                    <a:pt x="18" y="16"/>
                  </a:lnTo>
                  <a:lnTo>
                    <a:pt x="22" y="16"/>
                  </a:lnTo>
                  <a:lnTo>
                    <a:pt x="22" y="2"/>
                  </a:lnTo>
                  <a:lnTo>
                    <a:pt x="22" y="2"/>
                  </a:lnTo>
                  <a:lnTo>
                    <a:pt x="26" y="16"/>
                  </a:lnTo>
                  <a:lnTo>
                    <a:pt x="28" y="16"/>
                  </a:lnTo>
                  <a:lnTo>
                    <a:pt x="32" y="2"/>
                  </a:lnTo>
                  <a:lnTo>
                    <a:pt x="32" y="2"/>
                  </a:lnTo>
                  <a:lnTo>
                    <a:pt x="32" y="16"/>
                  </a:lnTo>
                  <a:lnTo>
                    <a:pt x="36" y="16"/>
                  </a:lnTo>
                  <a:lnTo>
                    <a:pt x="36"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4" name="Freeform 13"/>
            <p:cNvSpPr>
              <a:spLocks noEditPoints="1"/>
            </p:cNvSpPr>
            <p:nvPr/>
          </p:nvSpPr>
          <p:spPr bwMode="auto">
            <a:xfrm>
              <a:off x="7667817" y="1999046"/>
              <a:ext cx="123460" cy="91660"/>
            </a:xfrm>
            <a:custGeom>
              <a:avLst/>
              <a:gdLst>
                <a:gd name="T0" fmla="*/ 104 w 132"/>
                <a:gd name="T1" fmla="*/ 0 h 98"/>
                <a:gd name="T2" fmla="*/ 104 w 132"/>
                <a:gd name="T3" fmla="*/ 0 h 98"/>
                <a:gd name="T4" fmla="*/ 74 w 132"/>
                <a:gd name="T5" fmla="*/ 0 h 98"/>
                <a:gd name="T6" fmla="*/ 0 w 132"/>
                <a:gd name="T7" fmla="*/ 0 h 98"/>
                <a:gd name="T8" fmla="*/ 0 w 132"/>
                <a:gd name="T9" fmla="*/ 98 h 98"/>
                <a:gd name="T10" fmla="*/ 34 w 132"/>
                <a:gd name="T11" fmla="*/ 98 h 98"/>
                <a:gd name="T12" fmla="*/ 34 w 132"/>
                <a:gd name="T13" fmla="*/ 74 h 98"/>
                <a:gd name="T14" fmla="*/ 76 w 132"/>
                <a:gd name="T15" fmla="*/ 74 h 98"/>
                <a:gd name="T16" fmla="*/ 76 w 132"/>
                <a:gd name="T17" fmla="*/ 74 h 98"/>
                <a:gd name="T18" fmla="*/ 102 w 132"/>
                <a:gd name="T19" fmla="*/ 72 h 98"/>
                <a:gd name="T20" fmla="*/ 102 w 132"/>
                <a:gd name="T21" fmla="*/ 72 h 98"/>
                <a:gd name="T22" fmla="*/ 110 w 132"/>
                <a:gd name="T23" fmla="*/ 72 h 98"/>
                <a:gd name="T24" fmla="*/ 118 w 132"/>
                <a:gd name="T25" fmla="*/ 70 h 98"/>
                <a:gd name="T26" fmla="*/ 118 w 132"/>
                <a:gd name="T27" fmla="*/ 70 h 98"/>
                <a:gd name="T28" fmla="*/ 122 w 132"/>
                <a:gd name="T29" fmla="*/ 66 h 98"/>
                <a:gd name="T30" fmla="*/ 126 w 132"/>
                <a:gd name="T31" fmla="*/ 62 h 98"/>
                <a:gd name="T32" fmla="*/ 126 w 132"/>
                <a:gd name="T33" fmla="*/ 62 h 98"/>
                <a:gd name="T34" fmla="*/ 130 w 132"/>
                <a:gd name="T35" fmla="*/ 52 h 98"/>
                <a:gd name="T36" fmla="*/ 132 w 132"/>
                <a:gd name="T37" fmla="*/ 36 h 98"/>
                <a:gd name="T38" fmla="*/ 132 w 132"/>
                <a:gd name="T39" fmla="*/ 36 h 98"/>
                <a:gd name="T40" fmla="*/ 130 w 132"/>
                <a:gd name="T41" fmla="*/ 20 h 98"/>
                <a:gd name="T42" fmla="*/ 128 w 132"/>
                <a:gd name="T43" fmla="*/ 14 h 98"/>
                <a:gd name="T44" fmla="*/ 126 w 132"/>
                <a:gd name="T45" fmla="*/ 10 h 98"/>
                <a:gd name="T46" fmla="*/ 126 w 132"/>
                <a:gd name="T47" fmla="*/ 10 h 98"/>
                <a:gd name="T48" fmla="*/ 122 w 132"/>
                <a:gd name="T49" fmla="*/ 6 h 98"/>
                <a:gd name="T50" fmla="*/ 118 w 132"/>
                <a:gd name="T51" fmla="*/ 4 h 98"/>
                <a:gd name="T52" fmla="*/ 104 w 132"/>
                <a:gd name="T53" fmla="*/ 0 h 98"/>
                <a:gd name="T54" fmla="*/ 104 w 132"/>
                <a:gd name="T55" fmla="*/ 0 h 98"/>
                <a:gd name="T56" fmla="*/ 98 w 132"/>
                <a:gd name="T57" fmla="*/ 44 h 98"/>
                <a:gd name="T58" fmla="*/ 98 w 132"/>
                <a:gd name="T59" fmla="*/ 44 h 98"/>
                <a:gd name="T60" fmla="*/ 94 w 132"/>
                <a:gd name="T61" fmla="*/ 48 h 98"/>
                <a:gd name="T62" fmla="*/ 94 w 132"/>
                <a:gd name="T63" fmla="*/ 48 h 98"/>
                <a:gd name="T64" fmla="*/ 90 w 132"/>
                <a:gd name="T65" fmla="*/ 48 h 98"/>
                <a:gd name="T66" fmla="*/ 90 w 132"/>
                <a:gd name="T67" fmla="*/ 48 h 98"/>
                <a:gd name="T68" fmla="*/ 76 w 132"/>
                <a:gd name="T69" fmla="*/ 48 h 98"/>
                <a:gd name="T70" fmla="*/ 34 w 132"/>
                <a:gd name="T71" fmla="*/ 48 h 98"/>
                <a:gd name="T72" fmla="*/ 34 w 132"/>
                <a:gd name="T73" fmla="*/ 24 h 98"/>
                <a:gd name="T74" fmla="*/ 76 w 132"/>
                <a:gd name="T75" fmla="*/ 24 h 98"/>
                <a:gd name="T76" fmla="*/ 76 w 132"/>
                <a:gd name="T77" fmla="*/ 24 h 98"/>
                <a:gd name="T78" fmla="*/ 92 w 132"/>
                <a:gd name="T79" fmla="*/ 24 h 98"/>
                <a:gd name="T80" fmla="*/ 92 w 132"/>
                <a:gd name="T81" fmla="*/ 24 h 98"/>
                <a:gd name="T82" fmla="*/ 96 w 132"/>
                <a:gd name="T83" fmla="*/ 28 h 98"/>
                <a:gd name="T84" fmla="*/ 96 w 132"/>
                <a:gd name="T85" fmla="*/ 28 h 98"/>
                <a:gd name="T86" fmla="*/ 98 w 132"/>
                <a:gd name="T87" fmla="*/ 36 h 98"/>
                <a:gd name="T88" fmla="*/ 98 w 132"/>
                <a:gd name="T89" fmla="*/ 36 h 98"/>
                <a:gd name="T90" fmla="*/ 98 w 132"/>
                <a:gd name="T91" fmla="*/ 44 h 98"/>
                <a:gd name="T92" fmla="*/ 98 w 132"/>
                <a:gd name="T9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98">
                  <a:moveTo>
                    <a:pt x="104" y="0"/>
                  </a:moveTo>
                  <a:lnTo>
                    <a:pt x="104" y="0"/>
                  </a:lnTo>
                  <a:lnTo>
                    <a:pt x="74" y="0"/>
                  </a:lnTo>
                  <a:lnTo>
                    <a:pt x="0" y="0"/>
                  </a:lnTo>
                  <a:lnTo>
                    <a:pt x="0" y="98"/>
                  </a:lnTo>
                  <a:lnTo>
                    <a:pt x="34" y="98"/>
                  </a:lnTo>
                  <a:lnTo>
                    <a:pt x="34" y="74"/>
                  </a:lnTo>
                  <a:lnTo>
                    <a:pt x="76" y="74"/>
                  </a:lnTo>
                  <a:lnTo>
                    <a:pt x="76" y="74"/>
                  </a:lnTo>
                  <a:lnTo>
                    <a:pt x="102" y="72"/>
                  </a:lnTo>
                  <a:lnTo>
                    <a:pt x="102" y="72"/>
                  </a:lnTo>
                  <a:lnTo>
                    <a:pt x="110" y="72"/>
                  </a:lnTo>
                  <a:lnTo>
                    <a:pt x="118" y="70"/>
                  </a:lnTo>
                  <a:lnTo>
                    <a:pt x="118" y="70"/>
                  </a:lnTo>
                  <a:lnTo>
                    <a:pt x="122" y="66"/>
                  </a:lnTo>
                  <a:lnTo>
                    <a:pt x="126" y="62"/>
                  </a:lnTo>
                  <a:lnTo>
                    <a:pt x="126" y="62"/>
                  </a:lnTo>
                  <a:lnTo>
                    <a:pt x="130" y="52"/>
                  </a:lnTo>
                  <a:lnTo>
                    <a:pt x="132" y="36"/>
                  </a:lnTo>
                  <a:lnTo>
                    <a:pt x="132" y="36"/>
                  </a:lnTo>
                  <a:lnTo>
                    <a:pt x="130" y="20"/>
                  </a:lnTo>
                  <a:lnTo>
                    <a:pt x="128" y="14"/>
                  </a:lnTo>
                  <a:lnTo>
                    <a:pt x="126" y="10"/>
                  </a:lnTo>
                  <a:lnTo>
                    <a:pt x="126" y="10"/>
                  </a:lnTo>
                  <a:lnTo>
                    <a:pt x="122" y="6"/>
                  </a:lnTo>
                  <a:lnTo>
                    <a:pt x="118" y="4"/>
                  </a:lnTo>
                  <a:lnTo>
                    <a:pt x="104" y="0"/>
                  </a:lnTo>
                  <a:lnTo>
                    <a:pt x="104" y="0"/>
                  </a:lnTo>
                  <a:close/>
                  <a:moveTo>
                    <a:pt x="98" y="44"/>
                  </a:moveTo>
                  <a:lnTo>
                    <a:pt x="98" y="44"/>
                  </a:lnTo>
                  <a:lnTo>
                    <a:pt x="94" y="48"/>
                  </a:lnTo>
                  <a:lnTo>
                    <a:pt x="94" y="48"/>
                  </a:lnTo>
                  <a:lnTo>
                    <a:pt x="90" y="48"/>
                  </a:lnTo>
                  <a:lnTo>
                    <a:pt x="90" y="48"/>
                  </a:lnTo>
                  <a:lnTo>
                    <a:pt x="76" y="48"/>
                  </a:lnTo>
                  <a:lnTo>
                    <a:pt x="34" y="48"/>
                  </a:lnTo>
                  <a:lnTo>
                    <a:pt x="34" y="24"/>
                  </a:lnTo>
                  <a:lnTo>
                    <a:pt x="76" y="24"/>
                  </a:lnTo>
                  <a:lnTo>
                    <a:pt x="76" y="24"/>
                  </a:lnTo>
                  <a:lnTo>
                    <a:pt x="92" y="24"/>
                  </a:lnTo>
                  <a:lnTo>
                    <a:pt x="92" y="24"/>
                  </a:lnTo>
                  <a:lnTo>
                    <a:pt x="96" y="28"/>
                  </a:lnTo>
                  <a:lnTo>
                    <a:pt x="96" y="28"/>
                  </a:lnTo>
                  <a:lnTo>
                    <a:pt x="98" y="36"/>
                  </a:lnTo>
                  <a:lnTo>
                    <a:pt x="98" y="36"/>
                  </a:lnTo>
                  <a:lnTo>
                    <a:pt x="98" y="44"/>
                  </a:lnTo>
                  <a:lnTo>
                    <a:pt x="9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14"/>
            <p:cNvSpPr>
              <a:spLocks noEditPoints="1"/>
            </p:cNvSpPr>
            <p:nvPr/>
          </p:nvSpPr>
          <p:spPr bwMode="auto">
            <a:xfrm>
              <a:off x="7823078" y="1997175"/>
              <a:ext cx="140295" cy="95401"/>
            </a:xfrm>
            <a:custGeom>
              <a:avLst/>
              <a:gdLst>
                <a:gd name="T0" fmla="*/ 124 w 150"/>
                <a:gd name="T1" fmla="*/ 2 h 102"/>
                <a:gd name="T2" fmla="*/ 74 w 150"/>
                <a:gd name="T3" fmla="*/ 0 h 102"/>
                <a:gd name="T4" fmla="*/ 26 w 150"/>
                <a:gd name="T5" fmla="*/ 2 h 102"/>
                <a:gd name="T6" fmla="*/ 10 w 150"/>
                <a:gd name="T7" fmla="*/ 6 h 102"/>
                <a:gd name="T8" fmla="*/ 2 w 150"/>
                <a:gd name="T9" fmla="*/ 18 h 102"/>
                <a:gd name="T10" fmla="*/ 0 w 150"/>
                <a:gd name="T11" fmla="*/ 30 h 102"/>
                <a:gd name="T12" fmla="*/ 0 w 150"/>
                <a:gd name="T13" fmla="*/ 50 h 102"/>
                <a:gd name="T14" fmla="*/ 2 w 150"/>
                <a:gd name="T15" fmla="*/ 84 h 102"/>
                <a:gd name="T16" fmla="*/ 6 w 150"/>
                <a:gd name="T17" fmla="*/ 90 h 102"/>
                <a:gd name="T18" fmla="*/ 18 w 150"/>
                <a:gd name="T19" fmla="*/ 98 h 102"/>
                <a:gd name="T20" fmla="*/ 26 w 150"/>
                <a:gd name="T21" fmla="*/ 100 h 102"/>
                <a:gd name="T22" fmla="*/ 76 w 150"/>
                <a:gd name="T23" fmla="*/ 102 h 102"/>
                <a:gd name="T24" fmla="*/ 124 w 150"/>
                <a:gd name="T25" fmla="*/ 100 h 102"/>
                <a:gd name="T26" fmla="*/ 140 w 150"/>
                <a:gd name="T27" fmla="*/ 94 h 102"/>
                <a:gd name="T28" fmla="*/ 148 w 150"/>
                <a:gd name="T29" fmla="*/ 84 h 102"/>
                <a:gd name="T30" fmla="*/ 150 w 150"/>
                <a:gd name="T31" fmla="*/ 70 h 102"/>
                <a:gd name="T32" fmla="*/ 150 w 150"/>
                <a:gd name="T33" fmla="*/ 50 h 102"/>
                <a:gd name="T34" fmla="*/ 148 w 150"/>
                <a:gd name="T35" fmla="*/ 18 h 102"/>
                <a:gd name="T36" fmla="*/ 144 w 150"/>
                <a:gd name="T37" fmla="*/ 12 h 102"/>
                <a:gd name="T38" fmla="*/ 132 w 150"/>
                <a:gd name="T39" fmla="*/ 4 h 102"/>
                <a:gd name="T40" fmla="*/ 124 w 150"/>
                <a:gd name="T41" fmla="*/ 2 h 102"/>
                <a:gd name="T42" fmla="*/ 116 w 150"/>
                <a:gd name="T43" fmla="*/ 66 h 102"/>
                <a:gd name="T44" fmla="*/ 112 w 150"/>
                <a:gd name="T45" fmla="*/ 72 h 102"/>
                <a:gd name="T46" fmla="*/ 108 w 150"/>
                <a:gd name="T47" fmla="*/ 74 h 102"/>
                <a:gd name="T48" fmla="*/ 102 w 150"/>
                <a:gd name="T49" fmla="*/ 76 h 102"/>
                <a:gd name="T50" fmla="*/ 76 w 150"/>
                <a:gd name="T51" fmla="*/ 76 h 102"/>
                <a:gd name="T52" fmla="*/ 46 w 150"/>
                <a:gd name="T53" fmla="*/ 74 h 102"/>
                <a:gd name="T54" fmla="*/ 36 w 150"/>
                <a:gd name="T55" fmla="*/ 70 h 102"/>
                <a:gd name="T56" fmla="*/ 34 w 150"/>
                <a:gd name="T57" fmla="*/ 66 h 102"/>
                <a:gd name="T58" fmla="*/ 32 w 150"/>
                <a:gd name="T59" fmla="*/ 54 h 102"/>
                <a:gd name="T60" fmla="*/ 34 w 150"/>
                <a:gd name="T61" fmla="*/ 34 h 102"/>
                <a:gd name="T62" fmla="*/ 38 w 150"/>
                <a:gd name="T63" fmla="*/ 28 h 102"/>
                <a:gd name="T64" fmla="*/ 42 w 150"/>
                <a:gd name="T65" fmla="*/ 26 h 102"/>
                <a:gd name="T66" fmla="*/ 74 w 150"/>
                <a:gd name="T67" fmla="*/ 26 h 102"/>
                <a:gd name="T68" fmla="*/ 104 w 150"/>
                <a:gd name="T69" fmla="*/ 26 h 102"/>
                <a:gd name="T70" fmla="*/ 114 w 150"/>
                <a:gd name="T71" fmla="*/ 30 h 102"/>
                <a:gd name="T72" fmla="*/ 116 w 150"/>
                <a:gd name="T73" fmla="*/ 38 h 102"/>
                <a:gd name="T74" fmla="*/ 116 w 150"/>
                <a:gd name="T75" fmla="*/ 54 h 102"/>
                <a:gd name="T76" fmla="*/ 116 w 150"/>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02">
                  <a:moveTo>
                    <a:pt x="124" y="2"/>
                  </a:moveTo>
                  <a:lnTo>
                    <a:pt x="124" y="2"/>
                  </a:lnTo>
                  <a:lnTo>
                    <a:pt x="74" y="0"/>
                  </a:lnTo>
                  <a:lnTo>
                    <a:pt x="74" y="0"/>
                  </a:lnTo>
                  <a:lnTo>
                    <a:pt x="26" y="2"/>
                  </a:lnTo>
                  <a:lnTo>
                    <a:pt x="26" y="2"/>
                  </a:lnTo>
                  <a:lnTo>
                    <a:pt x="18" y="4"/>
                  </a:lnTo>
                  <a:lnTo>
                    <a:pt x="10" y="6"/>
                  </a:lnTo>
                  <a:lnTo>
                    <a:pt x="6" y="12"/>
                  </a:lnTo>
                  <a:lnTo>
                    <a:pt x="2" y="18"/>
                  </a:lnTo>
                  <a:lnTo>
                    <a:pt x="2" y="18"/>
                  </a:lnTo>
                  <a:lnTo>
                    <a:pt x="0" y="30"/>
                  </a:lnTo>
                  <a:lnTo>
                    <a:pt x="0" y="50"/>
                  </a:lnTo>
                  <a:lnTo>
                    <a:pt x="0" y="50"/>
                  </a:lnTo>
                  <a:lnTo>
                    <a:pt x="0" y="70"/>
                  </a:lnTo>
                  <a:lnTo>
                    <a:pt x="2" y="84"/>
                  </a:lnTo>
                  <a:lnTo>
                    <a:pt x="2" y="84"/>
                  </a:lnTo>
                  <a:lnTo>
                    <a:pt x="6" y="90"/>
                  </a:lnTo>
                  <a:lnTo>
                    <a:pt x="10" y="94"/>
                  </a:lnTo>
                  <a:lnTo>
                    <a:pt x="18" y="98"/>
                  </a:lnTo>
                  <a:lnTo>
                    <a:pt x="26" y="100"/>
                  </a:lnTo>
                  <a:lnTo>
                    <a:pt x="26" y="100"/>
                  </a:lnTo>
                  <a:lnTo>
                    <a:pt x="76" y="102"/>
                  </a:lnTo>
                  <a:lnTo>
                    <a:pt x="76" y="102"/>
                  </a:lnTo>
                  <a:lnTo>
                    <a:pt x="124" y="100"/>
                  </a:lnTo>
                  <a:lnTo>
                    <a:pt x="124" y="100"/>
                  </a:lnTo>
                  <a:lnTo>
                    <a:pt x="132" y="98"/>
                  </a:lnTo>
                  <a:lnTo>
                    <a:pt x="140" y="94"/>
                  </a:lnTo>
                  <a:lnTo>
                    <a:pt x="144" y="90"/>
                  </a:lnTo>
                  <a:lnTo>
                    <a:pt x="148" y="84"/>
                  </a:lnTo>
                  <a:lnTo>
                    <a:pt x="148" y="84"/>
                  </a:lnTo>
                  <a:lnTo>
                    <a:pt x="150" y="70"/>
                  </a:lnTo>
                  <a:lnTo>
                    <a:pt x="150" y="50"/>
                  </a:lnTo>
                  <a:lnTo>
                    <a:pt x="150" y="50"/>
                  </a:lnTo>
                  <a:lnTo>
                    <a:pt x="150" y="30"/>
                  </a:lnTo>
                  <a:lnTo>
                    <a:pt x="148" y="18"/>
                  </a:lnTo>
                  <a:lnTo>
                    <a:pt x="148" y="18"/>
                  </a:lnTo>
                  <a:lnTo>
                    <a:pt x="144" y="12"/>
                  </a:lnTo>
                  <a:lnTo>
                    <a:pt x="140" y="6"/>
                  </a:lnTo>
                  <a:lnTo>
                    <a:pt x="132" y="4"/>
                  </a:lnTo>
                  <a:lnTo>
                    <a:pt x="124" y="2"/>
                  </a:lnTo>
                  <a:lnTo>
                    <a:pt x="124" y="2"/>
                  </a:lnTo>
                  <a:close/>
                  <a:moveTo>
                    <a:pt x="116" y="66"/>
                  </a:moveTo>
                  <a:lnTo>
                    <a:pt x="116" y="66"/>
                  </a:lnTo>
                  <a:lnTo>
                    <a:pt x="114" y="70"/>
                  </a:lnTo>
                  <a:lnTo>
                    <a:pt x="112" y="72"/>
                  </a:lnTo>
                  <a:lnTo>
                    <a:pt x="112" y="72"/>
                  </a:lnTo>
                  <a:lnTo>
                    <a:pt x="108" y="74"/>
                  </a:lnTo>
                  <a:lnTo>
                    <a:pt x="102" y="76"/>
                  </a:lnTo>
                  <a:lnTo>
                    <a:pt x="102" y="76"/>
                  </a:lnTo>
                  <a:lnTo>
                    <a:pt x="76" y="76"/>
                  </a:lnTo>
                  <a:lnTo>
                    <a:pt x="76" y="76"/>
                  </a:lnTo>
                  <a:lnTo>
                    <a:pt x="46" y="74"/>
                  </a:lnTo>
                  <a:lnTo>
                    <a:pt x="46" y="74"/>
                  </a:lnTo>
                  <a:lnTo>
                    <a:pt x="38" y="72"/>
                  </a:lnTo>
                  <a:lnTo>
                    <a:pt x="36" y="70"/>
                  </a:lnTo>
                  <a:lnTo>
                    <a:pt x="34" y="66"/>
                  </a:lnTo>
                  <a:lnTo>
                    <a:pt x="34" y="66"/>
                  </a:lnTo>
                  <a:lnTo>
                    <a:pt x="32" y="54"/>
                  </a:lnTo>
                  <a:lnTo>
                    <a:pt x="32" y="54"/>
                  </a:lnTo>
                  <a:lnTo>
                    <a:pt x="34" y="40"/>
                  </a:lnTo>
                  <a:lnTo>
                    <a:pt x="34" y="34"/>
                  </a:lnTo>
                  <a:lnTo>
                    <a:pt x="34" y="34"/>
                  </a:lnTo>
                  <a:lnTo>
                    <a:pt x="38" y="28"/>
                  </a:lnTo>
                  <a:lnTo>
                    <a:pt x="42" y="26"/>
                  </a:lnTo>
                  <a:lnTo>
                    <a:pt x="42" y="26"/>
                  </a:lnTo>
                  <a:lnTo>
                    <a:pt x="74" y="26"/>
                  </a:lnTo>
                  <a:lnTo>
                    <a:pt x="74" y="26"/>
                  </a:lnTo>
                  <a:lnTo>
                    <a:pt x="104" y="26"/>
                  </a:lnTo>
                  <a:lnTo>
                    <a:pt x="104" y="26"/>
                  </a:lnTo>
                  <a:lnTo>
                    <a:pt x="110" y="28"/>
                  </a:lnTo>
                  <a:lnTo>
                    <a:pt x="114" y="30"/>
                  </a:lnTo>
                  <a:lnTo>
                    <a:pt x="114" y="30"/>
                  </a:lnTo>
                  <a:lnTo>
                    <a:pt x="116" y="38"/>
                  </a:lnTo>
                  <a:lnTo>
                    <a:pt x="116" y="38"/>
                  </a:lnTo>
                  <a:lnTo>
                    <a:pt x="116" y="54"/>
                  </a:lnTo>
                  <a:lnTo>
                    <a:pt x="116"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15"/>
            <p:cNvSpPr>
              <a:spLocks/>
            </p:cNvSpPr>
            <p:nvPr/>
          </p:nvSpPr>
          <p:spPr bwMode="auto">
            <a:xfrm>
              <a:off x="7993303"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16"/>
            <p:cNvSpPr>
              <a:spLocks/>
            </p:cNvSpPr>
            <p:nvPr/>
          </p:nvSpPr>
          <p:spPr bwMode="auto">
            <a:xfrm>
              <a:off x="8077480" y="1999046"/>
              <a:ext cx="147778" cy="91660"/>
            </a:xfrm>
            <a:custGeom>
              <a:avLst/>
              <a:gdLst>
                <a:gd name="T0" fmla="*/ 80 w 158"/>
                <a:gd name="T1" fmla="*/ 38 h 98"/>
                <a:gd name="T2" fmla="*/ 44 w 158"/>
                <a:gd name="T3" fmla="*/ 0 h 98"/>
                <a:gd name="T4" fmla="*/ 0 w 158"/>
                <a:gd name="T5" fmla="*/ 0 h 98"/>
                <a:gd name="T6" fmla="*/ 62 w 158"/>
                <a:gd name="T7" fmla="*/ 62 h 98"/>
                <a:gd name="T8" fmla="*/ 62 w 158"/>
                <a:gd name="T9" fmla="*/ 98 h 98"/>
                <a:gd name="T10" fmla="*/ 98 w 158"/>
                <a:gd name="T11" fmla="*/ 98 h 98"/>
                <a:gd name="T12" fmla="*/ 98 w 158"/>
                <a:gd name="T13" fmla="*/ 62 h 98"/>
                <a:gd name="T14" fmla="*/ 158 w 158"/>
                <a:gd name="T15" fmla="*/ 0 h 98"/>
                <a:gd name="T16" fmla="*/ 114 w 158"/>
                <a:gd name="T17" fmla="*/ 0 h 98"/>
                <a:gd name="T18" fmla="*/ 80 w 158"/>
                <a:gd name="T19"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8">
                  <a:moveTo>
                    <a:pt x="80" y="38"/>
                  </a:moveTo>
                  <a:lnTo>
                    <a:pt x="44" y="0"/>
                  </a:lnTo>
                  <a:lnTo>
                    <a:pt x="0" y="0"/>
                  </a:lnTo>
                  <a:lnTo>
                    <a:pt x="62" y="62"/>
                  </a:lnTo>
                  <a:lnTo>
                    <a:pt x="62" y="98"/>
                  </a:lnTo>
                  <a:lnTo>
                    <a:pt x="98" y="98"/>
                  </a:lnTo>
                  <a:lnTo>
                    <a:pt x="98" y="62"/>
                  </a:lnTo>
                  <a:lnTo>
                    <a:pt x="158" y="0"/>
                  </a:lnTo>
                  <a:lnTo>
                    <a:pt x="114" y="0"/>
                  </a:lnTo>
                  <a:lnTo>
                    <a:pt x="8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17"/>
            <p:cNvSpPr>
              <a:spLocks/>
            </p:cNvSpPr>
            <p:nvPr/>
          </p:nvSpPr>
          <p:spPr bwMode="auto">
            <a:xfrm>
              <a:off x="8243964" y="1999046"/>
              <a:ext cx="108495" cy="91660"/>
            </a:xfrm>
            <a:custGeom>
              <a:avLst/>
              <a:gdLst>
                <a:gd name="T0" fmla="*/ 0 w 116"/>
                <a:gd name="T1" fmla="*/ 98 h 98"/>
                <a:gd name="T2" fmla="*/ 34 w 116"/>
                <a:gd name="T3" fmla="*/ 98 h 98"/>
                <a:gd name="T4" fmla="*/ 34 w 116"/>
                <a:gd name="T5" fmla="*/ 64 h 98"/>
                <a:gd name="T6" fmla="*/ 112 w 116"/>
                <a:gd name="T7" fmla="*/ 64 h 98"/>
                <a:gd name="T8" fmla="*/ 112 w 116"/>
                <a:gd name="T9" fmla="*/ 40 h 98"/>
                <a:gd name="T10" fmla="*/ 34 w 116"/>
                <a:gd name="T11" fmla="*/ 40 h 98"/>
                <a:gd name="T12" fmla="*/ 34 w 116"/>
                <a:gd name="T13" fmla="*/ 22 h 98"/>
                <a:gd name="T14" fmla="*/ 116 w 116"/>
                <a:gd name="T15" fmla="*/ 22 h 98"/>
                <a:gd name="T16" fmla="*/ 116 w 116"/>
                <a:gd name="T17" fmla="*/ 0 h 98"/>
                <a:gd name="T18" fmla="*/ 0 w 116"/>
                <a:gd name="T19" fmla="*/ 0 h 98"/>
                <a:gd name="T20" fmla="*/ 0 w 116"/>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98">
                  <a:moveTo>
                    <a:pt x="0" y="98"/>
                  </a:moveTo>
                  <a:lnTo>
                    <a:pt x="34" y="98"/>
                  </a:lnTo>
                  <a:lnTo>
                    <a:pt x="34" y="64"/>
                  </a:lnTo>
                  <a:lnTo>
                    <a:pt x="112" y="64"/>
                  </a:lnTo>
                  <a:lnTo>
                    <a:pt x="112" y="40"/>
                  </a:lnTo>
                  <a:lnTo>
                    <a:pt x="34" y="40"/>
                  </a:lnTo>
                  <a:lnTo>
                    <a:pt x="34" y="22"/>
                  </a:lnTo>
                  <a:lnTo>
                    <a:pt x="116" y="22"/>
                  </a:lnTo>
                  <a:lnTo>
                    <a:pt x="116" y="0"/>
                  </a:lnTo>
                  <a:lnTo>
                    <a:pt x="0" y="0"/>
                  </a:lnTo>
                  <a:lnTo>
                    <a:pt x="0"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8"/>
            <p:cNvSpPr>
              <a:spLocks/>
            </p:cNvSpPr>
            <p:nvPr/>
          </p:nvSpPr>
          <p:spPr bwMode="auto">
            <a:xfrm>
              <a:off x="8380518"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0" name="Freeform 19"/>
            <p:cNvSpPr>
              <a:spLocks noEditPoints="1"/>
            </p:cNvSpPr>
            <p:nvPr/>
          </p:nvSpPr>
          <p:spPr bwMode="auto">
            <a:xfrm>
              <a:off x="8502107" y="1997175"/>
              <a:ext cx="142166" cy="95401"/>
            </a:xfrm>
            <a:custGeom>
              <a:avLst/>
              <a:gdLst>
                <a:gd name="T0" fmla="*/ 124 w 152"/>
                <a:gd name="T1" fmla="*/ 2 h 102"/>
                <a:gd name="T2" fmla="*/ 76 w 152"/>
                <a:gd name="T3" fmla="*/ 0 h 102"/>
                <a:gd name="T4" fmla="*/ 26 w 152"/>
                <a:gd name="T5" fmla="*/ 2 h 102"/>
                <a:gd name="T6" fmla="*/ 12 w 152"/>
                <a:gd name="T7" fmla="*/ 6 h 102"/>
                <a:gd name="T8" fmla="*/ 4 w 152"/>
                <a:gd name="T9" fmla="*/ 18 h 102"/>
                <a:gd name="T10" fmla="*/ 2 w 152"/>
                <a:gd name="T11" fmla="*/ 30 h 102"/>
                <a:gd name="T12" fmla="*/ 0 w 152"/>
                <a:gd name="T13" fmla="*/ 50 h 102"/>
                <a:gd name="T14" fmla="*/ 4 w 152"/>
                <a:gd name="T15" fmla="*/ 84 h 102"/>
                <a:gd name="T16" fmla="*/ 6 w 152"/>
                <a:gd name="T17" fmla="*/ 90 h 102"/>
                <a:gd name="T18" fmla="*/ 18 w 152"/>
                <a:gd name="T19" fmla="*/ 98 h 102"/>
                <a:gd name="T20" fmla="*/ 26 w 152"/>
                <a:gd name="T21" fmla="*/ 100 h 102"/>
                <a:gd name="T22" fmla="*/ 76 w 152"/>
                <a:gd name="T23" fmla="*/ 102 h 102"/>
                <a:gd name="T24" fmla="*/ 124 w 152"/>
                <a:gd name="T25" fmla="*/ 100 h 102"/>
                <a:gd name="T26" fmla="*/ 140 w 152"/>
                <a:gd name="T27" fmla="*/ 94 h 102"/>
                <a:gd name="T28" fmla="*/ 148 w 152"/>
                <a:gd name="T29" fmla="*/ 84 h 102"/>
                <a:gd name="T30" fmla="*/ 150 w 152"/>
                <a:gd name="T31" fmla="*/ 70 h 102"/>
                <a:gd name="T32" fmla="*/ 152 w 152"/>
                <a:gd name="T33" fmla="*/ 50 h 102"/>
                <a:gd name="T34" fmla="*/ 148 w 152"/>
                <a:gd name="T35" fmla="*/ 18 h 102"/>
                <a:gd name="T36" fmla="*/ 146 w 152"/>
                <a:gd name="T37" fmla="*/ 12 h 102"/>
                <a:gd name="T38" fmla="*/ 134 w 152"/>
                <a:gd name="T39" fmla="*/ 4 h 102"/>
                <a:gd name="T40" fmla="*/ 124 w 152"/>
                <a:gd name="T41" fmla="*/ 2 h 102"/>
                <a:gd name="T42" fmla="*/ 116 w 152"/>
                <a:gd name="T43" fmla="*/ 66 h 102"/>
                <a:gd name="T44" fmla="*/ 112 w 152"/>
                <a:gd name="T45" fmla="*/ 72 h 102"/>
                <a:gd name="T46" fmla="*/ 108 w 152"/>
                <a:gd name="T47" fmla="*/ 74 h 102"/>
                <a:gd name="T48" fmla="*/ 102 w 152"/>
                <a:gd name="T49" fmla="*/ 76 h 102"/>
                <a:gd name="T50" fmla="*/ 76 w 152"/>
                <a:gd name="T51" fmla="*/ 76 h 102"/>
                <a:gd name="T52" fmla="*/ 48 w 152"/>
                <a:gd name="T53" fmla="*/ 74 h 102"/>
                <a:gd name="T54" fmla="*/ 36 w 152"/>
                <a:gd name="T55" fmla="*/ 70 h 102"/>
                <a:gd name="T56" fmla="*/ 34 w 152"/>
                <a:gd name="T57" fmla="*/ 66 h 102"/>
                <a:gd name="T58" fmla="*/ 34 w 152"/>
                <a:gd name="T59" fmla="*/ 54 h 102"/>
                <a:gd name="T60" fmla="*/ 36 w 152"/>
                <a:gd name="T61" fmla="*/ 34 h 102"/>
                <a:gd name="T62" fmla="*/ 38 w 152"/>
                <a:gd name="T63" fmla="*/ 28 h 102"/>
                <a:gd name="T64" fmla="*/ 44 w 152"/>
                <a:gd name="T65" fmla="*/ 26 h 102"/>
                <a:gd name="T66" fmla="*/ 76 w 152"/>
                <a:gd name="T67" fmla="*/ 26 h 102"/>
                <a:gd name="T68" fmla="*/ 106 w 152"/>
                <a:gd name="T69" fmla="*/ 26 h 102"/>
                <a:gd name="T70" fmla="*/ 114 w 152"/>
                <a:gd name="T71" fmla="*/ 30 h 102"/>
                <a:gd name="T72" fmla="*/ 118 w 152"/>
                <a:gd name="T73" fmla="*/ 38 h 102"/>
                <a:gd name="T74" fmla="*/ 118 w 152"/>
                <a:gd name="T75" fmla="*/ 54 h 102"/>
                <a:gd name="T76" fmla="*/ 116 w 152"/>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02">
                  <a:moveTo>
                    <a:pt x="124" y="2"/>
                  </a:moveTo>
                  <a:lnTo>
                    <a:pt x="124" y="2"/>
                  </a:lnTo>
                  <a:lnTo>
                    <a:pt x="76" y="0"/>
                  </a:lnTo>
                  <a:lnTo>
                    <a:pt x="76" y="0"/>
                  </a:lnTo>
                  <a:lnTo>
                    <a:pt x="26" y="2"/>
                  </a:lnTo>
                  <a:lnTo>
                    <a:pt x="26" y="2"/>
                  </a:lnTo>
                  <a:lnTo>
                    <a:pt x="18" y="4"/>
                  </a:lnTo>
                  <a:lnTo>
                    <a:pt x="12" y="6"/>
                  </a:lnTo>
                  <a:lnTo>
                    <a:pt x="6" y="12"/>
                  </a:lnTo>
                  <a:lnTo>
                    <a:pt x="4" y="18"/>
                  </a:lnTo>
                  <a:lnTo>
                    <a:pt x="4" y="18"/>
                  </a:lnTo>
                  <a:lnTo>
                    <a:pt x="2" y="30"/>
                  </a:lnTo>
                  <a:lnTo>
                    <a:pt x="0" y="50"/>
                  </a:lnTo>
                  <a:lnTo>
                    <a:pt x="0" y="50"/>
                  </a:lnTo>
                  <a:lnTo>
                    <a:pt x="2" y="70"/>
                  </a:lnTo>
                  <a:lnTo>
                    <a:pt x="4" y="84"/>
                  </a:lnTo>
                  <a:lnTo>
                    <a:pt x="4" y="84"/>
                  </a:lnTo>
                  <a:lnTo>
                    <a:pt x="6" y="90"/>
                  </a:lnTo>
                  <a:lnTo>
                    <a:pt x="12" y="94"/>
                  </a:lnTo>
                  <a:lnTo>
                    <a:pt x="18" y="98"/>
                  </a:lnTo>
                  <a:lnTo>
                    <a:pt x="26" y="100"/>
                  </a:lnTo>
                  <a:lnTo>
                    <a:pt x="26" y="100"/>
                  </a:lnTo>
                  <a:lnTo>
                    <a:pt x="76" y="102"/>
                  </a:lnTo>
                  <a:lnTo>
                    <a:pt x="76" y="102"/>
                  </a:lnTo>
                  <a:lnTo>
                    <a:pt x="124" y="100"/>
                  </a:lnTo>
                  <a:lnTo>
                    <a:pt x="124" y="100"/>
                  </a:lnTo>
                  <a:lnTo>
                    <a:pt x="134" y="98"/>
                  </a:lnTo>
                  <a:lnTo>
                    <a:pt x="140" y="94"/>
                  </a:lnTo>
                  <a:lnTo>
                    <a:pt x="146" y="90"/>
                  </a:lnTo>
                  <a:lnTo>
                    <a:pt x="148" y="84"/>
                  </a:lnTo>
                  <a:lnTo>
                    <a:pt x="148" y="84"/>
                  </a:lnTo>
                  <a:lnTo>
                    <a:pt x="150" y="70"/>
                  </a:lnTo>
                  <a:lnTo>
                    <a:pt x="152" y="50"/>
                  </a:lnTo>
                  <a:lnTo>
                    <a:pt x="152" y="50"/>
                  </a:lnTo>
                  <a:lnTo>
                    <a:pt x="150" y="30"/>
                  </a:lnTo>
                  <a:lnTo>
                    <a:pt x="148" y="18"/>
                  </a:lnTo>
                  <a:lnTo>
                    <a:pt x="148" y="18"/>
                  </a:lnTo>
                  <a:lnTo>
                    <a:pt x="146" y="12"/>
                  </a:lnTo>
                  <a:lnTo>
                    <a:pt x="140" y="6"/>
                  </a:lnTo>
                  <a:lnTo>
                    <a:pt x="134" y="4"/>
                  </a:lnTo>
                  <a:lnTo>
                    <a:pt x="124" y="2"/>
                  </a:lnTo>
                  <a:lnTo>
                    <a:pt x="124" y="2"/>
                  </a:lnTo>
                  <a:close/>
                  <a:moveTo>
                    <a:pt x="116" y="66"/>
                  </a:moveTo>
                  <a:lnTo>
                    <a:pt x="116" y="66"/>
                  </a:lnTo>
                  <a:lnTo>
                    <a:pt x="116" y="70"/>
                  </a:lnTo>
                  <a:lnTo>
                    <a:pt x="112" y="72"/>
                  </a:lnTo>
                  <a:lnTo>
                    <a:pt x="112" y="72"/>
                  </a:lnTo>
                  <a:lnTo>
                    <a:pt x="108" y="74"/>
                  </a:lnTo>
                  <a:lnTo>
                    <a:pt x="102" y="76"/>
                  </a:lnTo>
                  <a:lnTo>
                    <a:pt x="102" y="76"/>
                  </a:lnTo>
                  <a:lnTo>
                    <a:pt x="76" y="76"/>
                  </a:lnTo>
                  <a:lnTo>
                    <a:pt x="76" y="76"/>
                  </a:lnTo>
                  <a:lnTo>
                    <a:pt x="48" y="74"/>
                  </a:lnTo>
                  <a:lnTo>
                    <a:pt x="48" y="74"/>
                  </a:lnTo>
                  <a:lnTo>
                    <a:pt x="38" y="72"/>
                  </a:lnTo>
                  <a:lnTo>
                    <a:pt x="36" y="70"/>
                  </a:lnTo>
                  <a:lnTo>
                    <a:pt x="34" y="66"/>
                  </a:lnTo>
                  <a:lnTo>
                    <a:pt x="34" y="66"/>
                  </a:lnTo>
                  <a:lnTo>
                    <a:pt x="34" y="54"/>
                  </a:lnTo>
                  <a:lnTo>
                    <a:pt x="34" y="54"/>
                  </a:lnTo>
                  <a:lnTo>
                    <a:pt x="34" y="40"/>
                  </a:lnTo>
                  <a:lnTo>
                    <a:pt x="36" y="34"/>
                  </a:lnTo>
                  <a:lnTo>
                    <a:pt x="36" y="34"/>
                  </a:lnTo>
                  <a:lnTo>
                    <a:pt x="38" y="28"/>
                  </a:lnTo>
                  <a:lnTo>
                    <a:pt x="44" y="26"/>
                  </a:lnTo>
                  <a:lnTo>
                    <a:pt x="44" y="26"/>
                  </a:lnTo>
                  <a:lnTo>
                    <a:pt x="76" y="26"/>
                  </a:lnTo>
                  <a:lnTo>
                    <a:pt x="76" y="26"/>
                  </a:lnTo>
                  <a:lnTo>
                    <a:pt x="106" y="26"/>
                  </a:lnTo>
                  <a:lnTo>
                    <a:pt x="106" y="26"/>
                  </a:lnTo>
                  <a:lnTo>
                    <a:pt x="110" y="28"/>
                  </a:lnTo>
                  <a:lnTo>
                    <a:pt x="114" y="30"/>
                  </a:lnTo>
                  <a:lnTo>
                    <a:pt x="114" y="30"/>
                  </a:lnTo>
                  <a:lnTo>
                    <a:pt x="118" y="38"/>
                  </a:lnTo>
                  <a:lnTo>
                    <a:pt x="118" y="38"/>
                  </a:lnTo>
                  <a:lnTo>
                    <a:pt x="118" y="54"/>
                  </a:lnTo>
                  <a:lnTo>
                    <a:pt x="118"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 name="Freeform 20"/>
            <p:cNvSpPr>
              <a:spLocks noEditPoints="1"/>
            </p:cNvSpPr>
            <p:nvPr/>
          </p:nvSpPr>
          <p:spPr bwMode="auto">
            <a:xfrm>
              <a:off x="8672332" y="1999046"/>
              <a:ext cx="127201" cy="93530"/>
            </a:xfrm>
            <a:custGeom>
              <a:avLst/>
              <a:gdLst>
                <a:gd name="T0" fmla="*/ 130 w 136"/>
                <a:gd name="T1" fmla="*/ 66 h 100"/>
                <a:gd name="T2" fmla="*/ 116 w 136"/>
                <a:gd name="T3" fmla="*/ 62 h 100"/>
                <a:gd name="T4" fmla="*/ 124 w 136"/>
                <a:gd name="T5" fmla="*/ 60 h 100"/>
                <a:gd name="T6" fmla="*/ 130 w 136"/>
                <a:gd name="T7" fmla="*/ 56 h 100"/>
                <a:gd name="T8" fmla="*/ 134 w 136"/>
                <a:gd name="T9" fmla="*/ 48 h 100"/>
                <a:gd name="T10" fmla="*/ 136 w 136"/>
                <a:gd name="T11" fmla="*/ 32 h 100"/>
                <a:gd name="T12" fmla="*/ 136 w 136"/>
                <a:gd name="T13" fmla="*/ 22 h 100"/>
                <a:gd name="T14" fmla="*/ 134 w 136"/>
                <a:gd name="T15" fmla="*/ 14 h 100"/>
                <a:gd name="T16" fmla="*/ 126 w 136"/>
                <a:gd name="T17" fmla="*/ 4 h 100"/>
                <a:gd name="T18" fmla="*/ 120 w 136"/>
                <a:gd name="T19" fmla="*/ 2 h 100"/>
                <a:gd name="T20" fmla="*/ 114 w 136"/>
                <a:gd name="T21" fmla="*/ 2 h 100"/>
                <a:gd name="T22" fmla="*/ 0 w 136"/>
                <a:gd name="T23" fmla="*/ 0 h 100"/>
                <a:gd name="T24" fmla="*/ 32 w 136"/>
                <a:gd name="T25" fmla="*/ 100 h 100"/>
                <a:gd name="T26" fmla="*/ 80 w 136"/>
                <a:gd name="T27" fmla="*/ 74 h 100"/>
                <a:gd name="T28" fmla="*/ 94 w 136"/>
                <a:gd name="T29" fmla="*/ 74 h 100"/>
                <a:gd name="T30" fmla="*/ 98 w 136"/>
                <a:gd name="T31" fmla="*/ 76 h 100"/>
                <a:gd name="T32" fmla="*/ 102 w 136"/>
                <a:gd name="T33" fmla="*/ 82 h 100"/>
                <a:gd name="T34" fmla="*/ 102 w 136"/>
                <a:gd name="T35" fmla="*/ 94 h 100"/>
                <a:gd name="T36" fmla="*/ 134 w 136"/>
                <a:gd name="T37" fmla="*/ 100 h 100"/>
                <a:gd name="T38" fmla="*/ 134 w 136"/>
                <a:gd name="T39" fmla="*/ 90 h 100"/>
                <a:gd name="T40" fmla="*/ 134 w 136"/>
                <a:gd name="T41" fmla="*/ 74 h 100"/>
                <a:gd name="T42" fmla="*/ 130 w 136"/>
                <a:gd name="T43" fmla="*/ 66 h 100"/>
                <a:gd name="T44" fmla="*/ 102 w 136"/>
                <a:gd name="T45" fmla="*/ 44 h 100"/>
                <a:gd name="T46" fmla="*/ 98 w 136"/>
                <a:gd name="T47" fmla="*/ 48 h 100"/>
                <a:gd name="T48" fmla="*/ 94 w 136"/>
                <a:gd name="T49" fmla="*/ 50 h 100"/>
                <a:gd name="T50" fmla="*/ 32 w 136"/>
                <a:gd name="T51" fmla="*/ 50 h 100"/>
                <a:gd name="T52" fmla="*/ 80 w 136"/>
                <a:gd name="T53" fmla="*/ 26 h 100"/>
                <a:gd name="T54" fmla="*/ 94 w 136"/>
                <a:gd name="T55" fmla="*/ 26 h 100"/>
                <a:gd name="T56" fmla="*/ 98 w 136"/>
                <a:gd name="T57" fmla="*/ 26 h 100"/>
                <a:gd name="T58" fmla="*/ 102 w 136"/>
                <a:gd name="T59" fmla="*/ 30 h 100"/>
                <a:gd name="T60" fmla="*/ 102 w 136"/>
                <a:gd name="T61" fmla="*/ 38 h 100"/>
                <a:gd name="T62" fmla="*/ 102 w 136"/>
                <a:gd name="T63"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00">
                  <a:moveTo>
                    <a:pt x="130" y="66"/>
                  </a:moveTo>
                  <a:lnTo>
                    <a:pt x="130" y="66"/>
                  </a:lnTo>
                  <a:lnTo>
                    <a:pt x="124" y="62"/>
                  </a:lnTo>
                  <a:lnTo>
                    <a:pt x="116" y="62"/>
                  </a:lnTo>
                  <a:lnTo>
                    <a:pt x="116" y="62"/>
                  </a:lnTo>
                  <a:lnTo>
                    <a:pt x="124" y="60"/>
                  </a:lnTo>
                  <a:lnTo>
                    <a:pt x="130" y="56"/>
                  </a:lnTo>
                  <a:lnTo>
                    <a:pt x="130" y="56"/>
                  </a:lnTo>
                  <a:lnTo>
                    <a:pt x="132" y="54"/>
                  </a:lnTo>
                  <a:lnTo>
                    <a:pt x="134" y="48"/>
                  </a:lnTo>
                  <a:lnTo>
                    <a:pt x="134" y="48"/>
                  </a:lnTo>
                  <a:lnTo>
                    <a:pt x="136" y="32"/>
                  </a:lnTo>
                  <a:lnTo>
                    <a:pt x="136" y="32"/>
                  </a:lnTo>
                  <a:lnTo>
                    <a:pt x="136" y="22"/>
                  </a:lnTo>
                  <a:lnTo>
                    <a:pt x="134" y="14"/>
                  </a:lnTo>
                  <a:lnTo>
                    <a:pt x="134" y="14"/>
                  </a:lnTo>
                  <a:lnTo>
                    <a:pt x="130" y="8"/>
                  </a:lnTo>
                  <a:lnTo>
                    <a:pt x="126" y="4"/>
                  </a:lnTo>
                  <a:lnTo>
                    <a:pt x="126" y="4"/>
                  </a:lnTo>
                  <a:lnTo>
                    <a:pt x="120" y="2"/>
                  </a:lnTo>
                  <a:lnTo>
                    <a:pt x="114" y="2"/>
                  </a:lnTo>
                  <a:lnTo>
                    <a:pt x="114" y="2"/>
                  </a:lnTo>
                  <a:lnTo>
                    <a:pt x="80" y="0"/>
                  </a:lnTo>
                  <a:lnTo>
                    <a:pt x="0" y="0"/>
                  </a:lnTo>
                  <a:lnTo>
                    <a:pt x="0" y="100"/>
                  </a:lnTo>
                  <a:lnTo>
                    <a:pt x="32" y="100"/>
                  </a:lnTo>
                  <a:lnTo>
                    <a:pt x="32" y="74"/>
                  </a:lnTo>
                  <a:lnTo>
                    <a:pt x="80" y="74"/>
                  </a:lnTo>
                  <a:lnTo>
                    <a:pt x="80" y="74"/>
                  </a:lnTo>
                  <a:lnTo>
                    <a:pt x="94" y="74"/>
                  </a:lnTo>
                  <a:lnTo>
                    <a:pt x="94" y="74"/>
                  </a:lnTo>
                  <a:lnTo>
                    <a:pt x="98" y="76"/>
                  </a:lnTo>
                  <a:lnTo>
                    <a:pt x="98" y="76"/>
                  </a:lnTo>
                  <a:lnTo>
                    <a:pt x="102" y="82"/>
                  </a:lnTo>
                  <a:lnTo>
                    <a:pt x="102" y="82"/>
                  </a:lnTo>
                  <a:lnTo>
                    <a:pt x="102" y="94"/>
                  </a:lnTo>
                  <a:lnTo>
                    <a:pt x="102" y="100"/>
                  </a:lnTo>
                  <a:lnTo>
                    <a:pt x="134" y="100"/>
                  </a:lnTo>
                  <a:lnTo>
                    <a:pt x="134" y="90"/>
                  </a:lnTo>
                  <a:lnTo>
                    <a:pt x="134" y="90"/>
                  </a:lnTo>
                  <a:lnTo>
                    <a:pt x="134" y="74"/>
                  </a:lnTo>
                  <a:lnTo>
                    <a:pt x="134" y="74"/>
                  </a:lnTo>
                  <a:lnTo>
                    <a:pt x="130" y="66"/>
                  </a:lnTo>
                  <a:lnTo>
                    <a:pt x="130" y="66"/>
                  </a:lnTo>
                  <a:close/>
                  <a:moveTo>
                    <a:pt x="102" y="44"/>
                  </a:moveTo>
                  <a:lnTo>
                    <a:pt x="102" y="44"/>
                  </a:lnTo>
                  <a:lnTo>
                    <a:pt x="98" y="48"/>
                  </a:lnTo>
                  <a:lnTo>
                    <a:pt x="98" y="48"/>
                  </a:lnTo>
                  <a:lnTo>
                    <a:pt x="94" y="50"/>
                  </a:lnTo>
                  <a:lnTo>
                    <a:pt x="94" y="50"/>
                  </a:lnTo>
                  <a:lnTo>
                    <a:pt x="80" y="50"/>
                  </a:lnTo>
                  <a:lnTo>
                    <a:pt x="32" y="50"/>
                  </a:lnTo>
                  <a:lnTo>
                    <a:pt x="32" y="26"/>
                  </a:lnTo>
                  <a:lnTo>
                    <a:pt x="80" y="26"/>
                  </a:lnTo>
                  <a:lnTo>
                    <a:pt x="80" y="26"/>
                  </a:lnTo>
                  <a:lnTo>
                    <a:pt x="94" y="26"/>
                  </a:lnTo>
                  <a:lnTo>
                    <a:pt x="94" y="26"/>
                  </a:lnTo>
                  <a:lnTo>
                    <a:pt x="98" y="26"/>
                  </a:lnTo>
                  <a:lnTo>
                    <a:pt x="98" y="26"/>
                  </a:lnTo>
                  <a:lnTo>
                    <a:pt x="102" y="30"/>
                  </a:lnTo>
                  <a:lnTo>
                    <a:pt x="102" y="30"/>
                  </a:lnTo>
                  <a:lnTo>
                    <a:pt x="102" y="38"/>
                  </a:lnTo>
                  <a:lnTo>
                    <a:pt x="102" y="38"/>
                  </a:lnTo>
                  <a:lnTo>
                    <a:pt x="102" y="44"/>
                  </a:lnTo>
                  <a:lnTo>
                    <a:pt x="10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2" name="Freeform 21"/>
            <p:cNvSpPr>
              <a:spLocks/>
            </p:cNvSpPr>
            <p:nvPr/>
          </p:nvSpPr>
          <p:spPr bwMode="auto">
            <a:xfrm>
              <a:off x="7892290" y="2137471"/>
              <a:ext cx="54248" cy="48636"/>
            </a:xfrm>
            <a:custGeom>
              <a:avLst/>
              <a:gdLst>
                <a:gd name="T0" fmla="*/ 6 w 58"/>
                <a:gd name="T1" fmla="*/ 36 h 52"/>
                <a:gd name="T2" fmla="*/ 6 w 58"/>
                <a:gd name="T3" fmla="*/ 38 h 52"/>
                <a:gd name="T4" fmla="*/ 8 w 58"/>
                <a:gd name="T5" fmla="*/ 44 h 52"/>
                <a:gd name="T6" fmla="*/ 18 w 58"/>
                <a:gd name="T7" fmla="*/ 46 h 52"/>
                <a:gd name="T8" fmla="*/ 38 w 58"/>
                <a:gd name="T9" fmla="*/ 46 h 52"/>
                <a:gd name="T10" fmla="*/ 48 w 58"/>
                <a:gd name="T11" fmla="*/ 44 h 52"/>
                <a:gd name="T12" fmla="*/ 52 w 58"/>
                <a:gd name="T13" fmla="*/ 36 h 52"/>
                <a:gd name="T14" fmla="*/ 50 w 58"/>
                <a:gd name="T15" fmla="*/ 34 h 52"/>
                <a:gd name="T16" fmla="*/ 46 w 58"/>
                <a:gd name="T17" fmla="*/ 30 h 52"/>
                <a:gd name="T18" fmla="*/ 28 w 58"/>
                <a:gd name="T19" fmla="*/ 30 h 52"/>
                <a:gd name="T20" fmla="*/ 14 w 58"/>
                <a:gd name="T21" fmla="*/ 28 h 52"/>
                <a:gd name="T22" fmla="*/ 2 w 58"/>
                <a:gd name="T23" fmla="*/ 22 h 52"/>
                <a:gd name="T24" fmla="*/ 0 w 58"/>
                <a:gd name="T25" fmla="*/ 14 h 52"/>
                <a:gd name="T26" fmla="*/ 6 w 58"/>
                <a:gd name="T27" fmla="*/ 4 h 52"/>
                <a:gd name="T28" fmla="*/ 20 w 58"/>
                <a:gd name="T29" fmla="*/ 0 h 52"/>
                <a:gd name="T30" fmla="*/ 36 w 58"/>
                <a:gd name="T31" fmla="*/ 0 h 52"/>
                <a:gd name="T32" fmla="*/ 52 w 58"/>
                <a:gd name="T33" fmla="*/ 4 h 52"/>
                <a:gd name="T34" fmla="*/ 56 w 58"/>
                <a:gd name="T35" fmla="*/ 14 h 52"/>
                <a:gd name="T36" fmla="*/ 50 w 58"/>
                <a:gd name="T37" fmla="*/ 16 h 52"/>
                <a:gd name="T38" fmla="*/ 50 w 58"/>
                <a:gd name="T39" fmla="*/ 10 h 52"/>
                <a:gd name="T40" fmla="*/ 42 w 58"/>
                <a:gd name="T41" fmla="*/ 6 h 52"/>
                <a:gd name="T42" fmla="*/ 24 w 58"/>
                <a:gd name="T43" fmla="*/ 6 h 52"/>
                <a:gd name="T44" fmla="*/ 16 w 58"/>
                <a:gd name="T45" fmla="*/ 6 h 52"/>
                <a:gd name="T46" fmla="*/ 8 w 58"/>
                <a:gd name="T47" fmla="*/ 10 h 52"/>
                <a:gd name="T48" fmla="*/ 6 w 58"/>
                <a:gd name="T49" fmla="*/ 16 h 52"/>
                <a:gd name="T50" fmla="*/ 8 w 58"/>
                <a:gd name="T51" fmla="*/ 22 h 52"/>
                <a:gd name="T52" fmla="*/ 18 w 58"/>
                <a:gd name="T53" fmla="*/ 24 h 52"/>
                <a:gd name="T54" fmla="*/ 38 w 58"/>
                <a:gd name="T55" fmla="*/ 24 h 52"/>
                <a:gd name="T56" fmla="*/ 54 w 58"/>
                <a:gd name="T57" fmla="*/ 26 h 52"/>
                <a:gd name="T58" fmla="*/ 58 w 58"/>
                <a:gd name="T59" fmla="*/ 36 h 52"/>
                <a:gd name="T60" fmla="*/ 58 w 58"/>
                <a:gd name="T61" fmla="*/ 38 h 52"/>
                <a:gd name="T62" fmla="*/ 52 w 58"/>
                <a:gd name="T63" fmla="*/ 50 h 52"/>
                <a:gd name="T64" fmla="*/ 38 w 58"/>
                <a:gd name="T65" fmla="*/ 52 h 52"/>
                <a:gd name="T66" fmla="*/ 18 w 58"/>
                <a:gd name="T67" fmla="*/ 52 h 52"/>
                <a:gd name="T68" fmla="*/ 6 w 58"/>
                <a:gd name="T69" fmla="*/ 50 h 52"/>
                <a:gd name="T70" fmla="*/ 0 w 58"/>
                <a:gd name="T7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2">
                  <a:moveTo>
                    <a:pt x="0" y="36"/>
                  </a:moveTo>
                  <a:lnTo>
                    <a:pt x="6" y="36"/>
                  </a:lnTo>
                  <a:lnTo>
                    <a:pt x="6" y="38"/>
                  </a:lnTo>
                  <a:lnTo>
                    <a:pt x="6" y="38"/>
                  </a:lnTo>
                  <a:lnTo>
                    <a:pt x="8" y="42"/>
                  </a:lnTo>
                  <a:lnTo>
                    <a:pt x="8" y="44"/>
                  </a:lnTo>
                  <a:lnTo>
                    <a:pt x="12" y="46"/>
                  </a:lnTo>
                  <a:lnTo>
                    <a:pt x="18" y="46"/>
                  </a:lnTo>
                  <a:lnTo>
                    <a:pt x="38" y="46"/>
                  </a:lnTo>
                  <a:lnTo>
                    <a:pt x="38" y="46"/>
                  </a:lnTo>
                  <a:lnTo>
                    <a:pt x="44" y="46"/>
                  </a:lnTo>
                  <a:lnTo>
                    <a:pt x="48" y="44"/>
                  </a:lnTo>
                  <a:lnTo>
                    <a:pt x="50" y="42"/>
                  </a:lnTo>
                  <a:lnTo>
                    <a:pt x="52" y="36"/>
                  </a:lnTo>
                  <a:lnTo>
                    <a:pt x="52" y="36"/>
                  </a:lnTo>
                  <a:lnTo>
                    <a:pt x="50" y="34"/>
                  </a:lnTo>
                  <a:lnTo>
                    <a:pt x="48" y="30"/>
                  </a:lnTo>
                  <a:lnTo>
                    <a:pt x="46" y="30"/>
                  </a:lnTo>
                  <a:lnTo>
                    <a:pt x="40" y="30"/>
                  </a:lnTo>
                  <a:lnTo>
                    <a:pt x="28" y="30"/>
                  </a:lnTo>
                  <a:lnTo>
                    <a:pt x="28" y="30"/>
                  </a:lnTo>
                  <a:lnTo>
                    <a:pt x="14" y="28"/>
                  </a:lnTo>
                  <a:lnTo>
                    <a:pt x="6" y="26"/>
                  </a:lnTo>
                  <a:lnTo>
                    <a:pt x="2" y="22"/>
                  </a:lnTo>
                  <a:lnTo>
                    <a:pt x="0" y="14"/>
                  </a:lnTo>
                  <a:lnTo>
                    <a:pt x="0" y="14"/>
                  </a:lnTo>
                  <a:lnTo>
                    <a:pt x="2" y="8"/>
                  </a:lnTo>
                  <a:lnTo>
                    <a:pt x="6" y="4"/>
                  </a:lnTo>
                  <a:lnTo>
                    <a:pt x="12" y="2"/>
                  </a:lnTo>
                  <a:lnTo>
                    <a:pt x="20" y="0"/>
                  </a:lnTo>
                  <a:lnTo>
                    <a:pt x="36" y="0"/>
                  </a:lnTo>
                  <a:lnTo>
                    <a:pt x="36" y="0"/>
                  </a:lnTo>
                  <a:lnTo>
                    <a:pt x="46" y="2"/>
                  </a:lnTo>
                  <a:lnTo>
                    <a:pt x="52" y="4"/>
                  </a:lnTo>
                  <a:lnTo>
                    <a:pt x="56" y="8"/>
                  </a:lnTo>
                  <a:lnTo>
                    <a:pt x="56" y="14"/>
                  </a:lnTo>
                  <a:lnTo>
                    <a:pt x="56" y="16"/>
                  </a:lnTo>
                  <a:lnTo>
                    <a:pt x="50" y="16"/>
                  </a:lnTo>
                  <a:lnTo>
                    <a:pt x="50" y="16"/>
                  </a:lnTo>
                  <a:lnTo>
                    <a:pt x="50" y="10"/>
                  </a:lnTo>
                  <a:lnTo>
                    <a:pt x="48" y="8"/>
                  </a:lnTo>
                  <a:lnTo>
                    <a:pt x="42" y="6"/>
                  </a:lnTo>
                  <a:lnTo>
                    <a:pt x="32" y="6"/>
                  </a:lnTo>
                  <a:lnTo>
                    <a:pt x="24" y="6"/>
                  </a:lnTo>
                  <a:lnTo>
                    <a:pt x="24" y="6"/>
                  </a:lnTo>
                  <a:lnTo>
                    <a:pt x="16" y="6"/>
                  </a:lnTo>
                  <a:lnTo>
                    <a:pt x="10" y="8"/>
                  </a:lnTo>
                  <a:lnTo>
                    <a:pt x="8" y="10"/>
                  </a:lnTo>
                  <a:lnTo>
                    <a:pt x="6" y="16"/>
                  </a:lnTo>
                  <a:lnTo>
                    <a:pt x="6" y="16"/>
                  </a:lnTo>
                  <a:lnTo>
                    <a:pt x="6" y="18"/>
                  </a:lnTo>
                  <a:lnTo>
                    <a:pt x="8" y="22"/>
                  </a:lnTo>
                  <a:lnTo>
                    <a:pt x="12" y="22"/>
                  </a:lnTo>
                  <a:lnTo>
                    <a:pt x="18" y="24"/>
                  </a:lnTo>
                  <a:lnTo>
                    <a:pt x="38" y="24"/>
                  </a:lnTo>
                  <a:lnTo>
                    <a:pt x="38" y="24"/>
                  </a:lnTo>
                  <a:lnTo>
                    <a:pt x="48" y="24"/>
                  </a:lnTo>
                  <a:lnTo>
                    <a:pt x="54" y="26"/>
                  </a:lnTo>
                  <a:lnTo>
                    <a:pt x="56" y="30"/>
                  </a:lnTo>
                  <a:lnTo>
                    <a:pt x="58" y="36"/>
                  </a:lnTo>
                  <a:lnTo>
                    <a:pt x="58" y="38"/>
                  </a:lnTo>
                  <a:lnTo>
                    <a:pt x="58" y="38"/>
                  </a:lnTo>
                  <a:lnTo>
                    <a:pt x="56" y="46"/>
                  </a:lnTo>
                  <a:lnTo>
                    <a:pt x="52" y="50"/>
                  </a:lnTo>
                  <a:lnTo>
                    <a:pt x="44" y="52"/>
                  </a:lnTo>
                  <a:lnTo>
                    <a:pt x="38" y="52"/>
                  </a:lnTo>
                  <a:lnTo>
                    <a:pt x="18" y="52"/>
                  </a:lnTo>
                  <a:lnTo>
                    <a:pt x="18" y="52"/>
                  </a:lnTo>
                  <a:lnTo>
                    <a:pt x="12" y="52"/>
                  </a:lnTo>
                  <a:lnTo>
                    <a:pt x="6" y="50"/>
                  </a:lnTo>
                  <a:lnTo>
                    <a:pt x="2" y="46"/>
                  </a:lnTo>
                  <a:lnTo>
                    <a:pt x="0" y="40"/>
                  </a:lnTo>
                  <a:lnTo>
                    <a:pt x="0" y="3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3" name="Freeform 22"/>
            <p:cNvSpPr>
              <a:spLocks noEditPoints="1"/>
            </p:cNvSpPr>
            <p:nvPr/>
          </p:nvSpPr>
          <p:spPr bwMode="auto">
            <a:xfrm>
              <a:off x="7955891" y="2137471"/>
              <a:ext cx="59859" cy="48636"/>
            </a:xfrm>
            <a:custGeom>
              <a:avLst/>
              <a:gdLst>
                <a:gd name="T0" fmla="*/ 0 w 64"/>
                <a:gd name="T1" fmla="*/ 20 h 52"/>
                <a:gd name="T2" fmla="*/ 0 w 64"/>
                <a:gd name="T3" fmla="*/ 20 h 52"/>
                <a:gd name="T4" fmla="*/ 2 w 64"/>
                <a:gd name="T5" fmla="*/ 12 h 52"/>
                <a:gd name="T6" fmla="*/ 4 w 64"/>
                <a:gd name="T7" fmla="*/ 6 h 52"/>
                <a:gd name="T8" fmla="*/ 10 w 64"/>
                <a:gd name="T9" fmla="*/ 2 h 52"/>
                <a:gd name="T10" fmla="*/ 18 w 64"/>
                <a:gd name="T11" fmla="*/ 0 h 52"/>
                <a:gd name="T12" fmla="*/ 46 w 64"/>
                <a:gd name="T13" fmla="*/ 0 h 52"/>
                <a:gd name="T14" fmla="*/ 46 w 64"/>
                <a:gd name="T15" fmla="*/ 0 h 52"/>
                <a:gd name="T16" fmla="*/ 56 w 64"/>
                <a:gd name="T17" fmla="*/ 2 h 52"/>
                <a:gd name="T18" fmla="*/ 60 w 64"/>
                <a:gd name="T19" fmla="*/ 6 h 52"/>
                <a:gd name="T20" fmla="*/ 64 w 64"/>
                <a:gd name="T21" fmla="*/ 12 h 52"/>
                <a:gd name="T22" fmla="*/ 64 w 64"/>
                <a:gd name="T23" fmla="*/ 20 h 52"/>
                <a:gd name="T24" fmla="*/ 64 w 64"/>
                <a:gd name="T25" fmla="*/ 32 h 52"/>
                <a:gd name="T26" fmla="*/ 64 w 64"/>
                <a:gd name="T27" fmla="*/ 32 h 52"/>
                <a:gd name="T28" fmla="*/ 64 w 64"/>
                <a:gd name="T29" fmla="*/ 42 h 52"/>
                <a:gd name="T30" fmla="*/ 60 w 64"/>
                <a:gd name="T31" fmla="*/ 48 h 52"/>
                <a:gd name="T32" fmla="*/ 56 w 64"/>
                <a:gd name="T33" fmla="*/ 50 h 52"/>
                <a:gd name="T34" fmla="*/ 46 w 64"/>
                <a:gd name="T35" fmla="*/ 52 h 52"/>
                <a:gd name="T36" fmla="*/ 18 w 64"/>
                <a:gd name="T37" fmla="*/ 52 h 52"/>
                <a:gd name="T38" fmla="*/ 18 w 64"/>
                <a:gd name="T39" fmla="*/ 52 h 52"/>
                <a:gd name="T40" fmla="*/ 10 w 64"/>
                <a:gd name="T41" fmla="*/ 50 h 52"/>
                <a:gd name="T42" fmla="*/ 4 w 64"/>
                <a:gd name="T43" fmla="*/ 48 h 52"/>
                <a:gd name="T44" fmla="*/ 2 w 64"/>
                <a:gd name="T45" fmla="*/ 42 h 52"/>
                <a:gd name="T46" fmla="*/ 0 w 64"/>
                <a:gd name="T47" fmla="*/ 32 h 52"/>
                <a:gd name="T48" fmla="*/ 0 w 64"/>
                <a:gd name="T49" fmla="*/ 20 h 52"/>
                <a:gd name="T50" fmla="*/ 58 w 64"/>
                <a:gd name="T51" fmla="*/ 16 h 52"/>
                <a:gd name="T52" fmla="*/ 58 w 64"/>
                <a:gd name="T53" fmla="*/ 16 h 52"/>
                <a:gd name="T54" fmla="*/ 56 w 64"/>
                <a:gd name="T55" fmla="*/ 12 h 52"/>
                <a:gd name="T56" fmla="*/ 54 w 64"/>
                <a:gd name="T57" fmla="*/ 8 h 52"/>
                <a:gd name="T58" fmla="*/ 50 w 64"/>
                <a:gd name="T59" fmla="*/ 6 h 52"/>
                <a:gd name="T60" fmla="*/ 46 w 64"/>
                <a:gd name="T61" fmla="*/ 6 h 52"/>
                <a:gd name="T62" fmla="*/ 18 w 64"/>
                <a:gd name="T63" fmla="*/ 6 h 52"/>
                <a:gd name="T64" fmla="*/ 18 w 64"/>
                <a:gd name="T65" fmla="*/ 6 h 52"/>
                <a:gd name="T66" fmla="*/ 14 w 64"/>
                <a:gd name="T67" fmla="*/ 6 h 52"/>
                <a:gd name="T68" fmla="*/ 10 w 64"/>
                <a:gd name="T69" fmla="*/ 8 h 52"/>
                <a:gd name="T70" fmla="*/ 8 w 64"/>
                <a:gd name="T71" fmla="*/ 12 h 52"/>
                <a:gd name="T72" fmla="*/ 6 w 64"/>
                <a:gd name="T73" fmla="*/ 16 h 52"/>
                <a:gd name="T74" fmla="*/ 6 w 64"/>
                <a:gd name="T75" fmla="*/ 36 h 52"/>
                <a:gd name="T76" fmla="*/ 6 w 64"/>
                <a:gd name="T77" fmla="*/ 36 h 52"/>
                <a:gd name="T78" fmla="*/ 8 w 64"/>
                <a:gd name="T79" fmla="*/ 40 h 52"/>
                <a:gd name="T80" fmla="*/ 10 w 64"/>
                <a:gd name="T81" fmla="*/ 44 h 52"/>
                <a:gd name="T82" fmla="*/ 14 w 64"/>
                <a:gd name="T83" fmla="*/ 46 h 52"/>
                <a:gd name="T84" fmla="*/ 18 w 64"/>
                <a:gd name="T85" fmla="*/ 46 h 52"/>
                <a:gd name="T86" fmla="*/ 46 w 64"/>
                <a:gd name="T87" fmla="*/ 46 h 52"/>
                <a:gd name="T88" fmla="*/ 46 w 64"/>
                <a:gd name="T89" fmla="*/ 46 h 52"/>
                <a:gd name="T90" fmla="*/ 50 w 64"/>
                <a:gd name="T91" fmla="*/ 46 h 52"/>
                <a:gd name="T92" fmla="*/ 54 w 64"/>
                <a:gd name="T93" fmla="*/ 44 h 52"/>
                <a:gd name="T94" fmla="*/ 56 w 64"/>
                <a:gd name="T95" fmla="*/ 40 h 52"/>
                <a:gd name="T96" fmla="*/ 58 w 64"/>
                <a:gd name="T97" fmla="*/ 36 h 52"/>
                <a:gd name="T98" fmla="*/ 58 w 64"/>
                <a:gd name="T9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2">
                  <a:moveTo>
                    <a:pt x="0" y="20"/>
                  </a:moveTo>
                  <a:lnTo>
                    <a:pt x="0" y="20"/>
                  </a:lnTo>
                  <a:lnTo>
                    <a:pt x="2" y="12"/>
                  </a:lnTo>
                  <a:lnTo>
                    <a:pt x="4" y="6"/>
                  </a:lnTo>
                  <a:lnTo>
                    <a:pt x="10" y="2"/>
                  </a:lnTo>
                  <a:lnTo>
                    <a:pt x="18" y="0"/>
                  </a:lnTo>
                  <a:lnTo>
                    <a:pt x="46" y="0"/>
                  </a:lnTo>
                  <a:lnTo>
                    <a:pt x="46" y="0"/>
                  </a:lnTo>
                  <a:lnTo>
                    <a:pt x="56" y="2"/>
                  </a:lnTo>
                  <a:lnTo>
                    <a:pt x="60" y="6"/>
                  </a:lnTo>
                  <a:lnTo>
                    <a:pt x="64" y="12"/>
                  </a:lnTo>
                  <a:lnTo>
                    <a:pt x="64" y="20"/>
                  </a:lnTo>
                  <a:lnTo>
                    <a:pt x="64" y="32"/>
                  </a:lnTo>
                  <a:lnTo>
                    <a:pt x="64" y="32"/>
                  </a:lnTo>
                  <a:lnTo>
                    <a:pt x="64" y="42"/>
                  </a:lnTo>
                  <a:lnTo>
                    <a:pt x="60" y="48"/>
                  </a:lnTo>
                  <a:lnTo>
                    <a:pt x="56" y="50"/>
                  </a:lnTo>
                  <a:lnTo>
                    <a:pt x="46" y="52"/>
                  </a:lnTo>
                  <a:lnTo>
                    <a:pt x="18" y="52"/>
                  </a:lnTo>
                  <a:lnTo>
                    <a:pt x="18" y="52"/>
                  </a:lnTo>
                  <a:lnTo>
                    <a:pt x="10" y="50"/>
                  </a:lnTo>
                  <a:lnTo>
                    <a:pt x="4" y="48"/>
                  </a:lnTo>
                  <a:lnTo>
                    <a:pt x="2" y="42"/>
                  </a:lnTo>
                  <a:lnTo>
                    <a:pt x="0" y="32"/>
                  </a:lnTo>
                  <a:lnTo>
                    <a:pt x="0" y="20"/>
                  </a:lnTo>
                  <a:close/>
                  <a:moveTo>
                    <a:pt x="58" y="16"/>
                  </a:moveTo>
                  <a:lnTo>
                    <a:pt x="58" y="16"/>
                  </a:lnTo>
                  <a:lnTo>
                    <a:pt x="56" y="12"/>
                  </a:lnTo>
                  <a:lnTo>
                    <a:pt x="54" y="8"/>
                  </a:lnTo>
                  <a:lnTo>
                    <a:pt x="50" y="6"/>
                  </a:lnTo>
                  <a:lnTo>
                    <a:pt x="46" y="6"/>
                  </a:lnTo>
                  <a:lnTo>
                    <a:pt x="18" y="6"/>
                  </a:lnTo>
                  <a:lnTo>
                    <a:pt x="18" y="6"/>
                  </a:lnTo>
                  <a:lnTo>
                    <a:pt x="14" y="6"/>
                  </a:lnTo>
                  <a:lnTo>
                    <a:pt x="10" y="8"/>
                  </a:lnTo>
                  <a:lnTo>
                    <a:pt x="8" y="12"/>
                  </a:lnTo>
                  <a:lnTo>
                    <a:pt x="6" y="16"/>
                  </a:lnTo>
                  <a:lnTo>
                    <a:pt x="6" y="36"/>
                  </a:lnTo>
                  <a:lnTo>
                    <a:pt x="6" y="36"/>
                  </a:lnTo>
                  <a:lnTo>
                    <a:pt x="8" y="40"/>
                  </a:lnTo>
                  <a:lnTo>
                    <a:pt x="10" y="44"/>
                  </a:lnTo>
                  <a:lnTo>
                    <a:pt x="14" y="46"/>
                  </a:lnTo>
                  <a:lnTo>
                    <a:pt x="18" y="46"/>
                  </a:lnTo>
                  <a:lnTo>
                    <a:pt x="46" y="46"/>
                  </a:lnTo>
                  <a:lnTo>
                    <a:pt x="46" y="46"/>
                  </a:lnTo>
                  <a:lnTo>
                    <a:pt x="50" y="46"/>
                  </a:lnTo>
                  <a:lnTo>
                    <a:pt x="54" y="44"/>
                  </a:lnTo>
                  <a:lnTo>
                    <a:pt x="56" y="40"/>
                  </a:lnTo>
                  <a:lnTo>
                    <a:pt x="58" y="36"/>
                  </a:lnTo>
                  <a:lnTo>
                    <a:pt x="58" y="1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4" name="Freeform 23"/>
            <p:cNvSpPr>
              <a:spLocks/>
            </p:cNvSpPr>
            <p:nvPr/>
          </p:nvSpPr>
          <p:spPr bwMode="auto">
            <a:xfrm>
              <a:off x="8026973" y="2139341"/>
              <a:ext cx="54248" cy="46765"/>
            </a:xfrm>
            <a:custGeom>
              <a:avLst/>
              <a:gdLst>
                <a:gd name="T0" fmla="*/ 0 w 58"/>
                <a:gd name="T1" fmla="*/ 0 h 50"/>
                <a:gd name="T2" fmla="*/ 8 w 58"/>
                <a:gd name="T3" fmla="*/ 0 h 50"/>
                <a:gd name="T4" fmla="*/ 8 w 58"/>
                <a:gd name="T5" fmla="*/ 36 h 50"/>
                <a:gd name="T6" fmla="*/ 8 w 58"/>
                <a:gd name="T7" fmla="*/ 36 h 50"/>
                <a:gd name="T8" fmla="*/ 8 w 58"/>
                <a:gd name="T9" fmla="*/ 40 h 50"/>
                <a:gd name="T10" fmla="*/ 10 w 58"/>
                <a:gd name="T11" fmla="*/ 42 h 50"/>
                <a:gd name="T12" fmla="*/ 12 w 58"/>
                <a:gd name="T13" fmla="*/ 44 h 50"/>
                <a:gd name="T14" fmla="*/ 18 w 58"/>
                <a:gd name="T15" fmla="*/ 44 h 50"/>
                <a:gd name="T16" fmla="*/ 42 w 58"/>
                <a:gd name="T17" fmla="*/ 44 h 50"/>
                <a:gd name="T18" fmla="*/ 42 w 58"/>
                <a:gd name="T19" fmla="*/ 44 h 50"/>
                <a:gd name="T20" fmla="*/ 46 w 58"/>
                <a:gd name="T21" fmla="*/ 44 h 50"/>
                <a:gd name="T22" fmla="*/ 50 w 58"/>
                <a:gd name="T23" fmla="*/ 42 h 50"/>
                <a:gd name="T24" fmla="*/ 52 w 58"/>
                <a:gd name="T25" fmla="*/ 40 h 50"/>
                <a:gd name="T26" fmla="*/ 52 w 58"/>
                <a:gd name="T27" fmla="*/ 36 h 50"/>
                <a:gd name="T28" fmla="*/ 52 w 58"/>
                <a:gd name="T29" fmla="*/ 0 h 50"/>
                <a:gd name="T30" fmla="*/ 58 w 58"/>
                <a:gd name="T31" fmla="*/ 0 h 50"/>
                <a:gd name="T32" fmla="*/ 58 w 58"/>
                <a:gd name="T33" fmla="*/ 36 h 50"/>
                <a:gd name="T34" fmla="*/ 58 w 58"/>
                <a:gd name="T35" fmla="*/ 36 h 50"/>
                <a:gd name="T36" fmla="*/ 58 w 58"/>
                <a:gd name="T37" fmla="*/ 42 h 50"/>
                <a:gd name="T38" fmla="*/ 54 w 58"/>
                <a:gd name="T39" fmla="*/ 46 h 50"/>
                <a:gd name="T40" fmla="*/ 50 w 58"/>
                <a:gd name="T41" fmla="*/ 50 h 50"/>
                <a:gd name="T42" fmla="*/ 42 w 58"/>
                <a:gd name="T43" fmla="*/ 50 h 50"/>
                <a:gd name="T44" fmla="*/ 18 w 58"/>
                <a:gd name="T45" fmla="*/ 50 h 50"/>
                <a:gd name="T46" fmla="*/ 18 w 58"/>
                <a:gd name="T47" fmla="*/ 50 h 50"/>
                <a:gd name="T48" fmla="*/ 10 w 58"/>
                <a:gd name="T49" fmla="*/ 50 h 50"/>
                <a:gd name="T50" fmla="*/ 4 w 58"/>
                <a:gd name="T51" fmla="*/ 46 h 50"/>
                <a:gd name="T52" fmla="*/ 2 w 58"/>
                <a:gd name="T53" fmla="*/ 42 h 50"/>
                <a:gd name="T54" fmla="*/ 0 w 58"/>
                <a:gd name="T55" fmla="*/ 36 h 50"/>
                <a:gd name="T56" fmla="*/ 0 w 58"/>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0">
                  <a:moveTo>
                    <a:pt x="0" y="0"/>
                  </a:moveTo>
                  <a:lnTo>
                    <a:pt x="8" y="0"/>
                  </a:lnTo>
                  <a:lnTo>
                    <a:pt x="8" y="36"/>
                  </a:lnTo>
                  <a:lnTo>
                    <a:pt x="8" y="36"/>
                  </a:lnTo>
                  <a:lnTo>
                    <a:pt x="8" y="40"/>
                  </a:lnTo>
                  <a:lnTo>
                    <a:pt x="10" y="42"/>
                  </a:lnTo>
                  <a:lnTo>
                    <a:pt x="12" y="44"/>
                  </a:lnTo>
                  <a:lnTo>
                    <a:pt x="18" y="44"/>
                  </a:lnTo>
                  <a:lnTo>
                    <a:pt x="42" y="44"/>
                  </a:lnTo>
                  <a:lnTo>
                    <a:pt x="42" y="44"/>
                  </a:lnTo>
                  <a:lnTo>
                    <a:pt x="46" y="44"/>
                  </a:lnTo>
                  <a:lnTo>
                    <a:pt x="50" y="42"/>
                  </a:lnTo>
                  <a:lnTo>
                    <a:pt x="52" y="40"/>
                  </a:lnTo>
                  <a:lnTo>
                    <a:pt x="52" y="36"/>
                  </a:lnTo>
                  <a:lnTo>
                    <a:pt x="52" y="0"/>
                  </a:lnTo>
                  <a:lnTo>
                    <a:pt x="58" y="0"/>
                  </a:lnTo>
                  <a:lnTo>
                    <a:pt x="58" y="36"/>
                  </a:lnTo>
                  <a:lnTo>
                    <a:pt x="58" y="36"/>
                  </a:lnTo>
                  <a:lnTo>
                    <a:pt x="58" y="42"/>
                  </a:lnTo>
                  <a:lnTo>
                    <a:pt x="54" y="46"/>
                  </a:lnTo>
                  <a:lnTo>
                    <a:pt x="50" y="50"/>
                  </a:lnTo>
                  <a:lnTo>
                    <a:pt x="42" y="50"/>
                  </a:lnTo>
                  <a:lnTo>
                    <a:pt x="18" y="50"/>
                  </a:lnTo>
                  <a:lnTo>
                    <a:pt x="18" y="50"/>
                  </a:lnTo>
                  <a:lnTo>
                    <a:pt x="10" y="50"/>
                  </a:lnTo>
                  <a:lnTo>
                    <a:pt x="4" y="46"/>
                  </a:lnTo>
                  <a:lnTo>
                    <a:pt x="2" y="42"/>
                  </a:lnTo>
                  <a:lnTo>
                    <a:pt x="0" y="36"/>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5" name="Freeform 24"/>
            <p:cNvSpPr>
              <a:spLocks/>
            </p:cNvSpPr>
            <p:nvPr/>
          </p:nvSpPr>
          <p:spPr bwMode="auto">
            <a:xfrm>
              <a:off x="8088703" y="2139341"/>
              <a:ext cx="54248" cy="46765"/>
            </a:xfrm>
            <a:custGeom>
              <a:avLst/>
              <a:gdLst>
                <a:gd name="T0" fmla="*/ 26 w 58"/>
                <a:gd name="T1" fmla="*/ 4 h 50"/>
                <a:gd name="T2" fmla="*/ 0 w 58"/>
                <a:gd name="T3" fmla="*/ 4 h 50"/>
                <a:gd name="T4" fmla="*/ 0 w 58"/>
                <a:gd name="T5" fmla="*/ 0 h 50"/>
                <a:gd name="T6" fmla="*/ 58 w 58"/>
                <a:gd name="T7" fmla="*/ 0 h 50"/>
                <a:gd name="T8" fmla="*/ 58 w 58"/>
                <a:gd name="T9" fmla="*/ 4 h 50"/>
                <a:gd name="T10" fmla="*/ 32 w 58"/>
                <a:gd name="T11" fmla="*/ 4 h 50"/>
                <a:gd name="T12" fmla="*/ 32 w 58"/>
                <a:gd name="T13" fmla="*/ 50 h 50"/>
                <a:gd name="T14" fmla="*/ 26 w 58"/>
                <a:gd name="T15" fmla="*/ 50 h 50"/>
                <a:gd name="T16" fmla="*/ 26 w 58"/>
                <a:gd name="T17"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0">
                  <a:moveTo>
                    <a:pt x="26" y="4"/>
                  </a:moveTo>
                  <a:lnTo>
                    <a:pt x="0" y="4"/>
                  </a:lnTo>
                  <a:lnTo>
                    <a:pt x="0" y="0"/>
                  </a:lnTo>
                  <a:lnTo>
                    <a:pt x="58" y="0"/>
                  </a:lnTo>
                  <a:lnTo>
                    <a:pt x="58" y="4"/>
                  </a:lnTo>
                  <a:lnTo>
                    <a:pt x="32" y="4"/>
                  </a:lnTo>
                  <a:lnTo>
                    <a:pt x="32" y="50"/>
                  </a:lnTo>
                  <a:lnTo>
                    <a:pt x="26" y="50"/>
                  </a:lnTo>
                  <a:lnTo>
                    <a:pt x="26"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25"/>
            <p:cNvSpPr>
              <a:spLocks/>
            </p:cNvSpPr>
            <p:nvPr/>
          </p:nvSpPr>
          <p:spPr bwMode="auto">
            <a:xfrm>
              <a:off x="8150433" y="2139341"/>
              <a:ext cx="54248" cy="46765"/>
            </a:xfrm>
            <a:custGeom>
              <a:avLst/>
              <a:gdLst>
                <a:gd name="T0" fmla="*/ 0 w 58"/>
                <a:gd name="T1" fmla="*/ 0 h 50"/>
                <a:gd name="T2" fmla="*/ 6 w 58"/>
                <a:gd name="T3" fmla="*/ 0 h 50"/>
                <a:gd name="T4" fmla="*/ 6 w 58"/>
                <a:gd name="T5" fmla="*/ 20 h 50"/>
                <a:gd name="T6" fmla="*/ 52 w 58"/>
                <a:gd name="T7" fmla="*/ 20 h 50"/>
                <a:gd name="T8" fmla="*/ 52 w 58"/>
                <a:gd name="T9" fmla="*/ 0 h 50"/>
                <a:gd name="T10" fmla="*/ 58 w 58"/>
                <a:gd name="T11" fmla="*/ 0 h 50"/>
                <a:gd name="T12" fmla="*/ 58 w 58"/>
                <a:gd name="T13" fmla="*/ 50 h 50"/>
                <a:gd name="T14" fmla="*/ 52 w 58"/>
                <a:gd name="T15" fmla="*/ 50 h 50"/>
                <a:gd name="T16" fmla="*/ 52 w 58"/>
                <a:gd name="T17" fmla="*/ 26 h 50"/>
                <a:gd name="T18" fmla="*/ 6 w 58"/>
                <a:gd name="T19" fmla="*/ 26 h 50"/>
                <a:gd name="T20" fmla="*/ 6 w 58"/>
                <a:gd name="T21" fmla="*/ 50 h 50"/>
                <a:gd name="T22" fmla="*/ 0 w 58"/>
                <a:gd name="T23" fmla="*/ 50 h 50"/>
                <a:gd name="T24" fmla="*/ 0 w 58"/>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0" y="0"/>
                  </a:moveTo>
                  <a:lnTo>
                    <a:pt x="6" y="0"/>
                  </a:lnTo>
                  <a:lnTo>
                    <a:pt x="6" y="20"/>
                  </a:lnTo>
                  <a:lnTo>
                    <a:pt x="52" y="20"/>
                  </a:lnTo>
                  <a:lnTo>
                    <a:pt x="52" y="0"/>
                  </a:lnTo>
                  <a:lnTo>
                    <a:pt x="58" y="0"/>
                  </a:lnTo>
                  <a:lnTo>
                    <a:pt x="58" y="50"/>
                  </a:lnTo>
                  <a:lnTo>
                    <a:pt x="52" y="50"/>
                  </a:lnTo>
                  <a:lnTo>
                    <a:pt x="52"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26"/>
            <p:cNvSpPr>
              <a:spLocks noEditPoints="1"/>
            </p:cNvSpPr>
            <p:nvPr/>
          </p:nvSpPr>
          <p:spPr bwMode="auto">
            <a:xfrm>
              <a:off x="8242093"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2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2"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8" name="Freeform 27"/>
            <p:cNvSpPr>
              <a:spLocks/>
            </p:cNvSpPr>
            <p:nvPr/>
          </p:nvSpPr>
          <p:spPr bwMode="auto">
            <a:xfrm>
              <a:off x="8313176" y="2139341"/>
              <a:ext cx="44895" cy="46765"/>
            </a:xfrm>
            <a:custGeom>
              <a:avLst/>
              <a:gdLst>
                <a:gd name="T0" fmla="*/ 0 w 48"/>
                <a:gd name="T1" fmla="*/ 0 h 50"/>
                <a:gd name="T2" fmla="*/ 48 w 48"/>
                <a:gd name="T3" fmla="*/ 0 h 50"/>
                <a:gd name="T4" fmla="*/ 48 w 48"/>
                <a:gd name="T5" fmla="*/ 4 h 50"/>
                <a:gd name="T6" fmla="*/ 6 w 48"/>
                <a:gd name="T7" fmla="*/ 4 h 50"/>
                <a:gd name="T8" fmla="*/ 6 w 48"/>
                <a:gd name="T9" fmla="*/ 20 h 50"/>
                <a:gd name="T10" fmla="*/ 46 w 48"/>
                <a:gd name="T11" fmla="*/ 20 h 50"/>
                <a:gd name="T12" fmla="*/ 46 w 48"/>
                <a:gd name="T13" fmla="*/ 26 h 50"/>
                <a:gd name="T14" fmla="*/ 6 w 48"/>
                <a:gd name="T15" fmla="*/ 26 h 50"/>
                <a:gd name="T16" fmla="*/ 6 w 48"/>
                <a:gd name="T17" fmla="*/ 50 h 50"/>
                <a:gd name="T18" fmla="*/ 0 w 48"/>
                <a:gd name="T19" fmla="*/ 50 h 50"/>
                <a:gd name="T20" fmla="*/ 0 w 4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0">
                  <a:moveTo>
                    <a:pt x="0" y="0"/>
                  </a:moveTo>
                  <a:lnTo>
                    <a:pt x="48" y="0"/>
                  </a:lnTo>
                  <a:lnTo>
                    <a:pt x="48" y="4"/>
                  </a:lnTo>
                  <a:lnTo>
                    <a:pt x="6" y="4"/>
                  </a:lnTo>
                  <a:lnTo>
                    <a:pt x="6" y="20"/>
                  </a:lnTo>
                  <a:lnTo>
                    <a:pt x="46" y="20"/>
                  </a:lnTo>
                  <a:lnTo>
                    <a:pt x="46"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28"/>
            <p:cNvSpPr>
              <a:spLocks noEditPoints="1"/>
            </p:cNvSpPr>
            <p:nvPr/>
          </p:nvSpPr>
          <p:spPr bwMode="auto">
            <a:xfrm>
              <a:off x="8367424" y="2139341"/>
              <a:ext cx="52377" cy="46765"/>
            </a:xfrm>
            <a:custGeom>
              <a:avLst/>
              <a:gdLst>
                <a:gd name="T0" fmla="*/ 0 w 56"/>
                <a:gd name="T1" fmla="*/ 0 h 50"/>
                <a:gd name="T2" fmla="*/ 40 w 56"/>
                <a:gd name="T3" fmla="*/ 0 h 50"/>
                <a:gd name="T4" fmla="*/ 40 w 56"/>
                <a:gd name="T5" fmla="*/ 0 h 50"/>
                <a:gd name="T6" fmla="*/ 48 w 56"/>
                <a:gd name="T7" fmla="*/ 0 h 50"/>
                <a:gd name="T8" fmla="*/ 54 w 56"/>
                <a:gd name="T9" fmla="*/ 2 h 50"/>
                <a:gd name="T10" fmla="*/ 56 w 56"/>
                <a:gd name="T11" fmla="*/ 8 h 50"/>
                <a:gd name="T12" fmla="*/ 56 w 56"/>
                <a:gd name="T13" fmla="*/ 14 h 50"/>
                <a:gd name="T14" fmla="*/ 56 w 56"/>
                <a:gd name="T15" fmla="*/ 18 h 50"/>
                <a:gd name="T16" fmla="*/ 56 w 56"/>
                <a:gd name="T17" fmla="*/ 18 h 50"/>
                <a:gd name="T18" fmla="*/ 56 w 56"/>
                <a:gd name="T19" fmla="*/ 22 h 50"/>
                <a:gd name="T20" fmla="*/ 54 w 56"/>
                <a:gd name="T21" fmla="*/ 24 h 50"/>
                <a:gd name="T22" fmla="*/ 50 w 56"/>
                <a:gd name="T23" fmla="*/ 26 h 50"/>
                <a:gd name="T24" fmla="*/ 46 w 56"/>
                <a:gd name="T25" fmla="*/ 26 h 50"/>
                <a:gd name="T26" fmla="*/ 46 w 56"/>
                <a:gd name="T27" fmla="*/ 28 h 50"/>
                <a:gd name="T28" fmla="*/ 46 w 56"/>
                <a:gd name="T29" fmla="*/ 28 h 50"/>
                <a:gd name="T30" fmla="*/ 52 w 56"/>
                <a:gd name="T31" fmla="*/ 28 h 50"/>
                <a:gd name="T32" fmla="*/ 54 w 56"/>
                <a:gd name="T33" fmla="*/ 30 h 50"/>
                <a:gd name="T34" fmla="*/ 56 w 56"/>
                <a:gd name="T35" fmla="*/ 36 h 50"/>
                <a:gd name="T36" fmla="*/ 56 w 56"/>
                <a:gd name="T37" fmla="*/ 50 h 50"/>
                <a:gd name="T38" fmla="*/ 50 w 56"/>
                <a:gd name="T39" fmla="*/ 50 h 50"/>
                <a:gd name="T40" fmla="*/ 50 w 56"/>
                <a:gd name="T41" fmla="*/ 38 h 50"/>
                <a:gd name="T42" fmla="*/ 50 w 56"/>
                <a:gd name="T43" fmla="*/ 38 h 50"/>
                <a:gd name="T44" fmla="*/ 48 w 56"/>
                <a:gd name="T45" fmla="*/ 34 h 50"/>
                <a:gd name="T46" fmla="*/ 46 w 56"/>
                <a:gd name="T47" fmla="*/ 30 h 50"/>
                <a:gd name="T48" fmla="*/ 44 w 56"/>
                <a:gd name="T49" fmla="*/ 30 h 50"/>
                <a:gd name="T50" fmla="*/ 40 w 56"/>
                <a:gd name="T51" fmla="*/ 30 h 50"/>
                <a:gd name="T52" fmla="*/ 6 w 56"/>
                <a:gd name="T53" fmla="*/ 30 h 50"/>
                <a:gd name="T54" fmla="*/ 6 w 56"/>
                <a:gd name="T55" fmla="*/ 50 h 50"/>
                <a:gd name="T56" fmla="*/ 0 w 56"/>
                <a:gd name="T57" fmla="*/ 50 h 50"/>
                <a:gd name="T58" fmla="*/ 0 w 56"/>
                <a:gd name="T59" fmla="*/ 0 h 50"/>
                <a:gd name="T60" fmla="*/ 38 w 56"/>
                <a:gd name="T61" fmla="*/ 24 h 50"/>
                <a:gd name="T62" fmla="*/ 38 w 56"/>
                <a:gd name="T63" fmla="*/ 24 h 50"/>
                <a:gd name="T64" fmla="*/ 46 w 56"/>
                <a:gd name="T65" fmla="*/ 22 h 50"/>
                <a:gd name="T66" fmla="*/ 48 w 56"/>
                <a:gd name="T67" fmla="*/ 20 h 50"/>
                <a:gd name="T68" fmla="*/ 50 w 56"/>
                <a:gd name="T69" fmla="*/ 16 h 50"/>
                <a:gd name="T70" fmla="*/ 50 w 56"/>
                <a:gd name="T71" fmla="*/ 12 h 50"/>
                <a:gd name="T72" fmla="*/ 50 w 56"/>
                <a:gd name="T73" fmla="*/ 12 h 50"/>
                <a:gd name="T74" fmla="*/ 48 w 56"/>
                <a:gd name="T75" fmla="*/ 8 h 50"/>
                <a:gd name="T76" fmla="*/ 46 w 56"/>
                <a:gd name="T77" fmla="*/ 6 h 50"/>
                <a:gd name="T78" fmla="*/ 44 w 56"/>
                <a:gd name="T79" fmla="*/ 6 h 50"/>
                <a:gd name="T80" fmla="*/ 36 w 56"/>
                <a:gd name="T81" fmla="*/ 4 h 50"/>
                <a:gd name="T82" fmla="*/ 6 w 56"/>
                <a:gd name="T83" fmla="*/ 4 h 50"/>
                <a:gd name="T84" fmla="*/ 6 w 56"/>
                <a:gd name="T85" fmla="*/ 24 h 50"/>
                <a:gd name="T86" fmla="*/ 38 w 56"/>
                <a:gd name="T8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0">
                  <a:moveTo>
                    <a:pt x="0" y="0"/>
                  </a:moveTo>
                  <a:lnTo>
                    <a:pt x="40" y="0"/>
                  </a:lnTo>
                  <a:lnTo>
                    <a:pt x="40" y="0"/>
                  </a:lnTo>
                  <a:lnTo>
                    <a:pt x="48" y="0"/>
                  </a:lnTo>
                  <a:lnTo>
                    <a:pt x="54" y="2"/>
                  </a:lnTo>
                  <a:lnTo>
                    <a:pt x="56" y="8"/>
                  </a:lnTo>
                  <a:lnTo>
                    <a:pt x="56" y="14"/>
                  </a:lnTo>
                  <a:lnTo>
                    <a:pt x="56" y="18"/>
                  </a:lnTo>
                  <a:lnTo>
                    <a:pt x="56" y="18"/>
                  </a:lnTo>
                  <a:lnTo>
                    <a:pt x="56" y="22"/>
                  </a:lnTo>
                  <a:lnTo>
                    <a:pt x="54" y="24"/>
                  </a:lnTo>
                  <a:lnTo>
                    <a:pt x="50" y="26"/>
                  </a:lnTo>
                  <a:lnTo>
                    <a:pt x="46" y="26"/>
                  </a:lnTo>
                  <a:lnTo>
                    <a:pt x="46" y="28"/>
                  </a:lnTo>
                  <a:lnTo>
                    <a:pt x="46" y="28"/>
                  </a:lnTo>
                  <a:lnTo>
                    <a:pt x="52" y="28"/>
                  </a:lnTo>
                  <a:lnTo>
                    <a:pt x="54" y="30"/>
                  </a:lnTo>
                  <a:lnTo>
                    <a:pt x="56" y="36"/>
                  </a:lnTo>
                  <a:lnTo>
                    <a:pt x="56" y="50"/>
                  </a:lnTo>
                  <a:lnTo>
                    <a:pt x="50" y="50"/>
                  </a:lnTo>
                  <a:lnTo>
                    <a:pt x="50" y="38"/>
                  </a:lnTo>
                  <a:lnTo>
                    <a:pt x="50" y="38"/>
                  </a:lnTo>
                  <a:lnTo>
                    <a:pt x="48" y="34"/>
                  </a:lnTo>
                  <a:lnTo>
                    <a:pt x="46" y="30"/>
                  </a:lnTo>
                  <a:lnTo>
                    <a:pt x="44" y="30"/>
                  </a:lnTo>
                  <a:lnTo>
                    <a:pt x="40" y="30"/>
                  </a:lnTo>
                  <a:lnTo>
                    <a:pt x="6" y="30"/>
                  </a:lnTo>
                  <a:lnTo>
                    <a:pt x="6" y="50"/>
                  </a:lnTo>
                  <a:lnTo>
                    <a:pt x="0" y="50"/>
                  </a:lnTo>
                  <a:lnTo>
                    <a:pt x="0" y="0"/>
                  </a:lnTo>
                  <a:close/>
                  <a:moveTo>
                    <a:pt x="38" y="24"/>
                  </a:moveTo>
                  <a:lnTo>
                    <a:pt x="38" y="24"/>
                  </a:lnTo>
                  <a:lnTo>
                    <a:pt x="46" y="22"/>
                  </a:lnTo>
                  <a:lnTo>
                    <a:pt x="48" y="20"/>
                  </a:lnTo>
                  <a:lnTo>
                    <a:pt x="50" y="16"/>
                  </a:lnTo>
                  <a:lnTo>
                    <a:pt x="50" y="12"/>
                  </a:lnTo>
                  <a:lnTo>
                    <a:pt x="50" y="12"/>
                  </a:lnTo>
                  <a:lnTo>
                    <a:pt x="48" y="8"/>
                  </a:lnTo>
                  <a:lnTo>
                    <a:pt x="46" y="6"/>
                  </a:lnTo>
                  <a:lnTo>
                    <a:pt x="44" y="6"/>
                  </a:lnTo>
                  <a:lnTo>
                    <a:pt x="36" y="4"/>
                  </a:lnTo>
                  <a:lnTo>
                    <a:pt x="6" y="4"/>
                  </a:lnTo>
                  <a:lnTo>
                    <a:pt x="6" y="24"/>
                  </a:lnTo>
                  <a:lnTo>
                    <a:pt x="38" y="2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Rectangle 29"/>
            <p:cNvSpPr>
              <a:spLocks noChangeArrowheads="1"/>
            </p:cNvSpPr>
            <p:nvPr/>
          </p:nvSpPr>
          <p:spPr bwMode="auto">
            <a:xfrm>
              <a:off x="8431024" y="2139341"/>
              <a:ext cx="5612" cy="46765"/>
            </a:xfrm>
            <a:prstGeom prst="rect">
              <a:avLst/>
            </a:prstGeom>
            <a:solidFill>
              <a:srgbClr val="678D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1" name="Freeform 30"/>
            <p:cNvSpPr>
              <a:spLocks/>
            </p:cNvSpPr>
            <p:nvPr/>
          </p:nvSpPr>
          <p:spPr bwMode="auto">
            <a:xfrm>
              <a:off x="8447860" y="2137471"/>
              <a:ext cx="57989" cy="48636"/>
            </a:xfrm>
            <a:custGeom>
              <a:avLst/>
              <a:gdLst>
                <a:gd name="T0" fmla="*/ 0 w 62"/>
                <a:gd name="T1" fmla="*/ 20 h 52"/>
                <a:gd name="T2" fmla="*/ 0 w 62"/>
                <a:gd name="T3" fmla="*/ 20 h 52"/>
                <a:gd name="T4" fmla="*/ 2 w 62"/>
                <a:gd name="T5" fmla="*/ 12 h 52"/>
                <a:gd name="T6" fmla="*/ 4 w 62"/>
                <a:gd name="T7" fmla="*/ 6 h 52"/>
                <a:gd name="T8" fmla="*/ 10 w 62"/>
                <a:gd name="T9" fmla="*/ 2 h 52"/>
                <a:gd name="T10" fmla="*/ 18 w 62"/>
                <a:gd name="T11" fmla="*/ 0 h 52"/>
                <a:gd name="T12" fmla="*/ 44 w 62"/>
                <a:gd name="T13" fmla="*/ 0 h 52"/>
                <a:gd name="T14" fmla="*/ 44 w 62"/>
                <a:gd name="T15" fmla="*/ 0 h 52"/>
                <a:gd name="T16" fmla="*/ 52 w 62"/>
                <a:gd name="T17" fmla="*/ 2 h 52"/>
                <a:gd name="T18" fmla="*/ 56 w 62"/>
                <a:gd name="T19" fmla="*/ 4 h 52"/>
                <a:gd name="T20" fmla="*/ 60 w 62"/>
                <a:gd name="T21" fmla="*/ 8 h 52"/>
                <a:gd name="T22" fmla="*/ 60 w 62"/>
                <a:gd name="T23" fmla="*/ 14 h 52"/>
                <a:gd name="T24" fmla="*/ 60 w 62"/>
                <a:gd name="T25" fmla="*/ 18 h 52"/>
                <a:gd name="T26" fmla="*/ 54 w 62"/>
                <a:gd name="T27" fmla="*/ 18 h 52"/>
                <a:gd name="T28" fmla="*/ 54 w 62"/>
                <a:gd name="T29" fmla="*/ 16 h 52"/>
                <a:gd name="T30" fmla="*/ 54 w 62"/>
                <a:gd name="T31" fmla="*/ 16 h 52"/>
                <a:gd name="T32" fmla="*/ 54 w 62"/>
                <a:gd name="T33" fmla="*/ 10 h 52"/>
                <a:gd name="T34" fmla="*/ 50 w 62"/>
                <a:gd name="T35" fmla="*/ 8 h 52"/>
                <a:gd name="T36" fmla="*/ 48 w 62"/>
                <a:gd name="T37" fmla="*/ 6 h 52"/>
                <a:gd name="T38" fmla="*/ 42 w 62"/>
                <a:gd name="T39" fmla="*/ 6 h 52"/>
                <a:gd name="T40" fmla="*/ 20 w 62"/>
                <a:gd name="T41" fmla="*/ 6 h 52"/>
                <a:gd name="T42" fmla="*/ 20 w 62"/>
                <a:gd name="T43" fmla="*/ 6 h 52"/>
                <a:gd name="T44" fmla="*/ 14 w 62"/>
                <a:gd name="T45" fmla="*/ 6 h 52"/>
                <a:gd name="T46" fmla="*/ 12 w 62"/>
                <a:gd name="T47" fmla="*/ 8 h 52"/>
                <a:gd name="T48" fmla="*/ 8 w 62"/>
                <a:gd name="T49" fmla="*/ 12 h 52"/>
                <a:gd name="T50" fmla="*/ 8 w 62"/>
                <a:gd name="T51" fmla="*/ 16 h 52"/>
                <a:gd name="T52" fmla="*/ 8 w 62"/>
                <a:gd name="T53" fmla="*/ 36 h 52"/>
                <a:gd name="T54" fmla="*/ 8 w 62"/>
                <a:gd name="T55" fmla="*/ 36 h 52"/>
                <a:gd name="T56" fmla="*/ 8 w 62"/>
                <a:gd name="T57" fmla="*/ 40 h 52"/>
                <a:gd name="T58" fmla="*/ 12 w 62"/>
                <a:gd name="T59" fmla="*/ 44 h 52"/>
                <a:gd name="T60" fmla="*/ 14 w 62"/>
                <a:gd name="T61" fmla="*/ 46 h 52"/>
                <a:gd name="T62" fmla="*/ 20 w 62"/>
                <a:gd name="T63" fmla="*/ 46 h 52"/>
                <a:gd name="T64" fmla="*/ 42 w 62"/>
                <a:gd name="T65" fmla="*/ 46 h 52"/>
                <a:gd name="T66" fmla="*/ 42 w 62"/>
                <a:gd name="T67" fmla="*/ 46 h 52"/>
                <a:gd name="T68" fmla="*/ 48 w 62"/>
                <a:gd name="T69" fmla="*/ 46 h 52"/>
                <a:gd name="T70" fmla="*/ 52 w 62"/>
                <a:gd name="T71" fmla="*/ 44 h 52"/>
                <a:gd name="T72" fmla="*/ 54 w 62"/>
                <a:gd name="T73" fmla="*/ 42 h 52"/>
                <a:gd name="T74" fmla="*/ 54 w 62"/>
                <a:gd name="T75" fmla="*/ 38 h 52"/>
                <a:gd name="T76" fmla="*/ 54 w 62"/>
                <a:gd name="T77" fmla="*/ 34 h 52"/>
                <a:gd name="T78" fmla="*/ 62 w 62"/>
                <a:gd name="T79" fmla="*/ 34 h 52"/>
                <a:gd name="T80" fmla="*/ 62 w 62"/>
                <a:gd name="T81" fmla="*/ 38 h 52"/>
                <a:gd name="T82" fmla="*/ 62 w 62"/>
                <a:gd name="T83" fmla="*/ 38 h 52"/>
                <a:gd name="T84" fmla="*/ 60 w 62"/>
                <a:gd name="T85" fmla="*/ 44 h 52"/>
                <a:gd name="T86" fmla="*/ 58 w 62"/>
                <a:gd name="T87" fmla="*/ 48 h 52"/>
                <a:gd name="T88" fmla="*/ 52 w 62"/>
                <a:gd name="T89" fmla="*/ 50 h 52"/>
                <a:gd name="T90" fmla="*/ 44 w 62"/>
                <a:gd name="T91" fmla="*/ 52 h 52"/>
                <a:gd name="T92" fmla="*/ 18 w 62"/>
                <a:gd name="T93" fmla="*/ 52 h 52"/>
                <a:gd name="T94" fmla="*/ 18 w 62"/>
                <a:gd name="T95" fmla="*/ 52 h 52"/>
                <a:gd name="T96" fmla="*/ 10 w 62"/>
                <a:gd name="T97" fmla="*/ 50 h 52"/>
                <a:gd name="T98" fmla="*/ 4 w 62"/>
                <a:gd name="T99" fmla="*/ 48 h 52"/>
                <a:gd name="T100" fmla="*/ 2 w 62"/>
                <a:gd name="T101" fmla="*/ 42 h 52"/>
                <a:gd name="T102" fmla="*/ 0 w 62"/>
                <a:gd name="T103" fmla="*/ 32 h 52"/>
                <a:gd name="T104" fmla="*/ 0 w 62"/>
                <a:gd name="T105"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52">
                  <a:moveTo>
                    <a:pt x="0" y="20"/>
                  </a:moveTo>
                  <a:lnTo>
                    <a:pt x="0" y="20"/>
                  </a:lnTo>
                  <a:lnTo>
                    <a:pt x="2" y="12"/>
                  </a:lnTo>
                  <a:lnTo>
                    <a:pt x="4" y="6"/>
                  </a:lnTo>
                  <a:lnTo>
                    <a:pt x="10" y="2"/>
                  </a:lnTo>
                  <a:lnTo>
                    <a:pt x="18" y="0"/>
                  </a:lnTo>
                  <a:lnTo>
                    <a:pt x="44" y="0"/>
                  </a:lnTo>
                  <a:lnTo>
                    <a:pt x="44" y="0"/>
                  </a:lnTo>
                  <a:lnTo>
                    <a:pt x="52" y="2"/>
                  </a:lnTo>
                  <a:lnTo>
                    <a:pt x="56" y="4"/>
                  </a:lnTo>
                  <a:lnTo>
                    <a:pt x="60" y="8"/>
                  </a:lnTo>
                  <a:lnTo>
                    <a:pt x="60" y="14"/>
                  </a:lnTo>
                  <a:lnTo>
                    <a:pt x="60" y="18"/>
                  </a:lnTo>
                  <a:lnTo>
                    <a:pt x="54" y="18"/>
                  </a:lnTo>
                  <a:lnTo>
                    <a:pt x="54" y="16"/>
                  </a:lnTo>
                  <a:lnTo>
                    <a:pt x="54" y="16"/>
                  </a:lnTo>
                  <a:lnTo>
                    <a:pt x="54" y="10"/>
                  </a:lnTo>
                  <a:lnTo>
                    <a:pt x="50" y="8"/>
                  </a:lnTo>
                  <a:lnTo>
                    <a:pt x="48" y="6"/>
                  </a:lnTo>
                  <a:lnTo>
                    <a:pt x="42" y="6"/>
                  </a:lnTo>
                  <a:lnTo>
                    <a:pt x="20" y="6"/>
                  </a:lnTo>
                  <a:lnTo>
                    <a:pt x="20" y="6"/>
                  </a:lnTo>
                  <a:lnTo>
                    <a:pt x="14" y="6"/>
                  </a:lnTo>
                  <a:lnTo>
                    <a:pt x="12" y="8"/>
                  </a:lnTo>
                  <a:lnTo>
                    <a:pt x="8" y="12"/>
                  </a:lnTo>
                  <a:lnTo>
                    <a:pt x="8" y="16"/>
                  </a:lnTo>
                  <a:lnTo>
                    <a:pt x="8" y="36"/>
                  </a:lnTo>
                  <a:lnTo>
                    <a:pt x="8" y="36"/>
                  </a:lnTo>
                  <a:lnTo>
                    <a:pt x="8" y="40"/>
                  </a:lnTo>
                  <a:lnTo>
                    <a:pt x="12" y="44"/>
                  </a:lnTo>
                  <a:lnTo>
                    <a:pt x="14" y="46"/>
                  </a:lnTo>
                  <a:lnTo>
                    <a:pt x="20" y="46"/>
                  </a:lnTo>
                  <a:lnTo>
                    <a:pt x="42" y="46"/>
                  </a:lnTo>
                  <a:lnTo>
                    <a:pt x="42" y="46"/>
                  </a:lnTo>
                  <a:lnTo>
                    <a:pt x="48" y="46"/>
                  </a:lnTo>
                  <a:lnTo>
                    <a:pt x="52" y="44"/>
                  </a:lnTo>
                  <a:lnTo>
                    <a:pt x="54" y="42"/>
                  </a:lnTo>
                  <a:lnTo>
                    <a:pt x="54" y="38"/>
                  </a:lnTo>
                  <a:lnTo>
                    <a:pt x="54" y="34"/>
                  </a:lnTo>
                  <a:lnTo>
                    <a:pt x="62" y="34"/>
                  </a:lnTo>
                  <a:lnTo>
                    <a:pt x="62" y="38"/>
                  </a:lnTo>
                  <a:lnTo>
                    <a:pt x="62" y="38"/>
                  </a:lnTo>
                  <a:lnTo>
                    <a:pt x="60" y="44"/>
                  </a:lnTo>
                  <a:lnTo>
                    <a:pt x="58" y="48"/>
                  </a:lnTo>
                  <a:lnTo>
                    <a:pt x="52" y="50"/>
                  </a:lnTo>
                  <a:lnTo>
                    <a:pt x="44" y="52"/>
                  </a:lnTo>
                  <a:lnTo>
                    <a:pt x="18" y="52"/>
                  </a:lnTo>
                  <a:lnTo>
                    <a:pt x="18" y="52"/>
                  </a:lnTo>
                  <a:lnTo>
                    <a:pt x="10" y="50"/>
                  </a:lnTo>
                  <a:lnTo>
                    <a:pt x="4" y="48"/>
                  </a:lnTo>
                  <a:lnTo>
                    <a:pt x="2" y="42"/>
                  </a:lnTo>
                  <a:lnTo>
                    <a:pt x="0" y="32"/>
                  </a:lnTo>
                  <a:lnTo>
                    <a:pt x="0" y="2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2" name="Freeform 31"/>
            <p:cNvSpPr>
              <a:spLocks noEditPoints="1"/>
            </p:cNvSpPr>
            <p:nvPr/>
          </p:nvSpPr>
          <p:spPr bwMode="auto">
            <a:xfrm>
              <a:off x="8509589"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0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0"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grpSp>
        <p:nvGrpSpPr>
          <p:cNvPr id="36" name="Group 35">
            <a:extLst>
              <a:ext uri="{FF2B5EF4-FFF2-40B4-BE49-F238E27FC236}">
                <a16:creationId xmlns:a16="http://schemas.microsoft.com/office/drawing/2014/main" id="{ED6C9286-0D79-4781-B8D2-19CCB1E575BE}"/>
              </a:ext>
            </a:extLst>
          </p:cNvPr>
          <p:cNvGrpSpPr/>
          <p:nvPr/>
        </p:nvGrpSpPr>
        <p:grpSpPr>
          <a:xfrm>
            <a:off x="1444658" y="885845"/>
            <a:ext cx="6781160" cy="1610178"/>
            <a:chOff x="-376177" y="3324245"/>
            <a:chExt cx="6781160" cy="1610178"/>
          </a:xfrm>
        </p:grpSpPr>
        <p:sp>
          <p:nvSpPr>
            <p:cNvPr id="44" name="Rectangle 43"/>
            <p:cNvSpPr>
              <a:spLocks noChangeArrowheads="1"/>
            </p:cNvSpPr>
            <p:nvPr/>
          </p:nvSpPr>
          <p:spPr bwMode="auto">
            <a:xfrm>
              <a:off x="1079097" y="3324245"/>
              <a:ext cx="3870612" cy="1610178"/>
            </a:xfrm>
            <a:prstGeom prst="rect">
              <a:avLst/>
            </a:prstGeom>
            <a:solidFill>
              <a:schemeClr val="bg1">
                <a:alpha val="77000"/>
              </a:schemeClr>
            </a:solidFill>
            <a:ln>
              <a:noFill/>
            </a:ln>
          </p:spPr>
          <p:txBody>
            <a:bodyPr vert="horz" wrap="square" lIns="91440" tIns="45720" rIns="91440" bIns="45720" numCol="1" anchor="t" anchorCtr="0" compatLnSpc="1">
              <a:prstTxWarp prst="textNoShape">
                <a:avLst/>
              </a:prstTxWarp>
            </a:bodyPr>
            <a:lstStyle/>
            <a:p>
              <a:endParaRPr lang="en-ZA">
                <a:solidFill>
                  <a:schemeClr val="bg1"/>
                </a:solidFill>
              </a:endParaRPr>
            </a:p>
          </p:txBody>
        </p:sp>
        <p:sp>
          <p:nvSpPr>
            <p:cNvPr id="39" name="TextBox 38"/>
            <p:cNvSpPr txBox="1"/>
            <p:nvPr/>
          </p:nvSpPr>
          <p:spPr>
            <a:xfrm>
              <a:off x="-376177" y="3497179"/>
              <a:ext cx="6781160" cy="1200329"/>
            </a:xfrm>
            <a:prstGeom prst="rect">
              <a:avLst/>
            </a:prstGeom>
            <a:noFill/>
          </p:spPr>
          <p:txBody>
            <a:bodyPr wrap="square" rtlCol="0">
              <a:spAutoFit/>
            </a:bodyPr>
            <a:lstStyle/>
            <a:p>
              <a:pPr algn="ctr"/>
              <a:r>
                <a:rPr lang="en-ZA" dirty="0"/>
                <a:t>Subscribe to our blog</a:t>
              </a:r>
            </a:p>
            <a:p>
              <a:pPr algn="ctr"/>
              <a:r>
                <a:rPr lang="en-ZA" dirty="0"/>
                <a:t>for valuable insights and advice</a:t>
              </a:r>
            </a:p>
            <a:p>
              <a:pPr algn="ctr"/>
              <a:r>
                <a:rPr lang="en-ZA" dirty="0"/>
                <a:t>from our team of experts</a:t>
              </a:r>
            </a:p>
            <a:p>
              <a:pPr algn="ctr"/>
              <a:r>
                <a:rPr lang="en-ZA" b="1" i="1" dirty="0">
                  <a:solidFill>
                    <a:srgbClr val="799E92"/>
                  </a:solidFill>
                  <a:hlinkClick r:id="rId4"/>
                </a:rPr>
                <a:t>http://info.polyflor.co.za/news</a:t>
              </a:r>
              <a:endParaRPr lang="en-ZA" b="1" i="1" dirty="0">
                <a:solidFill>
                  <a:srgbClr val="799E92"/>
                </a:solidFill>
              </a:endParaRPr>
            </a:p>
          </p:txBody>
        </p:sp>
      </p:grpSp>
      <p:sp>
        <p:nvSpPr>
          <p:cNvPr id="2" name="TextBox 1">
            <a:extLst>
              <a:ext uri="{FF2B5EF4-FFF2-40B4-BE49-F238E27FC236}">
                <a16:creationId xmlns:a16="http://schemas.microsoft.com/office/drawing/2014/main" id="{ADDE7600-401E-40DC-805B-D2FA99BCC4BA}"/>
              </a:ext>
            </a:extLst>
          </p:cNvPr>
          <p:cNvSpPr txBox="1"/>
          <p:nvPr/>
        </p:nvSpPr>
        <p:spPr>
          <a:xfrm>
            <a:off x="3379808" y="173620"/>
            <a:ext cx="3032567" cy="338554"/>
          </a:xfrm>
          <a:prstGeom prst="rect">
            <a:avLst/>
          </a:prstGeom>
          <a:noFill/>
        </p:spPr>
        <p:txBody>
          <a:bodyPr wrap="square" rtlCol="0">
            <a:spAutoFit/>
          </a:bodyPr>
          <a:lstStyle/>
          <a:p>
            <a:r>
              <a:rPr lang="en-US" sz="1600" dirty="0">
                <a:latin typeface="Aharoni" panose="02010803020104030203" pitchFamily="2" charset="-79"/>
                <a:cs typeface="Aharoni" panose="02010803020104030203" pitchFamily="2" charset="-79"/>
              </a:rPr>
              <a:t>THANK YOU FOR YOUR TIME!</a:t>
            </a:r>
            <a:endParaRPr lang="en-ZA" sz="1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153642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50" name="Google Shape;162;p6">
            <a:extLst>
              <a:ext uri="{FF2B5EF4-FFF2-40B4-BE49-F238E27FC236}">
                <a16:creationId xmlns:a16="http://schemas.microsoft.com/office/drawing/2014/main" id="{755A5987-94D8-4DC4-85D8-E7A5C9AB1EEC}"/>
              </a:ext>
            </a:extLst>
          </p:cNvPr>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6" name="Google Shape;207;p10">
            <a:extLst>
              <a:ext uri="{FF2B5EF4-FFF2-40B4-BE49-F238E27FC236}">
                <a16:creationId xmlns:a16="http://schemas.microsoft.com/office/drawing/2014/main" id="{E743517A-30D4-4C1C-A8C6-C058FF162E9F}"/>
              </a:ext>
            </a:extLst>
          </p:cNvPr>
          <p:cNvPicPr preferRelativeResize="0">
            <a:picLocks noGrp="1"/>
          </p:cNvPicPr>
          <p:nvPr>
            <p:ph type="body" idx="1"/>
          </p:nvPr>
        </p:nvPicPr>
        <p:blipFill rotWithShape="1">
          <a:blip r:embed="rId3">
            <a:alphaModFix amt="40000"/>
          </a:blip>
          <a:srcRect l="3581" r="32863"/>
          <a:stretch/>
        </p:blipFill>
        <p:spPr>
          <a:xfrm>
            <a:off x="2" y="45540"/>
            <a:ext cx="12191998" cy="6857990"/>
          </a:xfrm>
          <a:prstGeom prst="rect">
            <a:avLst/>
          </a:prstGeom>
          <a:noFill/>
          <a:ln>
            <a:noFill/>
          </a:ln>
        </p:spPr>
      </p:pic>
      <p:sp>
        <p:nvSpPr>
          <p:cNvPr id="15" name="Google Shape;139;p4">
            <a:extLst>
              <a:ext uri="{FF2B5EF4-FFF2-40B4-BE49-F238E27FC236}">
                <a16:creationId xmlns:a16="http://schemas.microsoft.com/office/drawing/2014/main" id="{E3DB002A-AE78-4677-B4F0-8B88BA1DCE0B}"/>
              </a:ext>
            </a:extLst>
          </p:cNvPr>
          <p:cNvSpPr txBox="1"/>
          <p:nvPr/>
        </p:nvSpPr>
        <p:spPr>
          <a:xfrm>
            <a:off x="-446426" y="4922826"/>
            <a:ext cx="30375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500"/>
              <a:buFont typeface="Calibri"/>
              <a:buNone/>
            </a:pPr>
            <a:r>
              <a:rPr lang="en-US" sz="2400" dirty="0">
                <a:solidFill>
                  <a:schemeClr val="bg1"/>
                </a:solidFill>
                <a:latin typeface="Polyflor" panose="00000400000000000000"/>
              </a:rPr>
              <a:t>Attentiveness</a:t>
            </a:r>
            <a:endParaRPr sz="2400" dirty="0">
              <a:solidFill>
                <a:schemeClr val="bg1"/>
              </a:solidFill>
              <a:latin typeface="+mj-lt"/>
            </a:endParaRPr>
          </a:p>
        </p:txBody>
      </p:sp>
      <p:sp>
        <p:nvSpPr>
          <p:cNvPr id="17" name="Google Shape;143;p4">
            <a:extLst>
              <a:ext uri="{FF2B5EF4-FFF2-40B4-BE49-F238E27FC236}">
                <a16:creationId xmlns:a16="http://schemas.microsoft.com/office/drawing/2014/main" id="{9381F221-FF9A-434D-9CD3-101A26215C2B}"/>
              </a:ext>
            </a:extLst>
          </p:cNvPr>
          <p:cNvSpPr txBox="1"/>
          <p:nvPr/>
        </p:nvSpPr>
        <p:spPr>
          <a:xfrm>
            <a:off x="1556900" y="4932986"/>
            <a:ext cx="3037500" cy="720000"/>
          </a:xfrm>
          <a:prstGeom prst="rect">
            <a:avLst/>
          </a:prstGeom>
          <a:noFill/>
          <a:ln>
            <a:noFill/>
          </a:ln>
        </p:spPr>
        <p:txBody>
          <a:bodyPr spcFirstLastPara="1" wrap="square" lIns="0" tIns="0" rIns="0" bIns="0" anchor="t" anchorCtr="0">
            <a:noAutofit/>
          </a:bodyPr>
          <a:lstStyle/>
          <a:p>
            <a:pPr algn="ctr">
              <a:lnSpc>
                <a:spcPct val="90000"/>
              </a:lnSpc>
              <a:buClr>
                <a:schemeClr val="dk1"/>
              </a:buClr>
              <a:buSzPts val="2500"/>
            </a:pPr>
            <a:r>
              <a:rPr lang="en-US" sz="2400" dirty="0">
                <a:solidFill>
                  <a:schemeClr val="bg1"/>
                </a:solidFill>
                <a:latin typeface="Polyflor" panose="00000400000000000000"/>
                <a:sym typeface="Calibri"/>
              </a:rPr>
              <a:t>Responsibility</a:t>
            </a:r>
            <a:endParaRPr sz="2400" dirty="0">
              <a:solidFill>
                <a:schemeClr val="bg1"/>
              </a:solidFill>
              <a:latin typeface="Polyflor" panose="00000400000000000000"/>
            </a:endParaRPr>
          </a:p>
        </p:txBody>
      </p:sp>
      <p:sp>
        <p:nvSpPr>
          <p:cNvPr id="19" name="Google Shape;147;p4">
            <a:extLst>
              <a:ext uri="{FF2B5EF4-FFF2-40B4-BE49-F238E27FC236}">
                <a16:creationId xmlns:a16="http://schemas.microsoft.com/office/drawing/2014/main" id="{4F6E3338-D19D-4E16-96D1-22443BA0D507}"/>
              </a:ext>
            </a:extLst>
          </p:cNvPr>
          <p:cNvSpPr txBox="1"/>
          <p:nvPr/>
        </p:nvSpPr>
        <p:spPr>
          <a:xfrm>
            <a:off x="3515196" y="4960071"/>
            <a:ext cx="3037500" cy="720000"/>
          </a:xfrm>
          <a:prstGeom prst="rect">
            <a:avLst/>
          </a:prstGeom>
          <a:noFill/>
          <a:ln>
            <a:noFill/>
          </a:ln>
        </p:spPr>
        <p:txBody>
          <a:bodyPr spcFirstLastPara="1" wrap="square" lIns="0" tIns="0" rIns="0" bIns="0" anchor="t" anchorCtr="0">
            <a:noAutofit/>
          </a:bodyPr>
          <a:lstStyle/>
          <a:p>
            <a:pPr marL="0" lvl="0" indent="0" algn="ctr">
              <a:lnSpc>
                <a:spcPct val="90000"/>
              </a:lnSpc>
              <a:buClr>
                <a:schemeClr val="dk1"/>
              </a:buClr>
              <a:buSzPts val="2500"/>
              <a:buFont typeface="Arial"/>
              <a:buNone/>
            </a:pPr>
            <a:r>
              <a:rPr lang="en-US" sz="2400" dirty="0">
                <a:solidFill>
                  <a:schemeClr val="bg1"/>
                </a:solidFill>
                <a:latin typeface="Polyflor" panose="00000400000000000000"/>
                <a:sym typeface="Calibri"/>
              </a:rPr>
              <a:t>Compete</a:t>
            </a:r>
            <a:r>
              <a:rPr lang="en-US" sz="2400" dirty="0">
                <a:solidFill>
                  <a:schemeClr val="bg1"/>
                </a:solidFill>
                <a:latin typeface="Polyflor" panose="00000400000000000000"/>
                <a:cs typeface="Calibri"/>
                <a:sym typeface="Calibri"/>
              </a:rPr>
              <a:t>nce</a:t>
            </a:r>
            <a:endParaRPr sz="2400" dirty="0">
              <a:solidFill>
                <a:schemeClr val="bg1"/>
              </a:solidFill>
              <a:latin typeface="Polyflor" panose="00000400000000000000"/>
              <a:cs typeface="Calibri"/>
            </a:endParaRPr>
          </a:p>
        </p:txBody>
      </p:sp>
      <p:sp>
        <p:nvSpPr>
          <p:cNvPr id="23" name="Google Shape;147;p4">
            <a:extLst>
              <a:ext uri="{FF2B5EF4-FFF2-40B4-BE49-F238E27FC236}">
                <a16:creationId xmlns:a16="http://schemas.microsoft.com/office/drawing/2014/main" id="{F5BC3F67-EA1C-4BF5-A79E-3B282DFF926A}"/>
              </a:ext>
            </a:extLst>
          </p:cNvPr>
          <p:cNvSpPr txBox="1"/>
          <p:nvPr/>
        </p:nvSpPr>
        <p:spPr>
          <a:xfrm>
            <a:off x="5565508" y="4960071"/>
            <a:ext cx="3037500" cy="720000"/>
          </a:xfrm>
          <a:prstGeom prst="rect">
            <a:avLst/>
          </a:prstGeom>
          <a:noFill/>
          <a:ln>
            <a:noFill/>
          </a:ln>
        </p:spPr>
        <p:txBody>
          <a:bodyPr spcFirstLastPara="1" wrap="square" lIns="0" tIns="0" rIns="0" bIns="0" anchor="t" anchorCtr="0">
            <a:noAutofit/>
          </a:bodyPr>
          <a:lstStyle/>
          <a:p>
            <a:pPr marL="0" lvl="0" indent="0" algn="ctr">
              <a:lnSpc>
                <a:spcPct val="90000"/>
              </a:lnSpc>
              <a:buClr>
                <a:schemeClr val="dk1"/>
              </a:buClr>
              <a:buSzPts val="2500"/>
              <a:buFont typeface="Arial"/>
              <a:buNone/>
            </a:pPr>
            <a:r>
              <a:rPr lang="en-US" sz="2400" dirty="0">
                <a:solidFill>
                  <a:schemeClr val="bg1"/>
                </a:solidFill>
                <a:latin typeface="Polyflor" panose="00000400000000000000"/>
                <a:cs typeface="Calibri"/>
                <a:sym typeface="Calibri"/>
              </a:rPr>
              <a:t>Responsiveness</a:t>
            </a:r>
            <a:endParaRPr sz="2400" dirty="0">
              <a:solidFill>
                <a:schemeClr val="bg1"/>
              </a:solidFill>
              <a:latin typeface="Polyflor" panose="00000400000000000000"/>
              <a:cs typeface="Calibri"/>
            </a:endParaRPr>
          </a:p>
        </p:txBody>
      </p:sp>
      <p:sp>
        <p:nvSpPr>
          <p:cNvPr id="25" name="Google Shape;147;p4">
            <a:extLst>
              <a:ext uri="{FF2B5EF4-FFF2-40B4-BE49-F238E27FC236}">
                <a16:creationId xmlns:a16="http://schemas.microsoft.com/office/drawing/2014/main" id="{10A12416-3BBB-4241-858C-CD93F64F841B}"/>
              </a:ext>
            </a:extLst>
          </p:cNvPr>
          <p:cNvSpPr txBox="1"/>
          <p:nvPr/>
        </p:nvSpPr>
        <p:spPr>
          <a:xfrm>
            <a:off x="7574508" y="4980868"/>
            <a:ext cx="3037500" cy="720000"/>
          </a:xfrm>
          <a:prstGeom prst="rect">
            <a:avLst/>
          </a:prstGeom>
          <a:noFill/>
          <a:ln>
            <a:noFill/>
          </a:ln>
        </p:spPr>
        <p:txBody>
          <a:bodyPr spcFirstLastPara="1" wrap="square" lIns="0" tIns="0" rIns="0" bIns="0" anchor="t" anchorCtr="0">
            <a:noAutofit/>
          </a:bodyPr>
          <a:lstStyle/>
          <a:p>
            <a:pPr marL="0" lvl="0" indent="0" algn="ctr">
              <a:lnSpc>
                <a:spcPct val="90000"/>
              </a:lnSpc>
              <a:buClr>
                <a:schemeClr val="dk1"/>
              </a:buClr>
              <a:buSzPts val="2500"/>
              <a:buFont typeface="Arial"/>
              <a:buNone/>
            </a:pPr>
            <a:r>
              <a:rPr lang="en-US" sz="2400" dirty="0">
                <a:solidFill>
                  <a:schemeClr val="bg1"/>
                </a:solidFill>
                <a:latin typeface="Polyflor" panose="00000400000000000000"/>
                <a:cs typeface="Calibri"/>
                <a:sym typeface="Calibri"/>
              </a:rPr>
              <a:t>Respect</a:t>
            </a:r>
            <a:endParaRPr sz="2400" dirty="0">
              <a:solidFill>
                <a:schemeClr val="bg1"/>
              </a:solidFill>
              <a:latin typeface="Polyflor" panose="00000400000000000000"/>
              <a:cs typeface="Calibri"/>
            </a:endParaRPr>
          </a:p>
        </p:txBody>
      </p:sp>
      <p:sp>
        <p:nvSpPr>
          <p:cNvPr id="27" name="Google Shape;147;p4">
            <a:extLst>
              <a:ext uri="{FF2B5EF4-FFF2-40B4-BE49-F238E27FC236}">
                <a16:creationId xmlns:a16="http://schemas.microsoft.com/office/drawing/2014/main" id="{0375A188-10BC-4897-ABBE-8087AF0A5A0A}"/>
              </a:ext>
            </a:extLst>
          </p:cNvPr>
          <p:cNvSpPr txBox="1"/>
          <p:nvPr/>
        </p:nvSpPr>
        <p:spPr>
          <a:xfrm>
            <a:off x="9600925" y="5001665"/>
            <a:ext cx="3037500" cy="720000"/>
          </a:xfrm>
          <a:prstGeom prst="rect">
            <a:avLst/>
          </a:prstGeom>
          <a:noFill/>
          <a:ln>
            <a:noFill/>
          </a:ln>
        </p:spPr>
        <p:txBody>
          <a:bodyPr spcFirstLastPara="1" wrap="square" lIns="0" tIns="0" rIns="0" bIns="0" anchor="t" anchorCtr="0">
            <a:noAutofit/>
          </a:bodyPr>
          <a:lstStyle/>
          <a:p>
            <a:pPr marL="0" lvl="0" indent="0" algn="ctr">
              <a:lnSpc>
                <a:spcPct val="90000"/>
              </a:lnSpc>
              <a:buClr>
                <a:schemeClr val="dk1"/>
              </a:buClr>
              <a:buSzPts val="2500"/>
              <a:buFont typeface="Arial"/>
              <a:buNone/>
            </a:pPr>
            <a:r>
              <a:rPr lang="en-US" sz="2400" dirty="0">
                <a:solidFill>
                  <a:schemeClr val="bg1"/>
                </a:solidFill>
                <a:latin typeface="Polyflor" panose="00000400000000000000"/>
                <a:cs typeface="Calibri"/>
                <a:sym typeface="Calibri"/>
              </a:rPr>
              <a:t>Collaboration</a:t>
            </a:r>
            <a:endParaRPr sz="2400" dirty="0">
              <a:solidFill>
                <a:schemeClr val="bg1"/>
              </a:solidFill>
              <a:latin typeface="Polyflor" panose="00000400000000000000"/>
              <a:cs typeface="Calibri"/>
            </a:endParaRPr>
          </a:p>
        </p:txBody>
      </p:sp>
      <p:sp>
        <p:nvSpPr>
          <p:cNvPr id="7" name="Google Shape;140;p4">
            <a:extLst>
              <a:ext uri="{FF2B5EF4-FFF2-40B4-BE49-F238E27FC236}">
                <a16:creationId xmlns:a16="http://schemas.microsoft.com/office/drawing/2014/main" id="{D6245A57-2C81-45C3-9D60-408C92BCD7EE}"/>
              </a:ext>
            </a:extLst>
          </p:cNvPr>
          <p:cNvSpPr/>
          <p:nvPr/>
        </p:nvSpPr>
        <p:spPr>
          <a:xfrm>
            <a:off x="2161955" y="2607669"/>
            <a:ext cx="1852875" cy="1852875"/>
          </a:xfrm>
          <a:prstGeom prst="ellipse">
            <a:avLst/>
          </a:prstGeom>
          <a:solidFill>
            <a:schemeClr val="tx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6;p4">
            <a:extLst>
              <a:ext uri="{FF2B5EF4-FFF2-40B4-BE49-F238E27FC236}">
                <a16:creationId xmlns:a16="http://schemas.microsoft.com/office/drawing/2014/main" id="{A65DB23D-042E-470D-B070-A51CC5F1F172}"/>
              </a:ext>
            </a:extLst>
          </p:cNvPr>
          <p:cNvSpPr/>
          <p:nvPr/>
        </p:nvSpPr>
        <p:spPr>
          <a:xfrm>
            <a:off x="152955" y="2607670"/>
            <a:ext cx="1852875" cy="1852875"/>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raphic 12" descr="Eye">
            <a:extLst>
              <a:ext uri="{FF2B5EF4-FFF2-40B4-BE49-F238E27FC236}">
                <a16:creationId xmlns:a16="http://schemas.microsoft.com/office/drawing/2014/main" id="{8573E6C3-ECA2-403A-AD56-2109FF4EAB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275" y="3072651"/>
            <a:ext cx="914400" cy="914400"/>
          </a:xfrm>
          <a:prstGeom prst="rect">
            <a:avLst/>
          </a:prstGeom>
        </p:spPr>
      </p:pic>
      <p:sp>
        <p:nvSpPr>
          <p:cNvPr id="9" name="Google Shape;144;p4">
            <a:extLst>
              <a:ext uri="{FF2B5EF4-FFF2-40B4-BE49-F238E27FC236}">
                <a16:creationId xmlns:a16="http://schemas.microsoft.com/office/drawing/2014/main" id="{4B69D9C9-75CC-44E9-9AA3-8F69832BC97B}"/>
              </a:ext>
            </a:extLst>
          </p:cNvPr>
          <p:cNvSpPr/>
          <p:nvPr/>
        </p:nvSpPr>
        <p:spPr>
          <a:xfrm>
            <a:off x="4164612" y="2603414"/>
            <a:ext cx="1852875" cy="1852875"/>
          </a:xfrm>
          <a:prstGeom prst="ellipse">
            <a:avLst/>
          </a:prstGeom>
          <a:solidFill>
            <a:schemeClr val="tx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0;p4">
            <a:extLst>
              <a:ext uri="{FF2B5EF4-FFF2-40B4-BE49-F238E27FC236}">
                <a16:creationId xmlns:a16="http://schemas.microsoft.com/office/drawing/2014/main" id="{546CDDCC-9C7F-4553-BF29-B4D4220967A3}"/>
              </a:ext>
            </a:extLst>
          </p:cNvPr>
          <p:cNvSpPr/>
          <p:nvPr/>
        </p:nvSpPr>
        <p:spPr>
          <a:xfrm>
            <a:off x="8173889" y="2679414"/>
            <a:ext cx="1852875" cy="1852875"/>
          </a:xfrm>
          <a:prstGeom prst="ellipse">
            <a:avLst/>
          </a:prstGeom>
          <a:solidFill>
            <a:schemeClr val="tx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4;p4">
            <a:extLst>
              <a:ext uri="{FF2B5EF4-FFF2-40B4-BE49-F238E27FC236}">
                <a16:creationId xmlns:a16="http://schemas.microsoft.com/office/drawing/2014/main" id="{B1BA8304-E851-4D84-8C4A-B73F39F0FC01}"/>
              </a:ext>
            </a:extLst>
          </p:cNvPr>
          <p:cNvSpPr/>
          <p:nvPr/>
        </p:nvSpPr>
        <p:spPr>
          <a:xfrm>
            <a:off x="10186170" y="2691139"/>
            <a:ext cx="1852875" cy="1852875"/>
          </a:xfrm>
          <a:prstGeom prst="ellipse">
            <a:avLst/>
          </a:prstGeom>
          <a:solidFill>
            <a:schemeClr val="tx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6;p4">
            <a:extLst>
              <a:ext uri="{FF2B5EF4-FFF2-40B4-BE49-F238E27FC236}">
                <a16:creationId xmlns:a16="http://schemas.microsoft.com/office/drawing/2014/main" id="{24A3AB8B-D9EC-4E5F-A107-22F15D4D280F}"/>
              </a:ext>
            </a:extLst>
          </p:cNvPr>
          <p:cNvSpPr/>
          <p:nvPr/>
        </p:nvSpPr>
        <p:spPr>
          <a:xfrm>
            <a:off x="6164889" y="2670342"/>
            <a:ext cx="1852875" cy="1852875"/>
          </a:xfrm>
          <a:prstGeom prst="ellipse">
            <a:avLst/>
          </a:prstGeom>
          <a:solidFill>
            <a:schemeClr val="tx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7;p4">
            <a:extLst>
              <a:ext uri="{FF2B5EF4-FFF2-40B4-BE49-F238E27FC236}">
                <a16:creationId xmlns:a16="http://schemas.microsoft.com/office/drawing/2014/main" id="{6F9DF52B-D202-4C0E-88DD-CD251B346833}"/>
              </a:ext>
            </a:extLst>
          </p:cNvPr>
          <p:cNvSpPr/>
          <p:nvPr/>
        </p:nvSpPr>
        <p:spPr>
          <a:xfrm>
            <a:off x="10600887" y="3025193"/>
            <a:ext cx="1063125" cy="1063125"/>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raphic 7" descr="Badge Tick1">
            <a:extLst>
              <a:ext uri="{FF2B5EF4-FFF2-40B4-BE49-F238E27FC236}">
                <a16:creationId xmlns:a16="http://schemas.microsoft.com/office/drawing/2014/main" id="{96EF91DE-3D29-49CF-81D8-4736C3F301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8450" y="3086014"/>
            <a:ext cx="914400" cy="914400"/>
          </a:xfrm>
          <a:prstGeom prst="rect">
            <a:avLst/>
          </a:prstGeom>
        </p:spPr>
      </p:pic>
      <p:pic>
        <p:nvPicPr>
          <p:cNvPr id="12" name="Graphic 11" descr="Puzzle">
            <a:extLst>
              <a:ext uri="{FF2B5EF4-FFF2-40B4-BE49-F238E27FC236}">
                <a16:creationId xmlns:a16="http://schemas.microsoft.com/office/drawing/2014/main" id="{DE775DA9-80BF-4015-9A1B-94BF8A6474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54545" y="3042537"/>
            <a:ext cx="1085805" cy="1085805"/>
          </a:xfrm>
          <a:prstGeom prst="rect">
            <a:avLst/>
          </a:prstGeom>
        </p:spPr>
      </p:pic>
      <p:pic>
        <p:nvPicPr>
          <p:cNvPr id="16" name="Graphic 15" descr="Double Tap Gesture">
            <a:extLst>
              <a:ext uri="{FF2B5EF4-FFF2-40B4-BE49-F238E27FC236}">
                <a16:creationId xmlns:a16="http://schemas.microsoft.com/office/drawing/2014/main" id="{1D973919-136B-4B97-952A-AA0CFC3B95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01840" y="3025194"/>
            <a:ext cx="1028786" cy="1028786"/>
          </a:xfrm>
          <a:prstGeom prst="rect">
            <a:avLst/>
          </a:prstGeom>
        </p:spPr>
      </p:pic>
      <p:pic>
        <p:nvPicPr>
          <p:cNvPr id="22" name="Graphic 21" descr="Handshake">
            <a:extLst>
              <a:ext uri="{FF2B5EF4-FFF2-40B4-BE49-F238E27FC236}">
                <a16:creationId xmlns:a16="http://schemas.microsoft.com/office/drawing/2014/main" id="{F3D0E5A2-F9A1-478A-ABE4-6EDED878FD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54715" y="3008941"/>
            <a:ext cx="1301921" cy="1301921"/>
          </a:xfrm>
          <a:prstGeom prst="rect">
            <a:avLst/>
          </a:prstGeom>
        </p:spPr>
      </p:pic>
      <p:pic>
        <p:nvPicPr>
          <p:cNvPr id="6" name="Picture 5" descr="Logo, company name&#10;&#10;Description automatically generated">
            <a:extLst>
              <a:ext uri="{FF2B5EF4-FFF2-40B4-BE49-F238E27FC236}">
                <a16:creationId xmlns:a16="http://schemas.microsoft.com/office/drawing/2014/main" id="{EF59A0C8-7E22-4CD7-B6B1-E70512141E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53494" y="-1568"/>
            <a:ext cx="2065351" cy="2065351"/>
          </a:xfrm>
          <a:prstGeom prst="rect">
            <a:avLst/>
          </a:prstGeom>
        </p:spPr>
      </p:pic>
    </p:spTree>
    <p:extLst>
      <p:ext uri="{BB962C8B-B14F-4D97-AF65-F5344CB8AC3E}">
        <p14:creationId xmlns:p14="http://schemas.microsoft.com/office/powerpoint/2010/main" val="3936964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4B4155-13E4-49F0-BF23-6656FF906765}"/>
              </a:ext>
            </a:extLst>
          </p:cNvPr>
          <p:cNvSpPr txBox="1"/>
          <p:nvPr/>
        </p:nvSpPr>
        <p:spPr>
          <a:xfrm>
            <a:off x="143339" y="1986798"/>
            <a:ext cx="3555529" cy="4955203"/>
          </a:xfrm>
          <a:prstGeom prst="rect">
            <a:avLst/>
          </a:prstGeom>
          <a:noFill/>
        </p:spPr>
        <p:txBody>
          <a:bodyPr wrap="square" rtlCol="0">
            <a:spAutoFit/>
          </a:bodyPr>
          <a:lstStyle/>
          <a:p>
            <a:r>
              <a:rPr lang="en-ZA" sz="2800" b="1" dirty="0"/>
              <a:t>Why Gradus Wall Protection?</a:t>
            </a:r>
          </a:p>
          <a:p>
            <a:pPr marL="285750" indent="-285750">
              <a:buFont typeface="Wingdings" panose="05000000000000000000" pitchFamily="2" charset="2"/>
              <a:buChar char="§"/>
            </a:pPr>
            <a:r>
              <a:rPr lang="en-ZA" sz="2000" dirty="0"/>
              <a:t>Reduce maintenance costs</a:t>
            </a:r>
          </a:p>
          <a:p>
            <a:pPr marL="285750" indent="-285750">
              <a:buFont typeface="Wingdings" panose="05000000000000000000" pitchFamily="2" charset="2"/>
              <a:buChar char="§"/>
            </a:pPr>
            <a:r>
              <a:rPr lang="en-ZA" sz="2000" dirty="0"/>
              <a:t>Resistance to impact damage</a:t>
            </a:r>
          </a:p>
          <a:p>
            <a:pPr marL="285750" indent="-285750">
              <a:buFont typeface="Wingdings" panose="05000000000000000000" pitchFamily="2" charset="2"/>
              <a:buChar char="§"/>
            </a:pPr>
            <a:r>
              <a:rPr lang="en-ZA" sz="2000" dirty="0"/>
              <a:t>Improve the overall appearance of an interior</a:t>
            </a:r>
          </a:p>
          <a:p>
            <a:pPr marL="285750" indent="-285750">
              <a:buFont typeface="Wingdings" panose="05000000000000000000" pitchFamily="2" charset="2"/>
              <a:buChar char="§"/>
            </a:pPr>
            <a:r>
              <a:rPr lang="en-ZA" sz="2000" dirty="0"/>
              <a:t>The hygienic wall cladding system offers excellent surface protection</a:t>
            </a:r>
          </a:p>
          <a:p>
            <a:pPr marL="285750" indent="-285750">
              <a:buFont typeface="Wingdings" panose="05000000000000000000" pitchFamily="2" charset="2"/>
              <a:buChar char="§"/>
            </a:pPr>
            <a:r>
              <a:rPr lang="en-ZA" sz="2000" dirty="0"/>
              <a:t>Easy to clean surface</a:t>
            </a:r>
          </a:p>
          <a:p>
            <a:pPr marL="285750" indent="-285750">
              <a:buFont typeface="Wingdings" panose="05000000000000000000" pitchFamily="2" charset="2"/>
              <a:buChar char="§"/>
            </a:pPr>
            <a:r>
              <a:rPr lang="en-ZA" sz="2000" dirty="0"/>
              <a:t>Wayfinding</a:t>
            </a:r>
          </a:p>
          <a:p>
            <a:pPr marL="285750" indent="-285750">
              <a:buFont typeface="Wingdings" panose="05000000000000000000" pitchFamily="2" charset="2"/>
              <a:buChar char="§"/>
            </a:pPr>
            <a:r>
              <a:rPr lang="en-US" sz="2000" dirty="0"/>
              <a:t>Chemical Resistance</a:t>
            </a:r>
          </a:p>
          <a:p>
            <a:pPr marL="285750" indent="-285750">
              <a:buFont typeface="Wingdings" panose="05000000000000000000" pitchFamily="2" charset="2"/>
              <a:buChar char="§"/>
            </a:pPr>
            <a:r>
              <a:rPr lang="en-US" sz="2000" dirty="0"/>
              <a:t>Bacterial Resistance</a:t>
            </a:r>
          </a:p>
          <a:p>
            <a:pPr marL="285750" indent="-285750">
              <a:buFont typeface="Wingdings" panose="05000000000000000000" pitchFamily="2" charset="2"/>
              <a:buChar char="§"/>
            </a:pPr>
            <a:r>
              <a:rPr lang="en-US" sz="2000" dirty="0"/>
              <a:t>Fungal Resistance</a:t>
            </a:r>
          </a:p>
          <a:p>
            <a:pPr marL="285750" indent="-285750">
              <a:buFont typeface="Wingdings" panose="05000000000000000000" pitchFamily="2" charset="2"/>
              <a:buChar char="§"/>
            </a:pPr>
            <a:r>
              <a:rPr lang="en-US" sz="2000" dirty="0"/>
              <a:t>Impact Resistance</a:t>
            </a:r>
          </a:p>
        </p:txBody>
      </p:sp>
      <p:pic>
        <p:nvPicPr>
          <p:cNvPr id="2" name="Picture 1">
            <a:extLst>
              <a:ext uri="{FF2B5EF4-FFF2-40B4-BE49-F238E27FC236}">
                <a16:creationId xmlns:a16="http://schemas.microsoft.com/office/drawing/2014/main" id="{6206662F-2FBF-48E8-BA88-BD2AB84C02F8}"/>
              </a:ext>
            </a:extLst>
          </p:cNvPr>
          <p:cNvPicPr>
            <a:picLocks noChangeAspect="1"/>
          </p:cNvPicPr>
          <p:nvPr/>
        </p:nvPicPr>
        <p:blipFill>
          <a:blip r:embed="rId3"/>
          <a:stretch>
            <a:fillRect/>
          </a:stretch>
        </p:blipFill>
        <p:spPr>
          <a:xfrm>
            <a:off x="10777600" y="-45720"/>
            <a:ext cx="1475360" cy="1164437"/>
          </a:xfrm>
          <a:prstGeom prst="rect">
            <a:avLst/>
          </a:prstGeom>
        </p:spPr>
      </p:pic>
      <p:pic>
        <p:nvPicPr>
          <p:cNvPr id="4" name="Picture 3">
            <a:extLst>
              <a:ext uri="{FF2B5EF4-FFF2-40B4-BE49-F238E27FC236}">
                <a16:creationId xmlns:a16="http://schemas.microsoft.com/office/drawing/2014/main" id="{01E8CA34-116C-44B2-833F-CEDECD5F4669}"/>
              </a:ext>
            </a:extLst>
          </p:cNvPr>
          <p:cNvPicPr>
            <a:picLocks noChangeAspect="1"/>
          </p:cNvPicPr>
          <p:nvPr/>
        </p:nvPicPr>
        <p:blipFill>
          <a:blip r:embed="rId4"/>
          <a:stretch>
            <a:fillRect/>
          </a:stretch>
        </p:blipFill>
        <p:spPr>
          <a:xfrm>
            <a:off x="529389" y="-96252"/>
            <a:ext cx="9071811" cy="1214969"/>
          </a:xfrm>
          <a:prstGeom prst="rect">
            <a:avLst/>
          </a:prstGeom>
        </p:spPr>
      </p:pic>
      <p:pic>
        <p:nvPicPr>
          <p:cNvPr id="7" name="Picture 6">
            <a:extLst>
              <a:ext uri="{FF2B5EF4-FFF2-40B4-BE49-F238E27FC236}">
                <a16:creationId xmlns:a16="http://schemas.microsoft.com/office/drawing/2014/main" id="{34CF7FE5-F471-40D5-90EE-0010E8BB95B2}"/>
              </a:ext>
            </a:extLst>
          </p:cNvPr>
          <p:cNvPicPr>
            <a:picLocks noChangeAspect="1"/>
          </p:cNvPicPr>
          <p:nvPr/>
        </p:nvPicPr>
        <p:blipFill>
          <a:blip r:embed="rId5"/>
          <a:stretch>
            <a:fillRect/>
          </a:stretch>
        </p:blipFill>
        <p:spPr>
          <a:xfrm>
            <a:off x="7995826" y="1417620"/>
            <a:ext cx="3947390" cy="5283968"/>
          </a:xfrm>
          <a:prstGeom prst="rect">
            <a:avLst/>
          </a:prstGeom>
        </p:spPr>
      </p:pic>
      <p:pic>
        <p:nvPicPr>
          <p:cNvPr id="11" name="Picture 10" descr="A picture containing floor, indoor, building, wall&#10;&#10;Description automatically generated">
            <a:extLst>
              <a:ext uri="{FF2B5EF4-FFF2-40B4-BE49-F238E27FC236}">
                <a16:creationId xmlns:a16="http://schemas.microsoft.com/office/drawing/2014/main" id="{A9653367-19D9-4B29-AA3D-B6131CBDBD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4010" y="1417619"/>
            <a:ext cx="3947390" cy="5283969"/>
          </a:xfrm>
          <a:prstGeom prst="rect">
            <a:avLst/>
          </a:prstGeom>
        </p:spPr>
      </p:pic>
      <p:sp>
        <p:nvSpPr>
          <p:cNvPr id="10" name="TextBox 9">
            <a:extLst>
              <a:ext uri="{FF2B5EF4-FFF2-40B4-BE49-F238E27FC236}">
                <a16:creationId xmlns:a16="http://schemas.microsoft.com/office/drawing/2014/main" id="{2000085A-5560-47CB-85B9-5E12F72E2F43}"/>
              </a:ext>
            </a:extLst>
          </p:cNvPr>
          <p:cNvSpPr txBox="1"/>
          <p:nvPr/>
        </p:nvSpPr>
        <p:spPr>
          <a:xfrm>
            <a:off x="0" y="914226"/>
            <a:ext cx="3698868" cy="1015663"/>
          </a:xfrm>
          <a:prstGeom prst="rect">
            <a:avLst/>
          </a:prstGeom>
          <a:noFill/>
        </p:spPr>
        <p:txBody>
          <a:bodyPr wrap="square">
            <a:spAutoFit/>
          </a:bodyPr>
          <a:lstStyle/>
          <a:p>
            <a:r>
              <a:rPr lang="en-US" sz="1200" dirty="0"/>
              <a:t>Many studies have shown that people living with dementia can be influenced by use of </a:t>
            </a:r>
            <a:r>
              <a:rPr lang="en-US" sz="1200" dirty="0" err="1"/>
              <a:t>colour</a:t>
            </a:r>
            <a:r>
              <a:rPr lang="en-US" sz="1200" dirty="0"/>
              <a:t> in the hospitals and healthcare facilities they are in. Our protective products can be used to bring </a:t>
            </a:r>
            <a:r>
              <a:rPr lang="en-US" sz="1200" dirty="0" err="1"/>
              <a:t>colour</a:t>
            </a:r>
            <a:r>
              <a:rPr lang="en-US" sz="1200" dirty="0"/>
              <a:t> into these environments whilst also assisting with mobility.</a:t>
            </a:r>
          </a:p>
        </p:txBody>
      </p:sp>
    </p:spTree>
    <p:extLst>
      <p:ext uri="{BB962C8B-B14F-4D97-AF65-F5344CB8AC3E}">
        <p14:creationId xmlns:p14="http://schemas.microsoft.com/office/powerpoint/2010/main" val="1587430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17513-18DD-4C32-AEF9-607C0D5117DC}"/>
              </a:ext>
            </a:extLst>
          </p:cNvPr>
          <p:cNvSpPr>
            <a:spLocks noGrp="1"/>
          </p:cNvSpPr>
          <p:nvPr>
            <p:ph type="title"/>
          </p:nvPr>
        </p:nvSpPr>
        <p:spPr>
          <a:xfrm>
            <a:off x="982579" y="172620"/>
            <a:ext cx="10515600" cy="826001"/>
          </a:xfrm>
        </p:spPr>
        <p:txBody>
          <a:bodyPr>
            <a:normAutofit/>
          </a:bodyPr>
          <a:lstStyle/>
          <a:p>
            <a:r>
              <a:rPr lang="en-ZA" sz="4000" b="1" dirty="0">
                <a:latin typeface="Arial Black" panose="020B0A04020102020204" pitchFamily="34" charset="0"/>
              </a:rPr>
              <a:t>SELECTING THE RIGHT PRODUCT</a:t>
            </a:r>
          </a:p>
        </p:txBody>
      </p:sp>
      <p:pic>
        <p:nvPicPr>
          <p:cNvPr id="4" name="Picture 3">
            <a:extLst>
              <a:ext uri="{FF2B5EF4-FFF2-40B4-BE49-F238E27FC236}">
                <a16:creationId xmlns:a16="http://schemas.microsoft.com/office/drawing/2014/main" id="{DC5DA81D-E144-4582-B326-D14048782E15}"/>
              </a:ext>
            </a:extLst>
          </p:cNvPr>
          <p:cNvPicPr>
            <a:picLocks noChangeAspect="1"/>
          </p:cNvPicPr>
          <p:nvPr/>
        </p:nvPicPr>
        <p:blipFill>
          <a:blip r:embed="rId2"/>
          <a:stretch>
            <a:fillRect/>
          </a:stretch>
        </p:blipFill>
        <p:spPr>
          <a:xfrm>
            <a:off x="3304662" y="998621"/>
            <a:ext cx="4884843" cy="2110923"/>
          </a:xfrm>
          <a:prstGeom prst="rect">
            <a:avLst/>
          </a:prstGeom>
        </p:spPr>
      </p:pic>
      <p:sp>
        <p:nvSpPr>
          <p:cNvPr id="5" name="TextBox 4">
            <a:extLst>
              <a:ext uri="{FF2B5EF4-FFF2-40B4-BE49-F238E27FC236}">
                <a16:creationId xmlns:a16="http://schemas.microsoft.com/office/drawing/2014/main" id="{459D15E9-5DD8-43FC-9D01-9281550F6658}"/>
              </a:ext>
            </a:extLst>
          </p:cNvPr>
          <p:cNvSpPr txBox="1"/>
          <p:nvPr/>
        </p:nvSpPr>
        <p:spPr>
          <a:xfrm>
            <a:off x="982579" y="3525253"/>
            <a:ext cx="10375232" cy="2031325"/>
          </a:xfrm>
          <a:prstGeom prst="rect">
            <a:avLst/>
          </a:prstGeom>
          <a:noFill/>
        </p:spPr>
        <p:txBody>
          <a:bodyPr wrap="square" rtlCol="0">
            <a:spAutoFit/>
          </a:bodyPr>
          <a:lstStyle/>
          <a:p>
            <a:r>
              <a:rPr lang="en-ZA" dirty="0"/>
              <a:t>ZONES: Reception/Entrances, Wards, Corridors, Service Areas, Kitchens, Accommodation</a:t>
            </a:r>
          </a:p>
          <a:p>
            <a:endParaRPr lang="en-ZA" dirty="0"/>
          </a:p>
          <a:p>
            <a:r>
              <a:rPr lang="en-ZA" dirty="0"/>
              <a:t>COLOUR THEMES: </a:t>
            </a:r>
            <a:r>
              <a:rPr lang="en-US" dirty="0"/>
              <a:t>Gradus wall protection products are available in an extensive range of </a:t>
            </a:r>
            <a:r>
              <a:rPr lang="en-US" dirty="0" err="1"/>
              <a:t>colour</a:t>
            </a:r>
            <a:r>
              <a:rPr lang="en-US" dirty="0"/>
              <a:t>, material, and design options.</a:t>
            </a:r>
          </a:p>
          <a:p>
            <a:endParaRPr lang="en-US" dirty="0"/>
          </a:p>
          <a:p>
            <a:r>
              <a:rPr lang="en-US" dirty="0"/>
              <a:t>PRODUCT DESIGN: A full range of product options designed to provide functional and aesthetic solutions for working environments.</a:t>
            </a:r>
            <a:endParaRPr lang="en-ZA" dirty="0"/>
          </a:p>
        </p:txBody>
      </p:sp>
      <p:pic>
        <p:nvPicPr>
          <p:cNvPr id="6" name="Picture 5">
            <a:extLst>
              <a:ext uri="{FF2B5EF4-FFF2-40B4-BE49-F238E27FC236}">
                <a16:creationId xmlns:a16="http://schemas.microsoft.com/office/drawing/2014/main" id="{2A23E9ED-6C0F-40F6-A4B4-A84552DF6A12}"/>
              </a:ext>
            </a:extLst>
          </p:cNvPr>
          <p:cNvPicPr>
            <a:picLocks noChangeAspect="1"/>
          </p:cNvPicPr>
          <p:nvPr/>
        </p:nvPicPr>
        <p:blipFill>
          <a:blip r:embed="rId3"/>
          <a:stretch>
            <a:fillRect/>
          </a:stretch>
        </p:blipFill>
        <p:spPr>
          <a:xfrm>
            <a:off x="10784819" y="-6635"/>
            <a:ext cx="1475360" cy="1170533"/>
          </a:xfrm>
          <a:prstGeom prst="rect">
            <a:avLst/>
          </a:prstGeom>
        </p:spPr>
      </p:pic>
    </p:spTree>
    <p:extLst>
      <p:ext uri="{BB962C8B-B14F-4D97-AF65-F5344CB8AC3E}">
        <p14:creationId xmlns:p14="http://schemas.microsoft.com/office/powerpoint/2010/main" val="4251154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p:nvGraphicFramePr>
        <p:xfrm>
          <a:off x="1708449" y="807066"/>
          <a:ext cx="8306410" cy="5949334"/>
        </p:xfrm>
        <a:graphic>
          <a:graphicData uri="http://schemas.openxmlformats.org/presentationml/2006/ole">
            <mc:AlternateContent xmlns:mc="http://schemas.openxmlformats.org/markup-compatibility/2006">
              <mc:Choice xmlns:v="urn:schemas-microsoft-com:vml" Requires="v">
                <p:oleObj spid="_x0000_s1026" name="Bitmap Image" r:id="rId4" imgW="8380952" imgH="6001588" progId="Paint.Picture">
                  <p:embed/>
                </p:oleObj>
              </mc:Choice>
              <mc:Fallback>
                <p:oleObj name="Bitmap Image" r:id="rId4" imgW="8380952" imgH="6001588" progId="Paint.Picture">
                  <p:embed/>
                  <p:pic>
                    <p:nvPicPr>
                      <p:cNvPr id="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449" y="807066"/>
                        <a:ext cx="8306410" cy="5949334"/>
                      </a:xfrm>
                      <a:prstGeom prst="rect">
                        <a:avLst/>
                      </a:prstGeom>
                      <a:noFill/>
                      <a:ln>
                        <a:noFill/>
                      </a:ln>
                      <a:effectLst/>
                    </p:spPr>
                  </p:pic>
                </p:oleObj>
              </mc:Fallback>
            </mc:AlternateContent>
          </a:graphicData>
        </a:graphic>
      </p:graphicFrame>
      <p:sp>
        <p:nvSpPr>
          <p:cNvPr id="2" name="TextBox 1"/>
          <p:cNvSpPr txBox="1"/>
          <p:nvPr/>
        </p:nvSpPr>
        <p:spPr>
          <a:xfrm>
            <a:off x="616616" y="406956"/>
            <a:ext cx="3679611" cy="800219"/>
          </a:xfrm>
          <a:prstGeom prst="rect">
            <a:avLst/>
          </a:prstGeom>
          <a:noFill/>
        </p:spPr>
        <p:txBody>
          <a:bodyPr wrap="square" rtlCol="0">
            <a:spAutoFit/>
          </a:bodyPr>
          <a:lstStyle/>
          <a:p>
            <a:r>
              <a:rPr lang="en-ZA" sz="2800" b="1" dirty="0"/>
              <a:t>WALL PROTECTION</a:t>
            </a:r>
          </a:p>
          <a:p>
            <a:endParaRPr lang="en-ZA" dirty="0"/>
          </a:p>
        </p:txBody>
      </p:sp>
      <p:grpSp>
        <p:nvGrpSpPr>
          <p:cNvPr id="4" name="Group 3"/>
          <p:cNvGrpSpPr/>
          <p:nvPr/>
        </p:nvGrpSpPr>
        <p:grpSpPr>
          <a:xfrm>
            <a:off x="9987975" y="0"/>
            <a:ext cx="1365825" cy="1058779"/>
            <a:chOff x="7508816" y="1222745"/>
            <a:chExt cx="1447848" cy="1122363"/>
          </a:xfrm>
          <a:effectLst>
            <a:outerShdw blurRad="50800" dist="38100" dir="2700000" algn="tl" rotWithShape="0">
              <a:prstClr val="black">
                <a:alpha val="40000"/>
              </a:prstClr>
            </a:outerShdw>
          </a:effectLst>
        </p:grpSpPr>
        <p:sp>
          <p:nvSpPr>
            <p:cNvPr id="5" name="AutoShape 3"/>
            <p:cNvSpPr>
              <a:spLocks noChangeAspect="1" noChangeArrowheads="1" noTextEdit="1"/>
            </p:cNvSpPr>
            <p:nvPr/>
          </p:nvSpPr>
          <p:spPr bwMode="auto">
            <a:xfrm>
              <a:off x="7508816" y="1222745"/>
              <a:ext cx="144784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6" name="Rectangle 5"/>
            <p:cNvSpPr>
              <a:spLocks noChangeArrowheads="1"/>
            </p:cNvSpPr>
            <p:nvPr/>
          </p:nvSpPr>
          <p:spPr bwMode="auto">
            <a:xfrm>
              <a:off x="7508816" y="1222745"/>
              <a:ext cx="1447848" cy="1122363"/>
            </a:xfrm>
            <a:prstGeom prst="rect">
              <a:avLst/>
            </a:prstGeom>
            <a:solidFill>
              <a:srgbClr val="005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7" name="Freeform 6"/>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8" name="Freeform 7"/>
            <p:cNvSpPr>
              <a:spLocks/>
            </p:cNvSpPr>
            <p:nvPr/>
          </p:nvSpPr>
          <p:spPr bwMode="auto">
            <a:xfrm>
              <a:off x="8204681" y="1952281"/>
              <a:ext cx="44895" cy="37412"/>
            </a:xfrm>
            <a:custGeom>
              <a:avLst/>
              <a:gdLst>
                <a:gd name="T0" fmla="*/ 16 w 48"/>
                <a:gd name="T1" fmla="*/ 40 h 40"/>
                <a:gd name="T2" fmla="*/ 16 w 48"/>
                <a:gd name="T3" fmla="*/ 40 h 40"/>
                <a:gd name="T4" fmla="*/ 8 w 48"/>
                <a:gd name="T5" fmla="*/ 38 h 40"/>
                <a:gd name="T6" fmla="*/ 2 w 48"/>
                <a:gd name="T7" fmla="*/ 36 h 40"/>
                <a:gd name="T8" fmla="*/ 0 w 48"/>
                <a:gd name="T9" fmla="*/ 34 h 40"/>
                <a:gd name="T10" fmla="*/ 2 w 48"/>
                <a:gd name="T11" fmla="*/ 32 h 40"/>
                <a:gd name="T12" fmla="*/ 2 w 48"/>
                <a:gd name="T13" fmla="*/ 32 h 40"/>
                <a:gd name="T14" fmla="*/ 12 w 48"/>
                <a:gd name="T15" fmla="*/ 30 h 40"/>
                <a:gd name="T16" fmla="*/ 16 w 48"/>
                <a:gd name="T17" fmla="*/ 24 h 40"/>
                <a:gd name="T18" fmla="*/ 16 w 48"/>
                <a:gd name="T19" fmla="*/ 16 h 40"/>
                <a:gd name="T20" fmla="*/ 14 w 48"/>
                <a:gd name="T21" fmla="*/ 8 h 40"/>
                <a:gd name="T22" fmla="*/ 14 w 48"/>
                <a:gd name="T23" fmla="*/ 8 h 40"/>
                <a:gd name="T24" fmla="*/ 26 w 48"/>
                <a:gd name="T25" fmla="*/ 2 h 40"/>
                <a:gd name="T26" fmla="*/ 38 w 48"/>
                <a:gd name="T27" fmla="*/ 0 h 40"/>
                <a:gd name="T28" fmla="*/ 38 w 48"/>
                <a:gd name="T29" fmla="*/ 0 h 40"/>
                <a:gd name="T30" fmla="*/ 46 w 48"/>
                <a:gd name="T31" fmla="*/ 0 h 40"/>
                <a:gd name="T32" fmla="*/ 46 w 48"/>
                <a:gd name="T33" fmla="*/ 0 h 40"/>
                <a:gd name="T34" fmla="*/ 48 w 48"/>
                <a:gd name="T35" fmla="*/ 8 h 40"/>
                <a:gd name="T36" fmla="*/ 48 w 48"/>
                <a:gd name="T37" fmla="*/ 14 h 40"/>
                <a:gd name="T38" fmla="*/ 46 w 48"/>
                <a:gd name="T39" fmla="*/ 20 h 40"/>
                <a:gd name="T40" fmla="*/ 44 w 48"/>
                <a:gd name="T41" fmla="*/ 26 h 40"/>
                <a:gd name="T42" fmla="*/ 40 w 48"/>
                <a:gd name="T43" fmla="*/ 30 h 40"/>
                <a:gd name="T44" fmla="*/ 32 w 48"/>
                <a:gd name="T45" fmla="*/ 34 h 40"/>
                <a:gd name="T46" fmla="*/ 24 w 48"/>
                <a:gd name="T47" fmla="*/ 38 h 40"/>
                <a:gd name="T48" fmla="*/ 24 w 48"/>
                <a:gd name="T49" fmla="*/ 38 h 40"/>
                <a:gd name="T50" fmla="*/ 16 w 48"/>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16" y="40"/>
                  </a:moveTo>
                  <a:lnTo>
                    <a:pt x="16" y="40"/>
                  </a:lnTo>
                  <a:lnTo>
                    <a:pt x="8" y="38"/>
                  </a:lnTo>
                  <a:lnTo>
                    <a:pt x="2" y="36"/>
                  </a:lnTo>
                  <a:lnTo>
                    <a:pt x="0" y="34"/>
                  </a:lnTo>
                  <a:lnTo>
                    <a:pt x="2" y="32"/>
                  </a:lnTo>
                  <a:lnTo>
                    <a:pt x="2" y="32"/>
                  </a:lnTo>
                  <a:lnTo>
                    <a:pt x="12" y="30"/>
                  </a:lnTo>
                  <a:lnTo>
                    <a:pt x="16" y="24"/>
                  </a:lnTo>
                  <a:lnTo>
                    <a:pt x="16" y="16"/>
                  </a:lnTo>
                  <a:lnTo>
                    <a:pt x="14" y="8"/>
                  </a:lnTo>
                  <a:lnTo>
                    <a:pt x="14" y="8"/>
                  </a:lnTo>
                  <a:lnTo>
                    <a:pt x="26" y="2"/>
                  </a:lnTo>
                  <a:lnTo>
                    <a:pt x="38" y="0"/>
                  </a:lnTo>
                  <a:lnTo>
                    <a:pt x="38" y="0"/>
                  </a:lnTo>
                  <a:lnTo>
                    <a:pt x="46" y="0"/>
                  </a:lnTo>
                  <a:lnTo>
                    <a:pt x="46" y="0"/>
                  </a:lnTo>
                  <a:lnTo>
                    <a:pt x="48" y="8"/>
                  </a:lnTo>
                  <a:lnTo>
                    <a:pt x="48" y="14"/>
                  </a:lnTo>
                  <a:lnTo>
                    <a:pt x="46" y="20"/>
                  </a:lnTo>
                  <a:lnTo>
                    <a:pt x="44" y="26"/>
                  </a:lnTo>
                  <a:lnTo>
                    <a:pt x="40" y="30"/>
                  </a:lnTo>
                  <a:lnTo>
                    <a:pt x="32" y="34"/>
                  </a:lnTo>
                  <a:lnTo>
                    <a:pt x="24" y="38"/>
                  </a:lnTo>
                  <a:lnTo>
                    <a:pt x="24" y="38"/>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9" name="Freeform 8"/>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0" name="Freeform 9"/>
            <p:cNvSpPr>
              <a:spLocks/>
            </p:cNvSpPr>
            <p:nvPr/>
          </p:nvSpPr>
          <p:spPr bwMode="auto">
            <a:xfrm>
              <a:off x="8088703" y="1912998"/>
              <a:ext cx="160872" cy="99142"/>
            </a:xfrm>
            <a:custGeom>
              <a:avLst/>
              <a:gdLst>
                <a:gd name="T0" fmla="*/ 172 w 172"/>
                <a:gd name="T1" fmla="*/ 46 h 106"/>
                <a:gd name="T2" fmla="*/ 172 w 172"/>
                <a:gd name="T3" fmla="*/ 46 h 106"/>
                <a:gd name="T4" fmla="*/ 166 w 172"/>
                <a:gd name="T5" fmla="*/ 36 h 106"/>
                <a:gd name="T6" fmla="*/ 160 w 172"/>
                <a:gd name="T7" fmla="*/ 28 h 106"/>
                <a:gd name="T8" fmla="*/ 152 w 172"/>
                <a:gd name="T9" fmla="*/ 20 h 106"/>
                <a:gd name="T10" fmla="*/ 142 w 172"/>
                <a:gd name="T11" fmla="*/ 14 h 106"/>
                <a:gd name="T12" fmla="*/ 132 w 172"/>
                <a:gd name="T13" fmla="*/ 8 h 106"/>
                <a:gd name="T14" fmla="*/ 122 w 172"/>
                <a:gd name="T15" fmla="*/ 4 h 106"/>
                <a:gd name="T16" fmla="*/ 112 w 172"/>
                <a:gd name="T17" fmla="*/ 2 h 106"/>
                <a:gd name="T18" fmla="*/ 100 w 172"/>
                <a:gd name="T19" fmla="*/ 0 h 106"/>
                <a:gd name="T20" fmla="*/ 88 w 172"/>
                <a:gd name="T21" fmla="*/ 0 h 106"/>
                <a:gd name="T22" fmla="*/ 74 w 172"/>
                <a:gd name="T23" fmla="*/ 2 h 106"/>
                <a:gd name="T24" fmla="*/ 62 w 172"/>
                <a:gd name="T25" fmla="*/ 4 h 106"/>
                <a:gd name="T26" fmla="*/ 50 w 172"/>
                <a:gd name="T27" fmla="*/ 8 h 106"/>
                <a:gd name="T28" fmla="*/ 36 w 172"/>
                <a:gd name="T29" fmla="*/ 14 h 106"/>
                <a:gd name="T30" fmla="*/ 24 w 172"/>
                <a:gd name="T31" fmla="*/ 20 h 106"/>
                <a:gd name="T32" fmla="*/ 12 w 172"/>
                <a:gd name="T33" fmla="*/ 30 h 106"/>
                <a:gd name="T34" fmla="*/ 0 w 172"/>
                <a:gd name="T35" fmla="*/ 40 h 106"/>
                <a:gd name="T36" fmla="*/ 70 w 172"/>
                <a:gd name="T37" fmla="*/ 106 h 106"/>
                <a:gd name="T38" fmla="*/ 70 w 172"/>
                <a:gd name="T39" fmla="*/ 106 h 106"/>
                <a:gd name="T40" fmla="*/ 92 w 172"/>
                <a:gd name="T41" fmla="*/ 82 h 106"/>
                <a:gd name="T42" fmla="*/ 104 w 172"/>
                <a:gd name="T43" fmla="*/ 70 h 106"/>
                <a:gd name="T44" fmla="*/ 116 w 172"/>
                <a:gd name="T45" fmla="*/ 62 h 106"/>
                <a:gd name="T46" fmla="*/ 128 w 172"/>
                <a:gd name="T47" fmla="*/ 54 h 106"/>
                <a:gd name="T48" fmla="*/ 142 w 172"/>
                <a:gd name="T49" fmla="*/ 48 h 106"/>
                <a:gd name="T50" fmla="*/ 156 w 172"/>
                <a:gd name="T51" fmla="*/ 46 h 106"/>
                <a:gd name="T52" fmla="*/ 172 w 172"/>
                <a:gd name="T53"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06">
                  <a:moveTo>
                    <a:pt x="172" y="46"/>
                  </a:moveTo>
                  <a:lnTo>
                    <a:pt x="172" y="46"/>
                  </a:lnTo>
                  <a:lnTo>
                    <a:pt x="166" y="36"/>
                  </a:lnTo>
                  <a:lnTo>
                    <a:pt x="160" y="28"/>
                  </a:lnTo>
                  <a:lnTo>
                    <a:pt x="152" y="20"/>
                  </a:lnTo>
                  <a:lnTo>
                    <a:pt x="142" y="14"/>
                  </a:lnTo>
                  <a:lnTo>
                    <a:pt x="132" y="8"/>
                  </a:lnTo>
                  <a:lnTo>
                    <a:pt x="122" y="4"/>
                  </a:lnTo>
                  <a:lnTo>
                    <a:pt x="112" y="2"/>
                  </a:lnTo>
                  <a:lnTo>
                    <a:pt x="100" y="0"/>
                  </a:lnTo>
                  <a:lnTo>
                    <a:pt x="88" y="0"/>
                  </a:lnTo>
                  <a:lnTo>
                    <a:pt x="74" y="2"/>
                  </a:lnTo>
                  <a:lnTo>
                    <a:pt x="62" y="4"/>
                  </a:lnTo>
                  <a:lnTo>
                    <a:pt x="50" y="8"/>
                  </a:lnTo>
                  <a:lnTo>
                    <a:pt x="36" y="14"/>
                  </a:lnTo>
                  <a:lnTo>
                    <a:pt x="24" y="20"/>
                  </a:lnTo>
                  <a:lnTo>
                    <a:pt x="12" y="30"/>
                  </a:lnTo>
                  <a:lnTo>
                    <a:pt x="0" y="40"/>
                  </a:lnTo>
                  <a:lnTo>
                    <a:pt x="70" y="106"/>
                  </a:lnTo>
                  <a:lnTo>
                    <a:pt x="70" y="106"/>
                  </a:lnTo>
                  <a:lnTo>
                    <a:pt x="92" y="82"/>
                  </a:lnTo>
                  <a:lnTo>
                    <a:pt x="104" y="70"/>
                  </a:lnTo>
                  <a:lnTo>
                    <a:pt x="116" y="62"/>
                  </a:lnTo>
                  <a:lnTo>
                    <a:pt x="128" y="54"/>
                  </a:lnTo>
                  <a:lnTo>
                    <a:pt x="142" y="48"/>
                  </a:lnTo>
                  <a:lnTo>
                    <a:pt x="156" y="46"/>
                  </a:lnTo>
                  <a:lnTo>
                    <a:pt x="17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1" name="Freeform 10"/>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2" name="Freeform 11"/>
            <p:cNvSpPr>
              <a:spLocks/>
            </p:cNvSpPr>
            <p:nvPr/>
          </p:nvSpPr>
          <p:spPr bwMode="auto">
            <a:xfrm>
              <a:off x="8154175" y="1931704"/>
              <a:ext cx="18706" cy="14965"/>
            </a:xfrm>
            <a:custGeom>
              <a:avLst/>
              <a:gdLst>
                <a:gd name="T0" fmla="*/ 8 w 20"/>
                <a:gd name="T1" fmla="*/ 2 h 16"/>
                <a:gd name="T2" fmla="*/ 8 w 20"/>
                <a:gd name="T3" fmla="*/ 2 h 16"/>
                <a:gd name="T4" fmla="*/ 12 w 20"/>
                <a:gd name="T5" fmla="*/ 0 h 16"/>
                <a:gd name="T6" fmla="*/ 16 w 20"/>
                <a:gd name="T7" fmla="*/ 2 h 16"/>
                <a:gd name="T8" fmla="*/ 18 w 20"/>
                <a:gd name="T9" fmla="*/ 4 h 16"/>
                <a:gd name="T10" fmla="*/ 20 w 20"/>
                <a:gd name="T11" fmla="*/ 6 h 16"/>
                <a:gd name="T12" fmla="*/ 20 w 20"/>
                <a:gd name="T13" fmla="*/ 6 h 16"/>
                <a:gd name="T14" fmla="*/ 20 w 20"/>
                <a:gd name="T15" fmla="*/ 8 h 16"/>
                <a:gd name="T16" fmla="*/ 20 w 20"/>
                <a:gd name="T17" fmla="*/ 12 h 16"/>
                <a:gd name="T18" fmla="*/ 16 w 20"/>
                <a:gd name="T19" fmla="*/ 14 h 16"/>
                <a:gd name="T20" fmla="*/ 12 w 20"/>
                <a:gd name="T21" fmla="*/ 16 h 16"/>
                <a:gd name="T22" fmla="*/ 12 w 20"/>
                <a:gd name="T23" fmla="*/ 16 h 16"/>
                <a:gd name="T24" fmla="*/ 8 w 20"/>
                <a:gd name="T25" fmla="*/ 16 h 16"/>
                <a:gd name="T26" fmla="*/ 6 w 20"/>
                <a:gd name="T27" fmla="*/ 16 h 16"/>
                <a:gd name="T28" fmla="*/ 2 w 20"/>
                <a:gd name="T29" fmla="*/ 14 h 16"/>
                <a:gd name="T30" fmla="*/ 0 w 20"/>
                <a:gd name="T31" fmla="*/ 12 h 16"/>
                <a:gd name="T32" fmla="*/ 0 w 20"/>
                <a:gd name="T33" fmla="*/ 12 h 16"/>
                <a:gd name="T34" fmla="*/ 0 w 20"/>
                <a:gd name="T35" fmla="*/ 8 h 16"/>
                <a:gd name="T36" fmla="*/ 2 w 20"/>
                <a:gd name="T37" fmla="*/ 6 h 16"/>
                <a:gd name="T38" fmla="*/ 4 w 20"/>
                <a:gd name="T39" fmla="*/ 4 h 16"/>
                <a:gd name="T40" fmla="*/ 8 w 20"/>
                <a:gd name="T4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6">
                  <a:moveTo>
                    <a:pt x="8" y="2"/>
                  </a:moveTo>
                  <a:lnTo>
                    <a:pt x="8" y="2"/>
                  </a:lnTo>
                  <a:lnTo>
                    <a:pt x="12" y="0"/>
                  </a:lnTo>
                  <a:lnTo>
                    <a:pt x="16" y="2"/>
                  </a:lnTo>
                  <a:lnTo>
                    <a:pt x="18" y="4"/>
                  </a:lnTo>
                  <a:lnTo>
                    <a:pt x="20" y="6"/>
                  </a:lnTo>
                  <a:lnTo>
                    <a:pt x="20" y="6"/>
                  </a:lnTo>
                  <a:lnTo>
                    <a:pt x="20" y="8"/>
                  </a:lnTo>
                  <a:lnTo>
                    <a:pt x="20" y="12"/>
                  </a:lnTo>
                  <a:lnTo>
                    <a:pt x="16" y="14"/>
                  </a:lnTo>
                  <a:lnTo>
                    <a:pt x="12" y="16"/>
                  </a:lnTo>
                  <a:lnTo>
                    <a:pt x="12" y="16"/>
                  </a:lnTo>
                  <a:lnTo>
                    <a:pt x="8" y="16"/>
                  </a:lnTo>
                  <a:lnTo>
                    <a:pt x="6" y="16"/>
                  </a:lnTo>
                  <a:lnTo>
                    <a:pt x="2" y="14"/>
                  </a:lnTo>
                  <a:lnTo>
                    <a:pt x="0" y="12"/>
                  </a:lnTo>
                  <a:lnTo>
                    <a:pt x="0" y="12"/>
                  </a:lnTo>
                  <a:lnTo>
                    <a:pt x="0" y="8"/>
                  </a:lnTo>
                  <a:lnTo>
                    <a:pt x="2" y="6"/>
                  </a:lnTo>
                  <a:lnTo>
                    <a:pt x="4" y="4"/>
                  </a:lnTo>
                  <a:lnTo>
                    <a:pt x="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3" name="Freeform 12"/>
            <p:cNvSpPr>
              <a:spLocks noEditPoints="1"/>
            </p:cNvSpPr>
            <p:nvPr/>
          </p:nvSpPr>
          <p:spPr bwMode="auto">
            <a:xfrm>
              <a:off x="8801404" y="2000917"/>
              <a:ext cx="33671" cy="14965"/>
            </a:xfrm>
            <a:custGeom>
              <a:avLst/>
              <a:gdLst>
                <a:gd name="T0" fmla="*/ 0 w 36"/>
                <a:gd name="T1" fmla="*/ 2 h 16"/>
                <a:gd name="T2" fmla="*/ 6 w 36"/>
                <a:gd name="T3" fmla="*/ 2 h 16"/>
                <a:gd name="T4" fmla="*/ 6 w 36"/>
                <a:gd name="T5" fmla="*/ 16 h 16"/>
                <a:gd name="T6" fmla="*/ 10 w 36"/>
                <a:gd name="T7" fmla="*/ 16 h 16"/>
                <a:gd name="T8" fmla="*/ 10 w 36"/>
                <a:gd name="T9" fmla="*/ 2 h 16"/>
                <a:gd name="T10" fmla="*/ 16 w 36"/>
                <a:gd name="T11" fmla="*/ 2 h 16"/>
                <a:gd name="T12" fmla="*/ 16 w 36"/>
                <a:gd name="T13" fmla="*/ 0 h 16"/>
                <a:gd name="T14" fmla="*/ 0 w 36"/>
                <a:gd name="T15" fmla="*/ 0 h 16"/>
                <a:gd name="T16" fmla="*/ 0 w 36"/>
                <a:gd name="T17" fmla="*/ 2 h 16"/>
                <a:gd name="T18" fmla="*/ 30 w 36"/>
                <a:gd name="T19" fmla="*/ 0 h 16"/>
                <a:gd name="T20" fmla="*/ 26 w 36"/>
                <a:gd name="T21" fmla="*/ 10 h 16"/>
                <a:gd name="T22" fmla="*/ 26 w 36"/>
                <a:gd name="T23" fmla="*/ 10 h 16"/>
                <a:gd name="T24" fmla="*/ 24 w 36"/>
                <a:gd name="T25" fmla="*/ 0 h 16"/>
                <a:gd name="T26" fmla="*/ 18 w 36"/>
                <a:gd name="T27" fmla="*/ 0 h 16"/>
                <a:gd name="T28" fmla="*/ 18 w 36"/>
                <a:gd name="T29" fmla="*/ 16 h 16"/>
                <a:gd name="T30" fmla="*/ 22 w 36"/>
                <a:gd name="T31" fmla="*/ 16 h 16"/>
                <a:gd name="T32" fmla="*/ 22 w 36"/>
                <a:gd name="T33" fmla="*/ 2 h 16"/>
                <a:gd name="T34" fmla="*/ 22 w 36"/>
                <a:gd name="T35" fmla="*/ 2 h 16"/>
                <a:gd name="T36" fmla="*/ 26 w 36"/>
                <a:gd name="T37" fmla="*/ 16 h 16"/>
                <a:gd name="T38" fmla="*/ 28 w 36"/>
                <a:gd name="T39" fmla="*/ 16 h 16"/>
                <a:gd name="T40" fmla="*/ 32 w 36"/>
                <a:gd name="T41" fmla="*/ 2 h 16"/>
                <a:gd name="T42" fmla="*/ 32 w 36"/>
                <a:gd name="T43" fmla="*/ 2 h 16"/>
                <a:gd name="T44" fmla="*/ 32 w 36"/>
                <a:gd name="T45" fmla="*/ 16 h 16"/>
                <a:gd name="T46" fmla="*/ 36 w 36"/>
                <a:gd name="T47" fmla="*/ 16 h 16"/>
                <a:gd name="T48" fmla="*/ 36 w 36"/>
                <a:gd name="T49" fmla="*/ 0 h 16"/>
                <a:gd name="T50" fmla="*/ 30 w 36"/>
                <a:gd name="T5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6">
                  <a:moveTo>
                    <a:pt x="0" y="2"/>
                  </a:moveTo>
                  <a:lnTo>
                    <a:pt x="6" y="2"/>
                  </a:lnTo>
                  <a:lnTo>
                    <a:pt x="6" y="16"/>
                  </a:lnTo>
                  <a:lnTo>
                    <a:pt x="10" y="16"/>
                  </a:lnTo>
                  <a:lnTo>
                    <a:pt x="10" y="2"/>
                  </a:lnTo>
                  <a:lnTo>
                    <a:pt x="16" y="2"/>
                  </a:lnTo>
                  <a:lnTo>
                    <a:pt x="16" y="0"/>
                  </a:lnTo>
                  <a:lnTo>
                    <a:pt x="0" y="0"/>
                  </a:lnTo>
                  <a:lnTo>
                    <a:pt x="0" y="2"/>
                  </a:lnTo>
                  <a:close/>
                  <a:moveTo>
                    <a:pt x="30" y="0"/>
                  </a:moveTo>
                  <a:lnTo>
                    <a:pt x="26" y="10"/>
                  </a:lnTo>
                  <a:lnTo>
                    <a:pt x="26" y="10"/>
                  </a:lnTo>
                  <a:lnTo>
                    <a:pt x="24" y="0"/>
                  </a:lnTo>
                  <a:lnTo>
                    <a:pt x="18" y="0"/>
                  </a:lnTo>
                  <a:lnTo>
                    <a:pt x="18" y="16"/>
                  </a:lnTo>
                  <a:lnTo>
                    <a:pt x="22" y="16"/>
                  </a:lnTo>
                  <a:lnTo>
                    <a:pt x="22" y="2"/>
                  </a:lnTo>
                  <a:lnTo>
                    <a:pt x="22" y="2"/>
                  </a:lnTo>
                  <a:lnTo>
                    <a:pt x="26" y="16"/>
                  </a:lnTo>
                  <a:lnTo>
                    <a:pt x="28" y="16"/>
                  </a:lnTo>
                  <a:lnTo>
                    <a:pt x="32" y="2"/>
                  </a:lnTo>
                  <a:lnTo>
                    <a:pt x="32" y="2"/>
                  </a:lnTo>
                  <a:lnTo>
                    <a:pt x="32" y="16"/>
                  </a:lnTo>
                  <a:lnTo>
                    <a:pt x="36" y="16"/>
                  </a:lnTo>
                  <a:lnTo>
                    <a:pt x="36"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4" name="Freeform 13"/>
            <p:cNvSpPr>
              <a:spLocks noEditPoints="1"/>
            </p:cNvSpPr>
            <p:nvPr/>
          </p:nvSpPr>
          <p:spPr bwMode="auto">
            <a:xfrm>
              <a:off x="7667817" y="1999046"/>
              <a:ext cx="123460" cy="91660"/>
            </a:xfrm>
            <a:custGeom>
              <a:avLst/>
              <a:gdLst>
                <a:gd name="T0" fmla="*/ 104 w 132"/>
                <a:gd name="T1" fmla="*/ 0 h 98"/>
                <a:gd name="T2" fmla="*/ 104 w 132"/>
                <a:gd name="T3" fmla="*/ 0 h 98"/>
                <a:gd name="T4" fmla="*/ 74 w 132"/>
                <a:gd name="T5" fmla="*/ 0 h 98"/>
                <a:gd name="T6" fmla="*/ 0 w 132"/>
                <a:gd name="T7" fmla="*/ 0 h 98"/>
                <a:gd name="T8" fmla="*/ 0 w 132"/>
                <a:gd name="T9" fmla="*/ 98 h 98"/>
                <a:gd name="T10" fmla="*/ 34 w 132"/>
                <a:gd name="T11" fmla="*/ 98 h 98"/>
                <a:gd name="T12" fmla="*/ 34 w 132"/>
                <a:gd name="T13" fmla="*/ 74 h 98"/>
                <a:gd name="T14" fmla="*/ 76 w 132"/>
                <a:gd name="T15" fmla="*/ 74 h 98"/>
                <a:gd name="T16" fmla="*/ 76 w 132"/>
                <a:gd name="T17" fmla="*/ 74 h 98"/>
                <a:gd name="T18" fmla="*/ 102 w 132"/>
                <a:gd name="T19" fmla="*/ 72 h 98"/>
                <a:gd name="T20" fmla="*/ 102 w 132"/>
                <a:gd name="T21" fmla="*/ 72 h 98"/>
                <a:gd name="T22" fmla="*/ 110 w 132"/>
                <a:gd name="T23" fmla="*/ 72 h 98"/>
                <a:gd name="T24" fmla="*/ 118 w 132"/>
                <a:gd name="T25" fmla="*/ 70 h 98"/>
                <a:gd name="T26" fmla="*/ 118 w 132"/>
                <a:gd name="T27" fmla="*/ 70 h 98"/>
                <a:gd name="T28" fmla="*/ 122 w 132"/>
                <a:gd name="T29" fmla="*/ 66 h 98"/>
                <a:gd name="T30" fmla="*/ 126 w 132"/>
                <a:gd name="T31" fmla="*/ 62 h 98"/>
                <a:gd name="T32" fmla="*/ 126 w 132"/>
                <a:gd name="T33" fmla="*/ 62 h 98"/>
                <a:gd name="T34" fmla="*/ 130 w 132"/>
                <a:gd name="T35" fmla="*/ 52 h 98"/>
                <a:gd name="T36" fmla="*/ 132 w 132"/>
                <a:gd name="T37" fmla="*/ 36 h 98"/>
                <a:gd name="T38" fmla="*/ 132 w 132"/>
                <a:gd name="T39" fmla="*/ 36 h 98"/>
                <a:gd name="T40" fmla="*/ 130 w 132"/>
                <a:gd name="T41" fmla="*/ 20 h 98"/>
                <a:gd name="T42" fmla="*/ 128 w 132"/>
                <a:gd name="T43" fmla="*/ 14 h 98"/>
                <a:gd name="T44" fmla="*/ 126 w 132"/>
                <a:gd name="T45" fmla="*/ 10 h 98"/>
                <a:gd name="T46" fmla="*/ 126 w 132"/>
                <a:gd name="T47" fmla="*/ 10 h 98"/>
                <a:gd name="T48" fmla="*/ 122 w 132"/>
                <a:gd name="T49" fmla="*/ 6 h 98"/>
                <a:gd name="T50" fmla="*/ 118 w 132"/>
                <a:gd name="T51" fmla="*/ 4 h 98"/>
                <a:gd name="T52" fmla="*/ 104 w 132"/>
                <a:gd name="T53" fmla="*/ 0 h 98"/>
                <a:gd name="T54" fmla="*/ 104 w 132"/>
                <a:gd name="T55" fmla="*/ 0 h 98"/>
                <a:gd name="T56" fmla="*/ 98 w 132"/>
                <a:gd name="T57" fmla="*/ 44 h 98"/>
                <a:gd name="T58" fmla="*/ 98 w 132"/>
                <a:gd name="T59" fmla="*/ 44 h 98"/>
                <a:gd name="T60" fmla="*/ 94 w 132"/>
                <a:gd name="T61" fmla="*/ 48 h 98"/>
                <a:gd name="T62" fmla="*/ 94 w 132"/>
                <a:gd name="T63" fmla="*/ 48 h 98"/>
                <a:gd name="T64" fmla="*/ 90 w 132"/>
                <a:gd name="T65" fmla="*/ 48 h 98"/>
                <a:gd name="T66" fmla="*/ 90 w 132"/>
                <a:gd name="T67" fmla="*/ 48 h 98"/>
                <a:gd name="T68" fmla="*/ 76 w 132"/>
                <a:gd name="T69" fmla="*/ 48 h 98"/>
                <a:gd name="T70" fmla="*/ 34 w 132"/>
                <a:gd name="T71" fmla="*/ 48 h 98"/>
                <a:gd name="T72" fmla="*/ 34 w 132"/>
                <a:gd name="T73" fmla="*/ 24 h 98"/>
                <a:gd name="T74" fmla="*/ 76 w 132"/>
                <a:gd name="T75" fmla="*/ 24 h 98"/>
                <a:gd name="T76" fmla="*/ 76 w 132"/>
                <a:gd name="T77" fmla="*/ 24 h 98"/>
                <a:gd name="T78" fmla="*/ 92 w 132"/>
                <a:gd name="T79" fmla="*/ 24 h 98"/>
                <a:gd name="T80" fmla="*/ 92 w 132"/>
                <a:gd name="T81" fmla="*/ 24 h 98"/>
                <a:gd name="T82" fmla="*/ 96 w 132"/>
                <a:gd name="T83" fmla="*/ 28 h 98"/>
                <a:gd name="T84" fmla="*/ 96 w 132"/>
                <a:gd name="T85" fmla="*/ 28 h 98"/>
                <a:gd name="T86" fmla="*/ 98 w 132"/>
                <a:gd name="T87" fmla="*/ 36 h 98"/>
                <a:gd name="T88" fmla="*/ 98 w 132"/>
                <a:gd name="T89" fmla="*/ 36 h 98"/>
                <a:gd name="T90" fmla="*/ 98 w 132"/>
                <a:gd name="T91" fmla="*/ 44 h 98"/>
                <a:gd name="T92" fmla="*/ 98 w 132"/>
                <a:gd name="T9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98">
                  <a:moveTo>
                    <a:pt x="104" y="0"/>
                  </a:moveTo>
                  <a:lnTo>
                    <a:pt x="104" y="0"/>
                  </a:lnTo>
                  <a:lnTo>
                    <a:pt x="74" y="0"/>
                  </a:lnTo>
                  <a:lnTo>
                    <a:pt x="0" y="0"/>
                  </a:lnTo>
                  <a:lnTo>
                    <a:pt x="0" y="98"/>
                  </a:lnTo>
                  <a:lnTo>
                    <a:pt x="34" y="98"/>
                  </a:lnTo>
                  <a:lnTo>
                    <a:pt x="34" y="74"/>
                  </a:lnTo>
                  <a:lnTo>
                    <a:pt x="76" y="74"/>
                  </a:lnTo>
                  <a:lnTo>
                    <a:pt x="76" y="74"/>
                  </a:lnTo>
                  <a:lnTo>
                    <a:pt x="102" y="72"/>
                  </a:lnTo>
                  <a:lnTo>
                    <a:pt x="102" y="72"/>
                  </a:lnTo>
                  <a:lnTo>
                    <a:pt x="110" y="72"/>
                  </a:lnTo>
                  <a:lnTo>
                    <a:pt x="118" y="70"/>
                  </a:lnTo>
                  <a:lnTo>
                    <a:pt x="118" y="70"/>
                  </a:lnTo>
                  <a:lnTo>
                    <a:pt x="122" y="66"/>
                  </a:lnTo>
                  <a:lnTo>
                    <a:pt x="126" y="62"/>
                  </a:lnTo>
                  <a:lnTo>
                    <a:pt x="126" y="62"/>
                  </a:lnTo>
                  <a:lnTo>
                    <a:pt x="130" y="52"/>
                  </a:lnTo>
                  <a:lnTo>
                    <a:pt x="132" y="36"/>
                  </a:lnTo>
                  <a:lnTo>
                    <a:pt x="132" y="36"/>
                  </a:lnTo>
                  <a:lnTo>
                    <a:pt x="130" y="20"/>
                  </a:lnTo>
                  <a:lnTo>
                    <a:pt x="128" y="14"/>
                  </a:lnTo>
                  <a:lnTo>
                    <a:pt x="126" y="10"/>
                  </a:lnTo>
                  <a:lnTo>
                    <a:pt x="126" y="10"/>
                  </a:lnTo>
                  <a:lnTo>
                    <a:pt x="122" y="6"/>
                  </a:lnTo>
                  <a:lnTo>
                    <a:pt x="118" y="4"/>
                  </a:lnTo>
                  <a:lnTo>
                    <a:pt x="104" y="0"/>
                  </a:lnTo>
                  <a:lnTo>
                    <a:pt x="104" y="0"/>
                  </a:lnTo>
                  <a:close/>
                  <a:moveTo>
                    <a:pt x="98" y="44"/>
                  </a:moveTo>
                  <a:lnTo>
                    <a:pt x="98" y="44"/>
                  </a:lnTo>
                  <a:lnTo>
                    <a:pt x="94" y="48"/>
                  </a:lnTo>
                  <a:lnTo>
                    <a:pt x="94" y="48"/>
                  </a:lnTo>
                  <a:lnTo>
                    <a:pt x="90" y="48"/>
                  </a:lnTo>
                  <a:lnTo>
                    <a:pt x="90" y="48"/>
                  </a:lnTo>
                  <a:lnTo>
                    <a:pt x="76" y="48"/>
                  </a:lnTo>
                  <a:lnTo>
                    <a:pt x="34" y="48"/>
                  </a:lnTo>
                  <a:lnTo>
                    <a:pt x="34" y="24"/>
                  </a:lnTo>
                  <a:lnTo>
                    <a:pt x="76" y="24"/>
                  </a:lnTo>
                  <a:lnTo>
                    <a:pt x="76" y="24"/>
                  </a:lnTo>
                  <a:lnTo>
                    <a:pt x="92" y="24"/>
                  </a:lnTo>
                  <a:lnTo>
                    <a:pt x="92" y="24"/>
                  </a:lnTo>
                  <a:lnTo>
                    <a:pt x="96" y="28"/>
                  </a:lnTo>
                  <a:lnTo>
                    <a:pt x="96" y="28"/>
                  </a:lnTo>
                  <a:lnTo>
                    <a:pt x="98" y="36"/>
                  </a:lnTo>
                  <a:lnTo>
                    <a:pt x="98" y="36"/>
                  </a:lnTo>
                  <a:lnTo>
                    <a:pt x="98" y="44"/>
                  </a:lnTo>
                  <a:lnTo>
                    <a:pt x="9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14"/>
            <p:cNvSpPr>
              <a:spLocks noEditPoints="1"/>
            </p:cNvSpPr>
            <p:nvPr/>
          </p:nvSpPr>
          <p:spPr bwMode="auto">
            <a:xfrm>
              <a:off x="7823078" y="1997175"/>
              <a:ext cx="140295" cy="95401"/>
            </a:xfrm>
            <a:custGeom>
              <a:avLst/>
              <a:gdLst>
                <a:gd name="T0" fmla="*/ 124 w 150"/>
                <a:gd name="T1" fmla="*/ 2 h 102"/>
                <a:gd name="T2" fmla="*/ 74 w 150"/>
                <a:gd name="T3" fmla="*/ 0 h 102"/>
                <a:gd name="T4" fmla="*/ 26 w 150"/>
                <a:gd name="T5" fmla="*/ 2 h 102"/>
                <a:gd name="T6" fmla="*/ 10 w 150"/>
                <a:gd name="T7" fmla="*/ 6 h 102"/>
                <a:gd name="T8" fmla="*/ 2 w 150"/>
                <a:gd name="T9" fmla="*/ 18 h 102"/>
                <a:gd name="T10" fmla="*/ 0 w 150"/>
                <a:gd name="T11" fmla="*/ 30 h 102"/>
                <a:gd name="T12" fmla="*/ 0 w 150"/>
                <a:gd name="T13" fmla="*/ 50 h 102"/>
                <a:gd name="T14" fmla="*/ 2 w 150"/>
                <a:gd name="T15" fmla="*/ 84 h 102"/>
                <a:gd name="T16" fmla="*/ 6 w 150"/>
                <a:gd name="T17" fmla="*/ 90 h 102"/>
                <a:gd name="T18" fmla="*/ 18 w 150"/>
                <a:gd name="T19" fmla="*/ 98 h 102"/>
                <a:gd name="T20" fmla="*/ 26 w 150"/>
                <a:gd name="T21" fmla="*/ 100 h 102"/>
                <a:gd name="T22" fmla="*/ 76 w 150"/>
                <a:gd name="T23" fmla="*/ 102 h 102"/>
                <a:gd name="T24" fmla="*/ 124 w 150"/>
                <a:gd name="T25" fmla="*/ 100 h 102"/>
                <a:gd name="T26" fmla="*/ 140 w 150"/>
                <a:gd name="T27" fmla="*/ 94 h 102"/>
                <a:gd name="T28" fmla="*/ 148 w 150"/>
                <a:gd name="T29" fmla="*/ 84 h 102"/>
                <a:gd name="T30" fmla="*/ 150 w 150"/>
                <a:gd name="T31" fmla="*/ 70 h 102"/>
                <a:gd name="T32" fmla="*/ 150 w 150"/>
                <a:gd name="T33" fmla="*/ 50 h 102"/>
                <a:gd name="T34" fmla="*/ 148 w 150"/>
                <a:gd name="T35" fmla="*/ 18 h 102"/>
                <a:gd name="T36" fmla="*/ 144 w 150"/>
                <a:gd name="T37" fmla="*/ 12 h 102"/>
                <a:gd name="T38" fmla="*/ 132 w 150"/>
                <a:gd name="T39" fmla="*/ 4 h 102"/>
                <a:gd name="T40" fmla="*/ 124 w 150"/>
                <a:gd name="T41" fmla="*/ 2 h 102"/>
                <a:gd name="T42" fmla="*/ 116 w 150"/>
                <a:gd name="T43" fmla="*/ 66 h 102"/>
                <a:gd name="T44" fmla="*/ 112 w 150"/>
                <a:gd name="T45" fmla="*/ 72 h 102"/>
                <a:gd name="T46" fmla="*/ 108 w 150"/>
                <a:gd name="T47" fmla="*/ 74 h 102"/>
                <a:gd name="T48" fmla="*/ 102 w 150"/>
                <a:gd name="T49" fmla="*/ 76 h 102"/>
                <a:gd name="T50" fmla="*/ 76 w 150"/>
                <a:gd name="T51" fmla="*/ 76 h 102"/>
                <a:gd name="T52" fmla="*/ 46 w 150"/>
                <a:gd name="T53" fmla="*/ 74 h 102"/>
                <a:gd name="T54" fmla="*/ 36 w 150"/>
                <a:gd name="T55" fmla="*/ 70 h 102"/>
                <a:gd name="T56" fmla="*/ 34 w 150"/>
                <a:gd name="T57" fmla="*/ 66 h 102"/>
                <a:gd name="T58" fmla="*/ 32 w 150"/>
                <a:gd name="T59" fmla="*/ 54 h 102"/>
                <a:gd name="T60" fmla="*/ 34 w 150"/>
                <a:gd name="T61" fmla="*/ 34 h 102"/>
                <a:gd name="T62" fmla="*/ 38 w 150"/>
                <a:gd name="T63" fmla="*/ 28 h 102"/>
                <a:gd name="T64" fmla="*/ 42 w 150"/>
                <a:gd name="T65" fmla="*/ 26 h 102"/>
                <a:gd name="T66" fmla="*/ 74 w 150"/>
                <a:gd name="T67" fmla="*/ 26 h 102"/>
                <a:gd name="T68" fmla="*/ 104 w 150"/>
                <a:gd name="T69" fmla="*/ 26 h 102"/>
                <a:gd name="T70" fmla="*/ 114 w 150"/>
                <a:gd name="T71" fmla="*/ 30 h 102"/>
                <a:gd name="T72" fmla="*/ 116 w 150"/>
                <a:gd name="T73" fmla="*/ 38 h 102"/>
                <a:gd name="T74" fmla="*/ 116 w 150"/>
                <a:gd name="T75" fmla="*/ 54 h 102"/>
                <a:gd name="T76" fmla="*/ 116 w 150"/>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02">
                  <a:moveTo>
                    <a:pt x="124" y="2"/>
                  </a:moveTo>
                  <a:lnTo>
                    <a:pt x="124" y="2"/>
                  </a:lnTo>
                  <a:lnTo>
                    <a:pt x="74" y="0"/>
                  </a:lnTo>
                  <a:lnTo>
                    <a:pt x="74" y="0"/>
                  </a:lnTo>
                  <a:lnTo>
                    <a:pt x="26" y="2"/>
                  </a:lnTo>
                  <a:lnTo>
                    <a:pt x="26" y="2"/>
                  </a:lnTo>
                  <a:lnTo>
                    <a:pt x="18" y="4"/>
                  </a:lnTo>
                  <a:lnTo>
                    <a:pt x="10" y="6"/>
                  </a:lnTo>
                  <a:lnTo>
                    <a:pt x="6" y="12"/>
                  </a:lnTo>
                  <a:lnTo>
                    <a:pt x="2" y="18"/>
                  </a:lnTo>
                  <a:lnTo>
                    <a:pt x="2" y="18"/>
                  </a:lnTo>
                  <a:lnTo>
                    <a:pt x="0" y="30"/>
                  </a:lnTo>
                  <a:lnTo>
                    <a:pt x="0" y="50"/>
                  </a:lnTo>
                  <a:lnTo>
                    <a:pt x="0" y="50"/>
                  </a:lnTo>
                  <a:lnTo>
                    <a:pt x="0" y="70"/>
                  </a:lnTo>
                  <a:lnTo>
                    <a:pt x="2" y="84"/>
                  </a:lnTo>
                  <a:lnTo>
                    <a:pt x="2" y="84"/>
                  </a:lnTo>
                  <a:lnTo>
                    <a:pt x="6" y="90"/>
                  </a:lnTo>
                  <a:lnTo>
                    <a:pt x="10" y="94"/>
                  </a:lnTo>
                  <a:lnTo>
                    <a:pt x="18" y="98"/>
                  </a:lnTo>
                  <a:lnTo>
                    <a:pt x="26" y="100"/>
                  </a:lnTo>
                  <a:lnTo>
                    <a:pt x="26" y="100"/>
                  </a:lnTo>
                  <a:lnTo>
                    <a:pt x="76" y="102"/>
                  </a:lnTo>
                  <a:lnTo>
                    <a:pt x="76" y="102"/>
                  </a:lnTo>
                  <a:lnTo>
                    <a:pt x="124" y="100"/>
                  </a:lnTo>
                  <a:lnTo>
                    <a:pt x="124" y="100"/>
                  </a:lnTo>
                  <a:lnTo>
                    <a:pt x="132" y="98"/>
                  </a:lnTo>
                  <a:lnTo>
                    <a:pt x="140" y="94"/>
                  </a:lnTo>
                  <a:lnTo>
                    <a:pt x="144" y="90"/>
                  </a:lnTo>
                  <a:lnTo>
                    <a:pt x="148" y="84"/>
                  </a:lnTo>
                  <a:lnTo>
                    <a:pt x="148" y="84"/>
                  </a:lnTo>
                  <a:lnTo>
                    <a:pt x="150" y="70"/>
                  </a:lnTo>
                  <a:lnTo>
                    <a:pt x="150" y="50"/>
                  </a:lnTo>
                  <a:lnTo>
                    <a:pt x="150" y="50"/>
                  </a:lnTo>
                  <a:lnTo>
                    <a:pt x="150" y="30"/>
                  </a:lnTo>
                  <a:lnTo>
                    <a:pt x="148" y="18"/>
                  </a:lnTo>
                  <a:lnTo>
                    <a:pt x="148" y="18"/>
                  </a:lnTo>
                  <a:lnTo>
                    <a:pt x="144" y="12"/>
                  </a:lnTo>
                  <a:lnTo>
                    <a:pt x="140" y="6"/>
                  </a:lnTo>
                  <a:lnTo>
                    <a:pt x="132" y="4"/>
                  </a:lnTo>
                  <a:lnTo>
                    <a:pt x="124" y="2"/>
                  </a:lnTo>
                  <a:lnTo>
                    <a:pt x="124" y="2"/>
                  </a:lnTo>
                  <a:close/>
                  <a:moveTo>
                    <a:pt x="116" y="66"/>
                  </a:moveTo>
                  <a:lnTo>
                    <a:pt x="116" y="66"/>
                  </a:lnTo>
                  <a:lnTo>
                    <a:pt x="114" y="70"/>
                  </a:lnTo>
                  <a:lnTo>
                    <a:pt x="112" y="72"/>
                  </a:lnTo>
                  <a:lnTo>
                    <a:pt x="112" y="72"/>
                  </a:lnTo>
                  <a:lnTo>
                    <a:pt x="108" y="74"/>
                  </a:lnTo>
                  <a:lnTo>
                    <a:pt x="102" y="76"/>
                  </a:lnTo>
                  <a:lnTo>
                    <a:pt x="102" y="76"/>
                  </a:lnTo>
                  <a:lnTo>
                    <a:pt x="76" y="76"/>
                  </a:lnTo>
                  <a:lnTo>
                    <a:pt x="76" y="76"/>
                  </a:lnTo>
                  <a:lnTo>
                    <a:pt x="46" y="74"/>
                  </a:lnTo>
                  <a:lnTo>
                    <a:pt x="46" y="74"/>
                  </a:lnTo>
                  <a:lnTo>
                    <a:pt x="38" y="72"/>
                  </a:lnTo>
                  <a:lnTo>
                    <a:pt x="36" y="70"/>
                  </a:lnTo>
                  <a:lnTo>
                    <a:pt x="34" y="66"/>
                  </a:lnTo>
                  <a:lnTo>
                    <a:pt x="34" y="66"/>
                  </a:lnTo>
                  <a:lnTo>
                    <a:pt x="32" y="54"/>
                  </a:lnTo>
                  <a:lnTo>
                    <a:pt x="32" y="54"/>
                  </a:lnTo>
                  <a:lnTo>
                    <a:pt x="34" y="40"/>
                  </a:lnTo>
                  <a:lnTo>
                    <a:pt x="34" y="34"/>
                  </a:lnTo>
                  <a:lnTo>
                    <a:pt x="34" y="34"/>
                  </a:lnTo>
                  <a:lnTo>
                    <a:pt x="38" y="28"/>
                  </a:lnTo>
                  <a:lnTo>
                    <a:pt x="42" y="26"/>
                  </a:lnTo>
                  <a:lnTo>
                    <a:pt x="42" y="26"/>
                  </a:lnTo>
                  <a:lnTo>
                    <a:pt x="74" y="26"/>
                  </a:lnTo>
                  <a:lnTo>
                    <a:pt x="74" y="26"/>
                  </a:lnTo>
                  <a:lnTo>
                    <a:pt x="104" y="26"/>
                  </a:lnTo>
                  <a:lnTo>
                    <a:pt x="104" y="26"/>
                  </a:lnTo>
                  <a:lnTo>
                    <a:pt x="110" y="28"/>
                  </a:lnTo>
                  <a:lnTo>
                    <a:pt x="114" y="30"/>
                  </a:lnTo>
                  <a:lnTo>
                    <a:pt x="114" y="30"/>
                  </a:lnTo>
                  <a:lnTo>
                    <a:pt x="116" y="38"/>
                  </a:lnTo>
                  <a:lnTo>
                    <a:pt x="116" y="38"/>
                  </a:lnTo>
                  <a:lnTo>
                    <a:pt x="116" y="54"/>
                  </a:lnTo>
                  <a:lnTo>
                    <a:pt x="116"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15"/>
            <p:cNvSpPr>
              <a:spLocks/>
            </p:cNvSpPr>
            <p:nvPr/>
          </p:nvSpPr>
          <p:spPr bwMode="auto">
            <a:xfrm>
              <a:off x="7993303"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16"/>
            <p:cNvSpPr>
              <a:spLocks/>
            </p:cNvSpPr>
            <p:nvPr/>
          </p:nvSpPr>
          <p:spPr bwMode="auto">
            <a:xfrm>
              <a:off x="8077480" y="1999046"/>
              <a:ext cx="147778" cy="91660"/>
            </a:xfrm>
            <a:custGeom>
              <a:avLst/>
              <a:gdLst>
                <a:gd name="T0" fmla="*/ 80 w 158"/>
                <a:gd name="T1" fmla="*/ 38 h 98"/>
                <a:gd name="T2" fmla="*/ 44 w 158"/>
                <a:gd name="T3" fmla="*/ 0 h 98"/>
                <a:gd name="T4" fmla="*/ 0 w 158"/>
                <a:gd name="T5" fmla="*/ 0 h 98"/>
                <a:gd name="T6" fmla="*/ 62 w 158"/>
                <a:gd name="T7" fmla="*/ 62 h 98"/>
                <a:gd name="T8" fmla="*/ 62 w 158"/>
                <a:gd name="T9" fmla="*/ 98 h 98"/>
                <a:gd name="T10" fmla="*/ 98 w 158"/>
                <a:gd name="T11" fmla="*/ 98 h 98"/>
                <a:gd name="T12" fmla="*/ 98 w 158"/>
                <a:gd name="T13" fmla="*/ 62 h 98"/>
                <a:gd name="T14" fmla="*/ 158 w 158"/>
                <a:gd name="T15" fmla="*/ 0 h 98"/>
                <a:gd name="T16" fmla="*/ 114 w 158"/>
                <a:gd name="T17" fmla="*/ 0 h 98"/>
                <a:gd name="T18" fmla="*/ 80 w 158"/>
                <a:gd name="T19"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8">
                  <a:moveTo>
                    <a:pt x="80" y="38"/>
                  </a:moveTo>
                  <a:lnTo>
                    <a:pt x="44" y="0"/>
                  </a:lnTo>
                  <a:lnTo>
                    <a:pt x="0" y="0"/>
                  </a:lnTo>
                  <a:lnTo>
                    <a:pt x="62" y="62"/>
                  </a:lnTo>
                  <a:lnTo>
                    <a:pt x="62" y="98"/>
                  </a:lnTo>
                  <a:lnTo>
                    <a:pt x="98" y="98"/>
                  </a:lnTo>
                  <a:lnTo>
                    <a:pt x="98" y="62"/>
                  </a:lnTo>
                  <a:lnTo>
                    <a:pt x="158" y="0"/>
                  </a:lnTo>
                  <a:lnTo>
                    <a:pt x="114" y="0"/>
                  </a:lnTo>
                  <a:lnTo>
                    <a:pt x="8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17"/>
            <p:cNvSpPr>
              <a:spLocks/>
            </p:cNvSpPr>
            <p:nvPr/>
          </p:nvSpPr>
          <p:spPr bwMode="auto">
            <a:xfrm>
              <a:off x="8243964" y="1999046"/>
              <a:ext cx="108495" cy="91660"/>
            </a:xfrm>
            <a:custGeom>
              <a:avLst/>
              <a:gdLst>
                <a:gd name="T0" fmla="*/ 0 w 116"/>
                <a:gd name="T1" fmla="*/ 98 h 98"/>
                <a:gd name="T2" fmla="*/ 34 w 116"/>
                <a:gd name="T3" fmla="*/ 98 h 98"/>
                <a:gd name="T4" fmla="*/ 34 w 116"/>
                <a:gd name="T5" fmla="*/ 64 h 98"/>
                <a:gd name="T6" fmla="*/ 112 w 116"/>
                <a:gd name="T7" fmla="*/ 64 h 98"/>
                <a:gd name="T8" fmla="*/ 112 w 116"/>
                <a:gd name="T9" fmla="*/ 40 h 98"/>
                <a:gd name="T10" fmla="*/ 34 w 116"/>
                <a:gd name="T11" fmla="*/ 40 h 98"/>
                <a:gd name="T12" fmla="*/ 34 w 116"/>
                <a:gd name="T13" fmla="*/ 22 h 98"/>
                <a:gd name="T14" fmla="*/ 116 w 116"/>
                <a:gd name="T15" fmla="*/ 22 h 98"/>
                <a:gd name="T16" fmla="*/ 116 w 116"/>
                <a:gd name="T17" fmla="*/ 0 h 98"/>
                <a:gd name="T18" fmla="*/ 0 w 116"/>
                <a:gd name="T19" fmla="*/ 0 h 98"/>
                <a:gd name="T20" fmla="*/ 0 w 116"/>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98">
                  <a:moveTo>
                    <a:pt x="0" y="98"/>
                  </a:moveTo>
                  <a:lnTo>
                    <a:pt x="34" y="98"/>
                  </a:lnTo>
                  <a:lnTo>
                    <a:pt x="34" y="64"/>
                  </a:lnTo>
                  <a:lnTo>
                    <a:pt x="112" y="64"/>
                  </a:lnTo>
                  <a:lnTo>
                    <a:pt x="112" y="40"/>
                  </a:lnTo>
                  <a:lnTo>
                    <a:pt x="34" y="40"/>
                  </a:lnTo>
                  <a:lnTo>
                    <a:pt x="34" y="22"/>
                  </a:lnTo>
                  <a:lnTo>
                    <a:pt x="116" y="22"/>
                  </a:lnTo>
                  <a:lnTo>
                    <a:pt x="116" y="0"/>
                  </a:lnTo>
                  <a:lnTo>
                    <a:pt x="0" y="0"/>
                  </a:lnTo>
                  <a:lnTo>
                    <a:pt x="0"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8"/>
            <p:cNvSpPr>
              <a:spLocks/>
            </p:cNvSpPr>
            <p:nvPr/>
          </p:nvSpPr>
          <p:spPr bwMode="auto">
            <a:xfrm>
              <a:off x="8380518" y="1999046"/>
              <a:ext cx="106624" cy="91660"/>
            </a:xfrm>
            <a:custGeom>
              <a:avLst/>
              <a:gdLst>
                <a:gd name="T0" fmla="*/ 36 w 114"/>
                <a:gd name="T1" fmla="*/ 0 h 98"/>
                <a:gd name="T2" fmla="*/ 0 w 114"/>
                <a:gd name="T3" fmla="*/ 0 h 98"/>
                <a:gd name="T4" fmla="*/ 0 w 114"/>
                <a:gd name="T5" fmla="*/ 98 h 98"/>
                <a:gd name="T6" fmla="*/ 114 w 114"/>
                <a:gd name="T7" fmla="*/ 98 h 98"/>
                <a:gd name="T8" fmla="*/ 114 w 114"/>
                <a:gd name="T9" fmla="*/ 72 h 98"/>
                <a:gd name="T10" fmla="*/ 36 w 114"/>
                <a:gd name="T11" fmla="*/ 72 h 98"/>
                <a:gd name="T12" fmla="*/ 36 w 11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14" h="98">
                  <a:moveTo>
                    <a:pt x="36" y="0"/>
                  </a:moveTo>
                  <a:lnTo>
                    <a:pt x="0" y="0"/>
                  </a:lnTo>
                  <a:lnTo>
                    <a:pt x="0" y="98"/>
                  </a:lnTo>
                  <a:lnTo>
                    <a:pt x="114" y="98"/>
                  </a:lnTo>
                  <a:lnTo>
                    <a:pt x="114" y="72"/>
                  </a:lnTo>
                  <a:lnTo>
                    <a:pt x="36" y="72"/>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0" name="Freeform 19"/>
            <p:cNvSpPr>
              <a:spLocks noEditPoints="1"/>
            </p:cNvSpPr>
            <p:nvPr/>
          </p:nvSpPr>
          <p:spPr bwMode="auto">
            <a:xfrm>
              <a:off x="8502107" y="1997175"/>
              <a:ext cx="142166" cy="95401"/>
            </a:xfrm>
            <a:custGeom>
              <a:avLst/>
              <a:gdLst>
                <a:gd name="T0" fmla="*/ 124 w 152"/>
                <a:gd name="T1" fmla="*/ 2 h 102"/>
                <a:gd name="T2" fmla="*/ 76 w 152"/>
                <a:gd name="T3" fmla="*/ 0 h 102"/>
                <a:gd name="T4" fmla="*/ 26 w 152"/>
                <a:gd name="T5" fmla="*/ 2 h 102"/>
                <a:gd name="T6" fmla="*/ 12 w 152"/>
                <a:gd name="T7" fmla="*/ 6 h 102"/>
                <a:gd name="T8" fmla="*/ 4 w 152"/>
                <a:gd name="T9" fmla="*/ 18 h 102"/>
                <a:gd name="T10" fmla="*/ 2 w 152"/>
                <a:gd name="T11" fmla="*/ 30 h 102"/>
                <a:gd name="T12" fmla="*/ 0 w 152"/>
                <a:gd name="T13" fmla="*/ 50 h 102"/>
                <a:gd name="T14" fmla="*/ 4 w 152"/>
                <a:gd name="T15" fmla="*/ 84 h 102"/>
                <a:gd name="T16" fmla="*/ 6 w 152"/>
                <a:gd name="T17" fmla="*/ 90 h 102"/>
                <a:gd name="T18" fmla="*/ 18 w 152"/>
                <a:gd name="T19" fmla="*/ 98 h 102"/>
                <a:gd name="T20" fmla="*/ 26 w 152"/>
                <a:gd name="T21" fmla="*/ 100 h 102"/>
                <a:gd name="T22" fmla="*/ 76 w 152"/>
                <a:gd name="T23" fmla="*/ 102 h 102"/>
                <a:gd name="T24" fmla="*/ 124 w 152"/>
                <a:gd name="T25" fmla="*/ 100 h 102"/>
                <a:gd name="T26" fmla="*/ 140 w 152"/>
                <a:gd name="T27" fmla="*/ 94 h 102"/>
                <a:gd name="T28" fmla="*/ 148 w 152"/>
                <a:gd name="T29" fmla="*/ 84 h 102"/>
                <a:gd name="T30" fmla="*/ 150 w 152"/>
                <a:gd name="T31" fmla="*/ 70 h 102"/>
                <a:gd name="T32" fmla="*/ 152 w 152"/>
                <a:gd name="T33" fmla="*/ 50 h 102"/>
                <a:gd name="T34" fmla="*/ 148 w 152"/>
                <a:gd name="T35" fmla="*/ 18 h 102"/>
                <a:gd name="T36" fmla="*/ 146 w 152"/>
                <a:gd name="T37" fmla="*/ 12 h 102"/>
                <a:gd name="T38" fmla="*/ 134 w 152"/>
                <a:gd name="T39" fmla="*/ 4 h 102"/>
                <a:gd name="T40" fmla="*/ 124 w 152"/>
                <a:gd name="T41" fmla="*/ 2 h 102"/>
                <a:gd name="T42" fmla="*/ 116 w 152"/>
                <a:gd name="T43" fmla="*/ 66 h 102"/>
                <a:gd name="T44" fmla="*/ 112 w 152"/>
                <a:gd name="T45" fmla="*/ 72 h 102"/>
                <a:gd name="T46" fmla="*/ 108 w 152"/>
                <a:gd name="T47" fmla="*/ 74 h 102"/>
                <a:gd name="T48" fmla="*/ 102 w 152"/>
                <a:gd name="T49" fmla="*/ 76 h 102"/>
                <a:gd name="T50" fmla="*/ 76 w 152"/>
                <a:gd name="T51" fmla="*/ 76 h 102"/>
                <a:gd name="T52" fmla="*/ 48 w 152"/>
                <a:gd name="T53" fmla="*/ 74 h 102"/>
                <a:gd name="T54" fmla="*/ 36 w 152"/>
                <a:gd name="T55" fmla="*/ 70 h 102"/>
                <a:gd name="T56" fmla="*/ 34 w 152"/>
                <a:gd name="T57" fmla="*/ 66 h 102"/>
                <a:gd name="T58" fmla="*/ 34 w 152"/>
                <a:gd name="T59" fmla="*/ 54 h 102"/>
                <a:gd name="T60" fmla="*/ 36 w 152"/>
                <a:gd name="T61" fmla="*/ 34 h 102"/>
                <a:gd name="T62" fmla="*/ 38 w 152"/>
                <a:gd name="T63" fmla="*/ 28 h 102"/>
                <a:gd name="T64" fmla="*/ 44 w 152"/>
                <a:gd name="T65" fmla="*/ 26 h 102"/>
                <a:gd name="T66" fmla="*/ 76 w 152"/>
                <a:gd name="T67" fmla="*/ 26 h 102"/>
                <a:gd name="T68" fmla="*/ 106 w 152"/>
                <a:gd name="T69" fmla="*/ 26 h 102"/>
                <a:gd name="T70" fmla="*/ 114 w 152"/>
                <a:gd name="T71" fmla="*/ 30 h 102"/>
                <a:gd name="T72" fmla="*/ 118 w 152"/>
                <a:gd name="T73" fmla="*/ 38 h 102"/>
                <a:gd name="T74" fmla="*/ 118 w 152"/>
                <a:gd name="T75" fmla="*/ 54 h 102"/>
                <a:gd name="T76" fmla="*/ 116 w 152"/>
                <a:gd name="T77" fmla="*/ 6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02">
                  <a:moveTo>
                    <a:pt x="124" y="2"/>
                  </a:moveTo>
                  <a:lnTo>
                    <a:pt x="124" y="2"/>
                  </a:lnTo>
                  <a:lnTo>
                    <a:pt x="76" y="0"/>
                  </a:lnTo>
                  <a:lnTo>
                    <a:pt x="76" y="0"/>
                  </a:lnTo>
                  <a:lnTo>
                    <a:pt x="26" y="2"/>
                  </a:lnTo>
                  <a:lnTo>
                    <a:pt x="26" y="2"/>
                  </a:lnTo>
                  <a:lnTo>
                    <a:pt x="18" y="4"/>
                  </a:lnTo>
                  <a:lnTo>
                    <a:pt x="12" y="6"/>
                  </a:lnTo>
                  <a:lnTo>
                    <a:pt x="6" y="12"/>
                  </a:lnTo>
                  <a:lnTo>
                    <a:pt x="4" y="18"/>
                  </a:lnTo>
                  <a:lnTo>
                    <a:pt x="4" y="18"/>
                  </a:lnTo>
                  <a:lnTo>
                    <a:pt x="2" y="30"/>
                  </a:lnTo>
                  <a:lnTo>
                    <a:pt x="0" y="50"/>
                  </a:lnTo>
                  <a:lnTo>
                    <a:pt x="0" y="50"/>
                  </a:lnTo>
                  <a:lnTo>
                    <a:pt x="2" y="70"/>
                  </a:lnTo>
                  <a:lnTo>
                    <a:pt x="4" y="84"/>
                  </a:lnTo>
                  <a:lnTo>
                    <a:pt x="4" y="84"/>
                  </a:lnTo>
                  <a:lnTo>
                    <a:pt x="6" y="90"/>
                  </a:lnTo>
                  <a:lnTo>
                    <a:pt x="12" y="94"/>
                  </a:lnTo>
                  <a:lnTo>
                    <a:pt x="18" y="98"/>
                  </a:lnTo>
                  <a:lnTo>
                    <a:pt x="26" y="100"/>
                  </a:lnTo>
                  <a:lnTo>
                    <a:pt x="26" y="100"/>
                  </a:lnTo>
                  <a:lnTo>
                    <a:pt x="76" y="102"/>
                  </a:lnTo>
                  <a:lnTo>
                    <a:pt x="76" y="102"/>
                  </a:lnTo>
                  <a:lnTo>
                    <a:pt x="124" y="100"/>
                  </a:lnTo>
                  <a:lnTo>
                    <a:pt x="124" y="100"/>
                  </a:lnTo>
                  <a:lnTo>
                    <a:pt x="134" y="98"/>
                  </a:lnTo>
                  <a:lnTo>
                    <a:pt x="140" y="94"/>
                  </a:lnTo>
                  <a:lnTo>
                    <a:pt x="146" y="90"/>
                  </a:lnTo>
                  <a:lnTo>
                    <a:pt x="148" y="84"/>
                  </a:lnTo>
                  <a:lnTo>
                    <a:pt x="148" y="84"/>
                  </a:lnTo>
                  <a:lnTo>
                    <a:pt x="150" y="70"/>
                  </a:lnTo>
                  <a:lnTo>
                    <a:pt x="152" y="50"/>
                  </a:lnTo>
                  <a:lnTo>
                    <a:pt x="152" y="50"/>
                  </a:lnTo>
                  <a:lnTo>
                    <a:pt x="150" y="30"/>
                  </a:lnTo>
                  <a:lnTo>
                    <a:pt x="148" y="18"/>
                  </a:lnTo>
                  <a:lnTo>
                    <a:pt x="148" y="18"/>
                  </a:lnTo>
                  <a:lnTo>
                    <a:pt x="146" y="12"/>
                  </a:lnTo>
                  <a:lnTo>
                    <a:pt x="140" y="6"/>
                  </a:lnTo>
                  <a:lnTo>
                    <a:pt x="134" y="4"/>
                  </a:lnTo>
                  <a:lnTo>
                    <a:pt x="124" y="2"/>
                  </a:lnTo>
                  <a:lnTo>
                    <a:pt x="124" y="2"/>
                  </a:lnTo>
                  <a:close/>
                  <a:moveTo>
                    <a:pt x="116" y="66"/>
                  </a:moveTo>
                  <a:lnTo>
                    <a:pt x="116" y="66"/>
                  </a:lnTo>
                  <a:lnTo>
                    <a:pt x="116" y="70"/>
                  </a:lnTo>
                  <a:lnTo>
                    <a:pt x="112" y="72"/>
                  </a:lnTo>
                  <a:lnTo>
                    <a:pt x="112" y="72"/>
                  </a:lnTo>
                  <a:lnTo>
                    <a:pt x="108" y="74"/>
                  </a:lnTo>
                  <a:lnTo>
                    <a:pt x="102" y="76"/>
                  </a:lnTo>
                  <a:lnTo>
                    <a:pt x="102" y="76"/>
                  </a:lnTo>
                  <a:lnTo>
                    <a:pt x="76" y="76"/>
                  </a:lnTo>
                  <a:lnTo>
                    <a:pt x="76" y="76"/>
                  </a:lnTo>
                  <a:lnTo>
                    <a:pt x="48" y="74"/>
                  </a:lnTo>
                  <a:lnTo>
                    <a:pt x="48" y="74"/>
                  </a:lnTo>
                  <a:lnTo>
                    <a:pt x="38" y="72"/>
                  </a:lnTo>
                  <a:lnTo>
                    <a:pt x="36" y="70"/>
                  </a:lnTo>
                  <a:lnTo>
                    <a:pt x="34" y="66"/>
                  </a:lnTo>
                  <a:lnTo>
                    <a:pt x="34" y="66"/>
                  </a:lnTo>
                  <a:lnTo>
                    <a:pt x="34" y="54"/>
                  </a:lnTo>
                  <a:lnTo>
                    <a:pt x="34" y="54"/>
                  </a:lnTo>
                  <a:lnTo>
                    <a:pt x="34" y="40"/>
                  </a:lnTo>
                  <a:lnTo>
                    <a:pt x="36" y="34"/>
                  </a:lnTo>
                  <a:lnTo>
                    <a:pt x="36" y="34"/>
                  </a:lnTo>
                  <a:lnTo>
                    <a:pt x="38" y="28"/>
                  </a:lnTo>
                  <a:lnTo>
                    <a:pt x="44" y="26"/>
                  </a:lnTo>
                  <a:lnTo>
                    <a:pt x="44" y="26"/>
                  </a:lnTo>
                  <a:lnTo>
                    <a:pt x="76" y="26"/>
                  </a:lnTo>
                  <a:lnTo>
                    <a:pt x="76" y="26"/>
                  </a:lnTo>
                  <a:lnTo>
                    <a:pt x="106" y="26"/>
                  </a:lnTo>
                  <a:lnTo>
                    <a:pt x="106" y="26"/>
                  </a:lnTo>
                  <a:lnTo>
                    <a:pt x="110" y="28"/>
                  </a:lnTo>
                  <a:lnTo>
                    <a:pt x="114" y="30"/>
                  </a:lnTo>
                  <a:lnTo>
                    <a:pt x="114" y="30"/>
                  </a:lnTo>
                  <a:lnTo>
                    <a:pt x="118" y="38"/>
                  </a:lnTo>
                  <a:lnTo>
                    <a:pt x="118" y="38"/>
                  </a:lnTo>
                  <a:lnTo>
                    <a:pt x="118" y="54"/>
                  </a:lnTo>
                  <a:lnTo>
                    <a:pt x="118" y="54"/>
                  </a:lnTo>
                  <a:lnTo>
                    <a:pt x="116" y="66"/>
                  </a:lnTo>
                  <a:lnTo>
                    <a:pt x="11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 name="Freeform 20"/>
            <p:cNvSpPr>
              <a:spLocks noEditPoints="1"/>
            </p:cNvSpPr>
            <p:nvPr/>
          </p:nvSpPr>
          <p:spPr bwMode="auto">
            <a:xfrm>
              <a:off x="8672332" y="1999046"/>
              <a:ext cx="127201" cy="93530"/>
            </a:xfrm>
            <a:custGeom>
              <a:avLst/>
              <a:gdLst>
                <a:gd name="T0" fmla="*/ 130 w 136"/>
                <a:gd name="T1" fmla="*/ 66 h 100"/>
                <a:gd name="T2" fmla="*/ 116 w 136"/>
                <a:gd name="T3" fmla="*/ 62 h 100"/>
                <a:gd name="T4" fmla="*/ 124 w 136"/>
                <a:gd name="T5" fmla="*/ 60 h 100"/>
                <a:gd name="T6" fmla="*/ 130 w 136"/>
                <a:gd name="T7" fmla="*/ 56 h 100"/>
                <a:gd name="T8" fmla="*/ 134 w 136"/>
                <a:gd name="T9" fmla="*/ 48 h 100"/>
                <a:gd name="T10" fmla="*/ 136 w 136"/>
                <a:gd name="T11" fmla="*/ 32 h 100"/>
                <a:gd name="T12" fmla="*/ 136 w 136"/>
                <a:gd name="T13" fmla="*/ 22 h 100"/>
                <a:gd name="T14" fmla="*/ 134 w 136"/>
                <a:gd name="T15" fmla="*/ 14 h 100"/>
                <a:gd name="T16" fmla="*/ 126 w 136"/>
                <a:gd name="T17" fmla="*/ 4 h 100"/>
                <a:gd name="T18" fmla="*/ 120 w 136"/>
                <a:gd name="T19" fmla="*/ 2 h 100"/>
                <a:gd name="T20" fmla="*/ 114 w 136"/>
                <a:gd name="T21" fmla="*/ 2 h 100"/>
                <a:gd name="T22" fmla="*/ 0 w 136"/>
                <a:gd name="T23" fmla="*/ 0 h 100"/>
                <a:gd name="T24" fmla="*/ 32 w 136"/>
                <a:gd name="T25" fmla="*/ 100 h 100"/>
                <a:gd name="T26" fmla="*/ 80 w 136"/>
                <a:gd name="T27" fmla="*/ 74 h 100"/>
                <a:gd name="T28" fmla="*/ 94 w 136"/>
                <a:gd name="T29" fmla="*/ 74 h 100"/>
                <a:gd name="T30" fmla="*/ 98 w 136"/>
                <a:gd name="T31" fmla="*/ 76 h 100"/>
                <a:gd name="T32" fmla="*/ 102 w 136"/>
                <a:gd name="T33" fmla="*/ 82 h 100"/>
                <a:gd name="T34" fmla="*/ 102 w 136"/>
                <a:gd name="T35" fmla="*/ 94 h 100"/>
                <a:gd name="T36" fmla="*/ 134 w 136"/>
                <a:gd name="T37" fmla="*/ 100 h 100"/>
                <a:gd name="T38" fmla="*/ 134 w 136"/>
                <a:gd name="T39" fmla="*/ 90 h 100"/>
                <a:gd name="T40" fmla="*/ 134 w 136"/>
                <a:gd name="T41" fmla="*/ 74 h 100"/>
                <a:gd name="T42" fmla="*/ 130 w 136"/>
                <a:gd name="T43" fmla="*/ 66 h 100"/>
                <a:gd name="T44" fmla="*/ 102 w 136"/>
                <a:gd name="T45" fmla="*/ 44 h 100"/>
                <a:gd name="T46" fmla="*/ 98 w 136"/>
                <a:gd name="T47" fmla="*/ 48 h 100"/>
                <a:gd name="T48" fmla="*/ 94 w 136"/>
                <a:gd name="T49" fmla="*/ 50 h 100"/>
                <a:gd name="T50" fmla="*/ 32 w 136"/>
                <a:gd name="T51" fmla="*/ 50 h 100"/>
                <a:gd name="T52" fmla="*/ 80 w 136"/>
                <a:gd name="T53" fmla="*/ 26 h 100"/>
                <a:gd name="T54" fmla="*/ 94 w 136"/>
                <a:gd name="T55" fmla="*/ 26 h 100"/>
                <a:gd name="T56" fmla="*/ 98 w 136"/>
                <a:gd name="T57" fmla="*/ 26 h 100"/>
                <a:gd name="T58" fmla="*/ 102 w 136"/>
                <a:gd name="T59" fmla="*/ 30 h 100"/>
                <a:gd name="T60" fmla="*/ 102 w 136"/>
                <a:gd name="T61" fmla="*/ 38 h 100"/>
                <a:gd name="T62" fmla="*/ 102 w 136"/>
                <a:gd name="T63"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00">
                  <a:moveTo>
                    <a:pt x="130" y="66"/>
                  </a:moveTo>
                  <a:lnTo>
                    <a:pt x="130" y="66"/>
                  </a:lnTo>
                  <a:lnTo>
                    <a:pt x="124" y="62"/>
                  </a:lnTo>
                  <a:lnTo>
                    <a:pt x="116" y="62"/>
                  </a:lnTo>
                  <a:lnTo>
                    <a:pt x="116" y="62"/>
                  </a:lnTo>
                  <a:lnTo>
                    <a:pt x="124" y="60"/>
                  </a:lnTo>
                  <a:lnTo>
                    <a:pt x="130" y="56"/>
                  </a:lnTo>
                  <a:lnTo>
                    <a:pt x="130" y="56"/>
                  </a:lnTo>
                  <a:lnTo>
                    <a:pt x="132" y="54"/>
                  </a:lnTo>
                  <a:lnTo>
                    <a:pt x="134" y="48"/>
                  </a:lnTo>
                  <a:lnTo>
                    <a:pt x="134" y="48"/>
                  </a:lnTo>
                  <a:lnTo>
                    <a:pt x="136" y="32"/>
                  </a:lnTo>
                  <a:lnTo>
                    <a:pt x="136" y="32"/>
                  </a:lnTo>
                  <a:lnTo>
                    <a:pt x="136" y="22"/>
                  </a:lnTo>
                  <a:lnTo>
                    <a:pt x="134" y="14"/>
                  </a:lnTo>
                  <a:lnTo>
                    <a:pt x="134" y="14"/>
                  </a:lnTo>
                  <a:lnTo>
                    <a:pt x="130" y="8"/>
                  </a:lnTo>
                  <a:lnTo>
                    <a:pt x="126" y="4"/>
                  </a:lnTo>
                  <a:lnTo>
                    <a:pt x="126" y="4"/>
                  </a:lnTo>
                  <a:lnTo>
                    <a:pt x="120" y="2"/>
                  </a:lnTo>
                  <a:lnTo>
                    <a:pt x="114" y="2"/>
                  </a:lnTo>
                  <a:lnTo>
                    <a:pt x="114" y="2"/>
                  </a:lnTo>
                  <a:lnTo>
                    <a:pt x="80" y="0"/>
                  </a:lnTo>
                  <a:lnTo>
                    <a:pt x="0" y="0"/>
                  </a:lnTo>
                  <a:lnTo>
                    <a:pt x="0" y="100"/>
                  </a:lnTo>
                  <a:lnTo>
                    <a:pt x="32" y="100"/>
                  </a:lnTo>
                  <a:lnTo>
                    <a:pt x="32" y="74"/>
                  </a:lnTo>
                  <a:lnTo>
                    <a:pt x="80" y="74"/>
                  </a:lnTo>
                  <a:lnTo>
                    <a:pt x="80" y="74"/>
                  </a:lnTo>
                  <a:lnTo>
                    <a:pt x="94" y="74"/>
                  </a:lnTo>
                  <a:lnTo>
                    <a:pt x="94" y="74"/>
                  </a:lnTo>
                  <a:lnTo>
                    <a:pt x="98" y="76"/>
                  </a:lnTo>
                  <a:lnTo>
                    <a:pt x="98" y="76"/>
                  </a:lnTo>
                  <a:lnTo>
                    <a:pt x="102" y="82"/>
                  </a:lnTo>
                  <a:lnTo>
                    <a:pt x="102" y="82"/>
                  </a:lnTo>
                  <a:lnTo>
                    <a:pt x="102" y="94"/>
                  </a:lnTo>
                  <a:lnTo>
                    <a:pt x="102" y="100"/>
                  </a:lnTo>
                  <a:lnTo>
                    <a:pt x="134" y="100"/>
                  </a:lnTo>
                  <a:lnTo>
                    <a:pt x="134" y="90"/>
                  </a:lnTo>
                  <a:lnTo>
                    <a:pt x="134" y="90"/>
                  </a:lnTo>
                  <a:lnTo>
                    <a:pt x="134" y="74"/>
                  </a:lnTo>
                  <a:lnTo>
                    <a:pt x="134" y="74"/>
                  </a:lnTo>
                  <a:lnTo>
                    <a:pt x="130" y="66"/>
                  </a:lnTo>
                  <a:lnTo>
                    <a:pt x="130" y="66"/>
                  </a:lnTo>
                  <a:close/>
                  <a:moveTo>
                    <a:pt x="102" y="44"/>
                  </a:moveTo>
                  <a:lnTo>
                    <a:pt x="102" y="44"/>
                  </a:lnTo>
                  <a:lnTo>
                    <a:pt x="98" y="48"/>
                  </a:lnTo>
                  <a:lnTo>
                    <a:pt x="98" y="48"/>
                  </a:lnTo>
                  <a:lnTo>
                    <a:pt x="94" y="50"/>
                  </a:lnTo>
                  <a:lnTo>
                    <a:pt x="94" y="50"/>
                  </a:lnTo>
                  <a:lnTo>
                    <a:pt x="80" y="50"/>
                  </a:lnTo>
                  <a:lnTo>
                    <a:pt x="32" y="50"/>
                  </a:lnTo>
                  <a:lnTo>
                    <a:pt x="32" y="26"/>
                  </a:lnTo>
                  <a:lnTo>
                    <a:pt x="80" y="26"/>
                  </a:lnTo>
                  <a:lnTo>
                    <a:pt x="80" y="26"/>
                  </a:lnTo>
                  <a:lnTo>
                    <a:pt x="94" y="26"/>
                  </a:lnTo>
                  <a:lnTo>
                    <a:pt x="94" y="26"/>
                  </a:lnTo>
                  <a:lnTo>
                    <a:pt x="98" y="26"/>
                  </a:lnTo>
                  <a:lnTo>
                    <a:pt x="98" y="26"/>
                  </a:lnTo>
                  <a:lnTo>
                    <a:pt x="102" y="30"/>
                  </a:lnTo>
                  <a:lnTo>
                    <a:pt x="102" y="30"/>
                  </a:lnTo>
                  <a:lnTo>
                    <a:pt x="102" y="38"/>
                  </a:lnTo>
                  <a:lnTo>
                    <a:pt x="102" y="38"/>
                  </a:lnTo>
                  <a:lnTo>
                    <a:pt x="102" y="44"/>
                  </a:lnTo>
                  <a:lnTo>
                    <a:pt x="10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2" name="Freeform 21"/>
            <p:cNvSpPr>
              <a:spLocks/>
            </p:cNvSpPr>
            <p:nvPr/>
          </p:nvSpPr>
          <p:spPr bwMode="auto">
            <a:xfrm>
              <a:off x="7892290" y="2137471"/>
              <a:ext cx="54248" cy="48636"/>
            </a:xfrm>
            <a:custGeom>
              <a:avLst/>
              <a:gdLst>
                <a:gd name="T0" fmla="*/ 6 w 58"/>
                <a:gd name="T1" fmla="*/ 36 h 52"/>
                <a:gd name="T2" fmla="*/ 6 w 58"/>
                <a:gd name="T3" fmla="*/ 38 h 52"/>
                <a:gd name="T4" fmla="*/ 8 w 58"/>
                <a:gd name="T5" fmla="*/ 44 h 52"/>
                <a:gd name="T6" fmla="*/ 18 w 58"/>
                <a:gd name="T7" fmla="*/ 46 h 52"/>
                <a:gd name="T8" fmla="*/ 38 w 58"/>
                <a:gd name="T9" fmla="*/ 46 h 52"/>
                <a:gd name="T10" fmla="*/ 48 w 58"/>
                <a:gd name="T11" fmla="*/ 44 h 52"/>
                <a:gd name="T12" fmla="*/ 52 w 58"/>
                <a:gd name="T13" fmla="*/ 36 h 52"/>
                <a:gd name="T14" fmla="*/ 50 w 58"/>
                <a:gd name="T15" fmla="*/ 34 h 52"/>
                <a:gd name="T16" fmla="*/ 46 w 58"/>
                <a:gd name="T17" fmla="*/ 30 h 52"/>
                <a:gd name="T18" fmla="*/ 28 w 58"/>
                <a:gd name="T19" fmla="*/ 30 h 52"/>
                <a:gd name="T20" fmla="*/ 14 w 58"/>
                <a:gd name="T21" fmla="*/ 28 h 52"/>
                <a:gd name="T22" fmla="*/ 2 w 58"/>
                <a:gd name="T23" fmla="*/ 22 h 52"/>
                <a:gd name="T24" fmla="*/ 0 w 58"/>
                <a:gd name="T25" fmla="*/ 14 h 52"/>
                <a:gd name="T26" fmla="*/ 6 w 58"/>
                <a:gd name="T27" fmla="*/ 4 h 52"/>
                <a:gd name="T28" fmla="*/ 20 w 58"/>
                <a:gd name="T29" fmla="*/ 0 h 52"/>
                <a:gd name="T30" fmla="*/ 36 w 58"/>
                <a:gd name="T31" fmla="*/ 0 h 52"/>
                <a:gd name="T32" fmla="*/ 52 w 58"/>
                <a:gd name="T33" fmla="*/ 4 h 52"/>
                <a:gd name="T34" fmla="*/ 56 w 58"/>
                <a:gd name="T35" fmla="*/ 14 h 52"/>
                <a:gd name="T36" fmla="*/ 50 w 58"/>
                <a:gd name="T37" fmla="*/ 16 h 52"/>
                <a:gd name="T38" fmla="*/ 50 w 58"/>
                <a:gd name="T39" fmla="*/ 10 h 52"/>
                <a:gd name="T40" fmla="*/ 42 w 58"/>
                <a:gd name="T41" fmla="*/ 6 h 52"/>
                <a:gd name="T42" fmla="*/ 24 w 58"/>
                <a:gd name="T43" fmla="*/ 6 h 52"/>
                <a:gd name="T44" fmla="*/ 16 w 58"/>
                <a:gd name="T45" fmla="*/ 6 h 52"/>
                <a:gd name="T46" fmla="*/ 8 w 58"/>
                <a:gd name="T47" fmla="*/ 10 h 52"/>
                <a:gd name="T48" fmla="*/ 6 w 58"/>
                <a:gd name="T49" fmla="*/ 16 h 52"/>
                <a:gd name="T50" fmla="*/ 8 w 58"/>
                <a:gd name="T51" fmla="*/ 22 h 52"/>
                <a:gd name="T52" fmla="*/ 18 w 58"/>
                <a:gd name="T53" fmla="*/ 24 h 52"/>
                <a:gd name="T54" fmla="*/ 38 w 58"/>
                <a:gd name="T55" fmla="*/ 24 h 52"/>
                <a:gd name="T56" fmla="*/ 54 w 58"/>
                <a:gd name="T57" fmla="*/ 26 h 52"/>
                <a:gd name="T58" fmla="*/ 58 w 58"/>
                <a:gd name="T59" fmla="*/ 36 h 52"/>
                <a:gd name="T60" fmla="*/ 58 w 58"/>
                <a:gd name="T61" fmla="*/ 38 h 52"/>
                <a:gd name="T62" fmla="*/ 52 w 58"/>
                <a:gd name="T63" fmla="*/ 50 h 52"/>
                <a:gd name="T64" fmla="*/ 38 w 58"/>
                <a:gd name="T65" fmla="*/ 52 h 52"/>
                <a:gd name="T66" fmla="*/ 18 w 58"/>
                <a:gd name="T67" fmla="*/ 52 h 52"/>
                <a:gd name="T68" fmla="*/ 6 w 58"/>
                <a:gd name="T69" fmla="*/ 50 h 52"/>
                <a:gd name="T70" fmla="*/ 0 w 58"/>
                <a:gd name="T7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2">
                  <a:moveTo>
                    <a:pt x="0" y="36"/>
                  </a:moveTo>
                  <a:lnTo>
                    <a:pt x="6" y="36"/>
                  </a:lnTo>
                  <a:lnTo>
                    <a:pt x="6" y="38"/>
                  </a:lnTo>
                  <a:lnTo>
                    <a:pt x="6" y="38"/>
                  </a:lnTo>
                  <a:lnTo>
                    <a:pt x="8" y="42"/>
                  </a:lnTo>
                  <a:lnTo>
                    <a:pt x="8" y="44"/>
                  </a:lnTo>
                  <a:lnTo>
                    <a:pt x="12" y="46"/>
                  </a:lnTo>
                  <a:lnTo>
                    <a:pt x="18" y="46"/>
                  </a:lnTo>
                  <a:lnTo>
                    <a:pt x="38" y="46"/>
                  </a:lnTo>
                  <a:lnTo>
                    <a:pt x="38" y="46"/>
                  </a:lnTo>
                  <a:lnTo>
                    <a:pt x="44" y="46"/>
                  </a:lnTo>
                  <a:lnTo>
                    <a:pt x="48" y="44"/>
                  </a:lnTo>
                  <a:lnTo>
                    <a:pt x="50" y="42"/>
                  </a:lnTo>
                  <a:lnTo>
                    <a:pt x="52" y="36"/>
                  </a:lnTo>
                  <a:lnTo>
                    <a:pt x="52" y="36"/>
                  </a:lnTo>
                  <a:lnTo>
                    <a:pt x="50" y="34"/>
                  </a:lnTo>
                  <a:lnTo>
                    <a:pt x="48" y="30"/>
                  </a:lnTo>
                  <a:lnTo>
                    <a:pt x="46" y="30"/>
                  </a:lnTo>
                  <a:lnTo>
                    <a:pt x="40" y="30"/>
                  </a:lnTo>
                  <a:lnTo>
                    <a:pt x="28" y="30"/>
                  </a:lnTo>
                  <a:lnTo>
                    <a:pt x="28" y="30"/>
                  </a:lnTo>
                  <a:lnTo>
                    <a:pt x="14" y="28"/>
                  </a:lnTo>
                  <a:lnTo>
                    <a:pt x="6" y="26"/>
                  </a:lnTo>
                  <a:lnTo>
                    <a:pt x="2" y="22"/>
                  </a:lnTo>
                  <a:lnTo>
                    <a:pt x="0" y="14"/>
                  </a:lnTo>
                  <a:lnTo>
                    <a:pt x="0" y="14"/>
                  </a:lnTo>
                  <a:lnTo>
                    <a:pt x="2" y="8"/>
                  </a:lnTo>
                  <a:lnTo>
                    <a:pt x="6" y="4"/>
                  </a:lnTo>
                  <a:lnTo>
                    <a:pt x="12" y="2"/>
                  </a:lnTo>
                  <a:lnTo>
                    <a:pt x="20" y="0"/>
                  </a:lnTo>
                  <a:lnTo>
                    <a:pt x="36" y="0"/>
                  </a:lnTo>
                  <a:lnTo>
                    <a:pt x="36" y="0"/>
                  </a:lnTo>
                  <a:lnTo>
                    <a:pt x="46" y="2"/>
                  </a:lnTo>
                  <a:lnTo>
                    <a:pt x="52" y="4"/>
                  </a:lnTo>
                  <a:lnTo>
                    <a:pt x="56" y="8"/>
                  </a:lnTo>
                  <a:lnTo>
                    <a:pt x="56" y="14"/>
                  </a:lnTo>
                  <a:lnTo>
                    <a:pt x="56" y="16"/>
                  </a:lnTo>
                  <a:lnTo>
                    <a:pt x="50" y="16"/>
                  </a:lnTo>
                  <a:lnTo>
                    <a:pt x="50" y="16"/>
                  </a:lnTo>
                  <a:lnTo>
                    <a:pt x="50" y="10"/>
                  </a:lnTo>
                  <a:lnTo>
                    <a:pt x="48" y="8"/>
                  </a:lnTo>
                  <a:lnTo>
                    <a:pt x="42" y="6"/>
                  </a:lnTo>
                  <a:lnTo>
                    <a:pt x="32" y="6"/>
                  </a:lnTo>
                  <a:lnTo>
                    <a:pt x="24" y="6"/>
                  </a:lnTo>
                  <a:lnTo>
                    <a:pt x="24" y="6"/>
                  </a:lnTo>
                  <a:lnTo>
                    <a:pt x="16" y="6"/>
                  </a:lnTo>
                  <a:lnTo>
                    <a:pt x="10" y="8"/>
                  </a:lnTo>
                  <a:lnTo>
                    <a:pt x="8" y="10"/>
                  </a:lnTo>
                  <a:lnTo>
                    <a:pt x="6" y="16"/>
                  </a:lnTo>
                  <a:lnTo>
                    <a:pt x="6" y="16"/>
                  </a:lnTo>
                  <a:lnTo>
                    <a:pt x="6" y="18"/>
                  </a:lnTo>
                  <a:lnTo>
                    <a:pt x="8" y="22"/>
                  </a:lnTo>
                  <a:lnTo>
                    <a:pt x="12" y="22"/>
                  </a:lnTo>
                  <a:lnTo>
                    <a:pt x="18" y="24"/>
                  </a:lnTo>
                  <a:lnTo>
                    <a:pt x="38" y="24"/>
                  </a:lnTo>
                  <a:lnTo>
                    <a:pt x="38" y="24"/>
                  </a:lnTo>
                  <a:lnTo>
                    <a:pt x="48" y="24"/>
                  </a:lnTo>
                  <a:lnTo>
                    <a:pt x="54" y="26"/>
                  </a:lnTo>
                  <a:lnTo>
                    <a:pt x="56" y="30"/>
                  </a:lnTo>
                  <a:lnTo>
                    <a:pt x="58" y="36"/>
                  </a:lnTo>
                  <a:lnTo>
                    <a:pt x="58" y="38"/>
                  </a:lnTo>
                  <a:lnTo>
                    <a:pt x="58" y="38"/>
                  </a:lnTo>
                  <a:lnTo>
                    <a:pt x="56" y="46"/>
                  </a:lnTo>
                  <a:lnTo>
                    <a:pt x="52" y="50"/>
                  </a:lnTo>
                  <a:lnTo>
                    <a:pt x="44" y="52"/>
                  </a:lnTo>
                  <a:lnTo>
                    <a:pt x="38" y="52"/>
                  </a:lnTo>
                  <a:lnTo>
                    <a:pt x="18" y="52"/>
                  </a:lnTo>
                  <a:lnTo>
                    <a:pt x="18" y="52"/>
                  </a:lnTo>
                  <a:lnTo>
                    <a:pt x="12" y="52"/>
                  </a:lnTo>
                  <a:lnTo>
                    <a:pt x="6" y="50"/>
                  </a:lnTo>
                  <a:lnTo>
                    <a:pt x="2" y="46"/>
                  </a:lnTo>
                  <a:lnTo>
                    <a:pt x="0" y="40"/>
                  </a:lnTo>
                  <a:lnTo>
                    <a:pt x="0" y="3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3" name="Freeform 22"/>
            <p:cNvSpPr>
              <a:spLocks noEditPoints="1"/>
            </p:cNvSpPr>
            <p:nvPr/>
          </p:nvSpPr>
          <p:spPr bwMode="auto">
            <a:xfrm>
              <a:off x="7955891" y="2137471"/>
              <a:ext cx="59859" cy="48636"/>
            </a:xfrm>
            <a:custGeom>
              <a:avLst/>
              <a:gdLst>
                <a:gd name="T0" fmla="*/ 0 w 64"/>
                <a:gd name="T1" fmla="*/ 20 h 52"/>
                <a:gd name="T2" fmla="*/ 0 w 64"/>
                <a:gd name="T3" fmla="*/ 20 h 52"/>
                <a:gd name="T4" fmla="*/ 2 w 64"/>
                <a:gd name="T5" fmla="*/ 12 h 52"/>
                <a:gd name="T6" fmla="*/ 4 w 64"/>
                <a:gd name="T7" fmla="*/ 6 h 52"/>
                <a:gd name="T8" fmla="*/ 10 w 64"/>
                <a:gd name="T9" fmla="*/ 2 h 52"/>
                <a:gd name="T10" fmla="*/ 18 w 64"/>
                <a:gd name="T11" fmla="*/ 0 h 52"/>
                <a:gd name="T12" fmla="*/ 46 w 64"/>
                <a:gd name="T13" fmla="*/ 0 h 52"/>
                <a:gd name="T14" fmla="*/ 46 w 64"/>
                <a:gd name="T15" fmla="*/ 0 h 52"/>
                <a:gd name="T16" fmla="*/ 56 w 64"/>
                <a:gd name="T17" fmla="*/ 2 h 52"/>
                <a:gd name="T18" fmla="*/ 60 w 64"/>
                <a:gd name="T19" fmla="*/ 6 h 52"/>
                <a:gd name="T20" fmla="*/ 64 w 64"/>
                <a:gd name="T21" fmla="*/ 12 h 52"/>
                <a:gd name="T22" fmla="*/ 64 w 64"/>
                <a:gd name="T23" fmla="*/ 20 h 52"/>
                <a:gd name="T24" fmla="*/ 64 w 64"/>
                <a:gd name="T25" fmla="*/ 32 h 52"/>
                <a:gd name="T26" fmla="*/ 64 w 64"/>
                <a:gd name="T27" fmla="*/ 32 h 52"/>
                <a:gd name="T28" fmla="*/ 64 w 64"/>
                <a:gd name="T29" fmla="*/ 42 h 52"/>
                <a:gd name="T30" fmla="*/ 60 w 64"/>
                <a:gd name="T31" fmla="*/ 48 h 52"/>
                <a:gd name="T32" fmla="*/ 56 w 64"/>
                <a:gd name="T33" fmla="*/ 50 h 52"/>
                <a:gd name="T34" fmla="*/ 46 w 64"/>
                <a:gd name="T35" fmla="*/ 52 h 52"/>
                <a:gd name="T36" fmla="*/ 18 w 64"/>
                <a:gd name="T37" fmla="*/ 52 h 52"/>
                <a:gd name="T38" fmla="*/ 18 w 64"/>
                <a:gd name="T39" fmla="*/ 52 h 52"/>
                <a:gd name="T40" fmla="*/ 10 w 64"/>
                <a:gd name="T41" fmla="*/ 50 h 52"/>
                <a:gd name="T42" fmla="*/ 4 w 64"/>
                <a:gd name="T43" fmla="*/ 48 h 52"/>
                <a:gd name="T44" fmla="*/ 2 w 64"/>
                <a:gd name="T45" fmla="*/ 42 h 52"/>
                <a:gd name="T46" fmla="*/ 0 w 64"/>
                <a:gd name="T47" fmla="*/ 32 h 52"/>
                <a:gd name="T48" fmla="*/ 0 w 64"/>
                <a:gd name="T49" fmla="*/ 20 h 52"/>
                <a:gd name="T50" fmla="*/ 58 w 64"/>
                <a:gd name="T51" fmla="*/ 16 h 52"/>
                <a:gd name="T52" fmla="*/ 58 w 64"/>
                <a:gd name="T53" fmla="*/ 16 h 52"/>
                <a:gd name="T54" fmla="*/ 56 w 64"/>
                <a:gd name="T55" fmla="*/ 12 h 52"/>
                <a:gd name="T56" fmla="*/ 54 w 64"/>
                <a:gd name="T57" fmla="*/ 8 h 52"/>
                <a:gd name="T58" fmla="*/ 50 w 64"/>
                <a:gd name="T59" fmla="*/ 6 h 52"/>
                <a:gd name="T60" fmla="*/ 46 w 64"/>
                <a:gd name="T61" fmla="*/ 6 h 52"/>
                <a:gd name="T62" fmla="*/ 18 w 64"/>
                <a:gd name="T63" fmla="*/ 6 h 52"/>
                <a:gd name="T64" fmla="*/ 18 w 64"/>
                <a:gd name="T65" fmla="*/ 6 h 52"/>
                <a:gd name="T66" fmla="*/ 14 w 64"/>
                <a:gd name="T67" fmla="*/ 6 h 52"/>
                <a:gd name="T68" fmla="*/ 10 w 64"/>
                <a:gd name="T69" fmla="*/ 8 h 52"/>
                <a:gd name="T70" fmla="*/ 8 w 64"/>
                <a:gd name="T71" fmla="*/ 12 h 52"/>
                <a:gd name="T72" fmla="*/ 6 w 64"/>
                <a:gd name="T73" fmla="*/ 16 h 52"/>
                <a:gd name="T74" fmla="*/ 6 w 64"/>
                <a:gd name="T75" fmla="*/ 36 h 52"/>
                <a:gd name="T76" fmla="*/ 6 w 64"/>
                <a:gd name="T77" fmla="*/ 36 h 52"/>
                <a:gd name="T78" fmla="*/ 8 w 64"/>
                <a:gd name="T79" fmla="*/ 40 h 52"/>
                <a:gd name="T80" fmla="*/ 10 w 64"/>
                <a:gd name="T81" fmla="*/ 44 h 52"/>
                <a:gd name="T82" fmla="*/ 14 w 64"/>
                <a:gd name="T83" fmla="*/ 46 h 52"/>
                <a:gd name="T84" fmla="*/ 18 w 64"/>
                <a:gd name="T85" fmla="*/ 46 h 52"/>
                <a:gd name="T86" fmla="*/ 46 w 64"/>
                <a:gd name="T87" fmla="*/ 46 h 52"/>
                <a:gd name="T88" fmla="*/ 46 w 64"/>
                <a:gd name="T89" fmla="*/ 46 h 52"/>
                <a:gd name="T90" fmla="*/ 50 w 64"/>
                <a:gd name="T91" fmla="*/ 46 h 52"/>
                <a:gd name="T92" fmla="*/ 54 w 64"/>
                <a:gd name="T93" fmla="*/ 44 h 52"/>
                <a:gd name="T94" fmla="*/ 56 w 64"/>
                <a:gd name="T95" fmla="*/ 40 h 52"/>
                <a:gd name="T96" fmla="*/ 58 w 64"/>
                <a:gd name="T97" fmla="*/ 36 h 52"/>
                <a:gd name="T98" fmla="*/ 58 w 64"/>
                <a:gd name="T9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2">
                  <a:moveTo>
                    <a:pt x="0" y="20"/>
                  </a:moveTo>
                  <a:lnTo>
                    <a:pt x="0" y="20"/>
                  </a:lnTo>
                  <a:lnTo>
                    <a:pt x="2" y="12"/>
                  </a:lnTo>
                  <a:lnTo>
                    <a:pt x="4" y="6"/>
                  </a:lnTo>
                  <a:lnTo>
                    <a:pt x="10" y="2"/>
                  </a:lnTo>
                  <a:lnTo>
                    <a:pt x="18" y="0"/>
                  </a:lnTo>
                  <a:lnTo>
                    <a:pt x="46" y="0"/>
                  </a:lnTo>
                  <a:lnTo>
                    <a:pt x="46" y="0"/>
                  </a:lnTo>
                  <a:lnTo>
                    <a:pt x="56" y="2"/>
                  </a:lnTo>
                  <a:lnTo>
                    <a:pt x="60" y="6"/>
                  </a:lnTo>
                  <a:lnTo>
                    <a:pt x="64" y="12"/>
                  </a:lnTo>
                  <a:lnTo>
                    <a:pt x="64" y="20"/>
                  </a:lnTo>
                  <a:lnTo>
                    <a:pt x="64" y="32"/>
                  </a:lnTo>
                  <a:lnTo>
                    <a:pt x="64" y="32"/>
                  </a:lnTo>
                  <a:lnTo>
                    <a:pt x="64" y="42"/>
                  </a:lnTo>
                  <a:lnTo>
                    <a:pt x="60" y="48"/>
                  </a:lnTo>
                  <a:lnTo>
                    <a:pt x="56" y="50"/>
                  </a:lnTo>
                  <a:lnTo>
                    <a:pt x="46" y="52"/>
                  </a:lnTo>
                  <a:lnTo>
                    <a:pt x="18" y="52"/>
                  </a:lnTo>
                  <a:lnTo>
                    <a:pt x="18" y="52"/>
                  </a:lnTo>
                  <a:lnTo>
                    <a:pt x="10" y="50"/>
                  </a:lnTo>
                  <a:lnTo>
                    <a:pt x="4" y="48"/>
                  </a:lnTo>
                  <a:lnTo>
                    <a:pt x="2" y="42"/>
                  </a:lnTo>
                  <a:lnTo>
                    <a:pt x="0" y="32"/>
                  </a:lnTo>
                  <a:lnTo>
                    <a:pt x="0" y="20"/>
                  </a:lnTo>
                  <a:close/>
                  <a:moveTo>
                    <a:pt x="58" y="16"/>
                  </a:moveTo>
                  <a:lnTo>
                    <a:pt x="58" y="16"/>
                  </a:lnTo>
                  <a:lnTo>
                    <a:pt x="56" y="12"/>
                  </a:lnTo>
                  <a:lnTo>
                    <a:pt x="54" y="8"/>
                  </a:lnTo>
                  <a:lnTo>
                    <a:pt x="50" y="6"/>
                  </a:lnTo>
                  <a:lnTo>
                    <a:pt x="46" y="6"/>
                  </a:lnTo>
                  <a:lnTo>
                    <a:pt x="18" y="6"/>
                  </a:lnTo>
                  <a:lnTo>
                    <a:pt x="18" y="6"/>
                  </a:lnTo>
                  <a:lnTo>
                    <a:pt x="14" y="6"/>
                  </a:lnTo>
                  <a:lnTo>
                    <a:pt x="10" y="8"/>
                  </a:lnTo>
                  <a:lnTo>
                    <a:pt x="8" y="12"/>
                  </a:lnTo>
                  <a:lnTo>
                    <a:pt x="6" y="16"/>
                  </a:lnTo>
                  <a:lnTo>
                    <a:pt x="6" y="36"/>
                  </a:lnTo>
                  <a:lnTo>
                    <a:pt x="6" y="36"/>
                  </a:lnTo>
                  <a:lnTo>
                    <a:pt x="8" y="40"/>
                  </a:lnTo>
                  <a:lnTo>
                    <a:pt x="10" y="44"/>
                  </a:lnTo>
                  <a:lnTo>
                    <a:pt x="14" y="46"/>
                  </a:lnTo>
                  <a:lnTo>
                    <a:pt x="18" y="46"/>
                  </a:lnTo>
                  <a:lnTo>
                    <a:pt x="46" y="46"/>
                  </a:lnTo>
                  <a:lnTo>
                    <a:pt x="46" y="46"/>
                  </a:lnTo>
                  <a:lnTo>
                    <a:pt x="50" y="46"/>
                  </a:lnTo>
                  <a:lnTo>
                    <a:pt x="54" y="44"/>
                  </a:lnTo>
                  <a:lnTo>
                    <a:pt x="56" y="40"/>
                  </a:lnTo>
                  <a:lnTo>
                    <a:pt x="58" y="36"/>
                  </a:lnTo>
                  <a:lnTo>
                    <a:pt x="58" y="16"/>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4" name="Freeform 23"/>
            <p:cNvSpPr>
              <a:spLocks/>
            </p:cNvSpPr>
            <p:nvPr/>
          </p:nvSpPr>
          <p:spPr bwMode="auto">
            <a:xfrm>
              <a:off x="8026973" y="2139341"/>
              <a:ext cx="54248" cy="46765"/>
            </a:xfrm>
            <a:custGeom>
              <a:avLst/>
              <a:gdLst>
                <a:gd name="T0" fmla="*/ 0 w 58"/>
                <a:gd name="T1" fmla="*/ 0 h 50"/>
                <a:gd name="T2" fmla="*/ 8 w 58"/>
                <a:gd name="T3" fmla="*/ 0 h 50"/>
                <a:gd name="T4" fmla="*/ 8 w 58"/>
                <a:gd name="T5" fmla="*/ 36 h 50"/>
                <a:gd name="T6" fmla="*/ 8 w 58"/>
                <a:gd name="T7" fmla="*/ 36 h 50"/>
                <a:gd name="T8" fmla="*/ 8 w 58"/>
                <a:gd name="T9" fmla="*/ 40 h 50"/>
                <a:gd name="T10" fmla="*/ 10 w 58"/>
                <a:gd name="T11" fmla="*/ 42 h 50"/>
                <a:gd name="T12" fmla="*/ 12 w 58"/>
                <a:gd name="T13" fmla="*/ 44 h 50"/>
                <a:gd name="T14" fmla="*/ 18 w 58"/>
                <a:gd name="T15" fmla="*/ 44 h 50"/>
                <a:gd name="T16" fmla="*/ 42 w 58"/>
                <a:gd name="T17" fmla="*/ 44 h 50"/>
                <a:gd name="T18" fmla="*/ 42 w 58"/>
                <a:gd name="T19" fmla="*/ 44 h 50"/>
                <a:gd name="T20" fmla="*/ 46 w 58"/>
                <a:gd name="T21" fmla="*/ 44 h 50"/>
                <a:gd name="T22" fmla="*/ 50 w 58"/>
                <a:gd name="T23" fmla="*/ 42 h 50"/>
                <a:gd name="T24" fmla="*/ 52 w 58"/>
                <a:gd name="T25" fmla="*/ 40 h 50"/>
                <a:gd name="T26" fmla="*/ 52 w 58"/>
                <a:gd name="T27" fmla="*/ 36 h 50"/>
                <a:gd name="T28" fmla="*/ 52 w 58"/>
                <a:gd name="T29" fmla="*/ 0 h 50"/>
                <a:gd name="T30" fmla="*/ 58 w 58"/>
                <a:gd name="T31" fmla="*/ 0 h 50"/>
                <a:gd name="T32" fmla="*/ 58 w 58"/>
                <a:gd name="T33" fmla="*/ 36 h 50"/>
                <a:gd name="T34" fmla="*/ 58 w 58"/>
                <a:gd name="T35" fmla="*/ 36 h 50"/>
                <a:gd name="T36" fmla="*/ 58 w 58"/>
                <a:gd name="T37" fmla="*/ 42 h 50"/>
                <a:gd name="T38" fmla="*/ 54 w 58"/>
                <a:gd name="T39" fmla="*/ 46 h 50"/>
                <a:gd name="T40" fmla="*/ 50 w 58"/>
                <a:gd name="T41" fmla="*/ 50 h 50"/>
                <a:gd name="T42" fmla="*/ 42 w 58"/>
                <a:gd name="T43" fmla="*/ 50 h 50"/>
                <a:gd name="T44" fmla="*/ 18 w 58"/>
                <a:gd name="T45" fmla="*/ 50 h 50"/>
                <a:gd name="T46" fmla="*/ 18 w 58"/>
                <a:gd name="T47" fmla="*/ 50 h 50"/>
                <a:gd name="T48" fmla="*/ 10 w 58"/>
                <a:gd name="T49" fmla="*/ 50 h 50"/>
                <a:gd name="T50" fmla="*/ 4 w 58"/>
                <a:gd name="T51" fmla="*/ 46 h 50"/>
                <a:gd name="T52" fmla="*/ 2 w 58"/>
                <a:gd name="T53" fmla="*/ 42 h 50"/>
                <a:gd name="T54" fmla="*/ 0 w 58"/>
                <a:gd name="T55" fmla="*/ 36 h 50"/>
                <a:gd name="T56" fmla="*/ 0 w 58"/>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0">
                  <a:moveTo>
                    <a:pt x="0" y="0"/>
                  </a:moveTo>
                  <a:lnTo>
                    <a:pt x="8" y="0"/>
                  </a:lnTo>
                  <a:lnTo>
                    <a:pt x="8" y="36"/>
                  </a:lnTo>
                  <a:lnTo>
                    <a:pt x="8" y="36"/>
                  </a:lnTo>
                  <a:lnTo>
                    <a:pt x="8" y="40"/>
                  </a:lnTo>
                  <a:lnTo>
                    <a:pt x="10" y="42"/>
                  </a:lnTo>
                  <a:lnTo>
                    <a:pt x="12" y="44"/>
                  </a:lnTo>
                  <a:lnTo>
                    <a:pt x="18" y="44"/>
                  </a:lnTo>
                  <a:lnTo>
                    <a:pt x="42" y="44"/>
                  </a:lnTo>
                  <a:lnTo>
                    <a:pt x="42" y="44"/>
                  </a:lnTo>
                  <a:lnTo>
                    <a:pt x="46" y="44"/>
                  </a:lnTo>
                  <a:lnTo>
                    <a:pt x="50" y="42"/>
                  </a:lnTo>
                  <a:lnTo>
                    <a:pt x="52" y="40"/>
                  </a:lnTo>
                  <a:lnTo>
                    <a:pt x="52" y="36"/>
                  </a:lnTo>
                  <a:lnTo>
                    <a:pt x="52" y="0"/>
                  </a:lnTo>
                  <a:lnTo>
                    <a:pt x="58" y="0"/>
                  </a:lnTo>
                  <a:lnTo>
                    <a:pt x="58" y="36"/>
                  </a:lnTo>
                  <a:lnTo>
                    <a:pt x="58" y="36"/>
                  </a:lnTo>
                  <a:lnTo>
                    <a:pt x="58" y="42"/>
                  </a:lnTo>
                  <a:lnTo>
                    <a:pt x="54" y="46"/>
                  </a:lnTo>
                  <a:lnTo>
                    <a:pt x="50" y="50"/>
                  </a:lnTo>
                  <a:lnTo>
                    <a:pt x="42" y="50"/>
                  </a:lnTo>
                  <a:lnTo>
                    <a:pt x="18" y="50"/>
                  </a:lnTo>
                  <a:lnTo>
                    <a:pt x="18" y="50"/>
                  </a:lnTo>
                  <a:lnTo>
                    <a:pt x="10" y="50"/>
                  </a:lnTo>
                  <a:lnTo>
                    <a:pt x="4" y="46"/>
                  </a:lnTo>
                  <a:lnTo>
                    <a:pt x="2" y="42"/>
                  </a:lnTo>
                  <a:lnTo>
                    <a:pt x="0" y="36"/>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5" name="Freeform 24"/>
            <p:cNvSpPr>
              <a:spLocks/>
            </p:cNvSpPr>
            <p:nvPr/>
          </p:nvSpPr>
          <p:spPr bwMode="auto">
            <a:xfrm>
              <a:off x="8088703" y="2139341"/>
              <a:ext cx="54248" cy="46765"/>
            </a:xfrm>
            <a:custGeom>
              <a:avLst/>
              <a:gdLst>
                <a:gd name="T0" fmla="*/ 26 w 58"/>
                <a:gd name="T1" fmla="*/ 4 h 50"/>
                <a:gd name="T2" fmla="*/ 0 w 58"/>
                <a:gd name="T3" fmla="*/ 4 h 50"/>
                <a:gd name="T4" fmla="*/ 0 w 58"/>
                <a:gd name="T5" fmla="*/ 0 h 50"/>
                <a:gd name="T6" fmla="*/ 58 w 58"/>
                <a:gd name="T7" fmla="*/ 0 h 50"/>
                <a:gd name="T8" fmla="*/ 58 w 58"/>
                <a:gd name="T9" fmla="*/ 4 h 50"/>
                <a:gd name="T10" fmla="*/ 32 w 58"/>
                <a:gd name="T11" fmla="*/ 4 h 50"/>
                <a:gd name="T12" fmla="*/ 32 w 58"/>
                <a:gd name="T13" fmla="*/ 50 h 50"/>
                <a:gd name="T14" fmla="*/ 26 w 58"/>
                <a:gd name="T15" fmla="*/ 50 h 50"/>
                <a:gd name="T16" fmla="*/ 26 w 58"/>
                <a:gd name="T17"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0">
                  <a:moveTo>
                    <a:pt x="26" y="4"/>
                  </a:moveTo>
                  <a:lnTo>
                    <a:pt x="0" y="4"/>
                  </a:lnTo>
                  <a:lnTo>
                    <a:pt x="0" y="0"/>
                  </a:lnTo>
                  <a:lnTo>
                    <a:pt x="58" y="0"/>
                  </a:lnTo>
                  <a:lnTo>
                    <a:pt x="58" y="4"/>
                  </a:lnTo>
                  <a:lnTo>
                    <a:pt x="32" y="4"/>
                  </a:lnTo>
                  <a:lnTo>
                    <a:pt x="32" y="50"/>
                  </a:lnTo>
                  <a:lnTo>
                    <a:pt x="26" y="50"/>
                  </a:lnTo>
                  <a:lnTo>
                    <a:pt x="26"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25"/>
            <p:cNvSpPr>
              <a:spLocks/>
            </p:cNvSpPr>
            <p:nvPr/>
          </p:nvSpPr>
          <p:spPr bwMode="auto">
            <a:xfrm>
              <a:off x="8150433" y="2139341"/>
              <a:ext cx="54248" cy="46765"/>
            </a:xfrm>
            <a:custGeom>
              <a:avLst/>
              <a:gdLst>
                <a:gd name="T0" fmla="*/ 0 w 58"/>
                <a:gd name="T1" fmla="*/ 0 h 50"/>
                <a:gd name="T2" fmla="*/ 6 w 58"/>
                <a:gd name="T3" fmla="*/ 0 h 50"/>
                <a:gd name="T4" fmla="*/ 6 w 58"/>
                <a:gd name="T5" fmla="*/ 20 h 50"/>
                <a:gd name="T6" fmla="*/ 52 w 58"/>
                <a:gd name="T7" fmla="*/ 20 h 50"/>
                <a:gd name="T8" fmla="*/ 52 w 58"/>
                <a:gd name="T9" fmla="*/ 0 h 50"/>
                <a:gd name="T10" fmla="*/ 58 w 58"/>
                <a:gd name="T11" fmla="*/ 0 h 50"/>
                <a:gd name="T12" fmla="*/ 58 w 58"/>
                <a:gd name="T13" fmla="*/ 50 h 50"/>
                <a:gd name="T14" fmla="*/ 52 w 58"/>
                <a:gd name="T15" fmla="*/ 50 h 50"/>
                <a:gd name="T16" fmla="*/ 52 w 58"/>
                <a:gd name="T17" fmla="*/ 26 h 50"/>
                <a:gd name="T18" fmla="*/ 6 w 58"/>
                <a:gd name="T19" fmla="*/ 26 h 50"/>
                <a:gd name="T20" fmla="*/ 6 w 58"/>
                <a:gd name="T21" fmla="*/ 50 h 50"/>
                <a:gd name="T22" fmla="*/ 0 w 58"/>
                <a:gd name="T23" fmla="*/ 50 h 50"/>
                <a:gd name="T24" fmla="*/ 0 w 58"/>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0" y="0"/>
                  </a:moveTo>
                  <a:lnTo>
                    <a:pt x="6" y="0"/>
                  </a:lnTo>
                  <a:lnTo>
                    <a:pt x="6" y="20"/>
                  </a:lnTo>
                  <a:lnTo>
                    <a:pt x="52" y="20"/>
                  </a:lnTo>
                  <a:lnTo>
                    <a:pt x="52" y="0"/>
                  </a:lnTo>
                  <a:lnTo>
                    <a:pt x="58" y="0"/>
                  </a:lnTo>
                  <a:lnTo>
                    <a:pt x="58" y="50"/>
                  </a:lnTo>
                  <a:lnTo>
                    <a:pt x="52" y="50"/>
                  </a:lnTo>
                  <a:lnTo>
                    <a:pt x="52"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26"/>
            <p:cNvSpPr>
              <a:spLocks noEditPoints="1"/>
            </p:cNvSpPr>
            <p:nvPr/>
          </p:nvSpPr>
          <p:spPr bwMode="auto">
            <a:xfrm>
              <a:off x="8242093"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2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2"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8" name="Freeform 27"/>
            <p:cNvSpPr>
              <a:spLocks/>
            </p:cNvSpPr>
            <p:nvPr/>
          </p:nvSpPr>
          <p:spPr bwMode="auto">
            <a:xfrm>
              <a:off x="8313176" y="2139341"/>
              <a:ext cx="44895" cy="46765"/>
            </a:xfrm>
            <a:custGeom>
              <a:avLst/>
              <a:gdLst>
                <a:gd name="T0" fmla="*/ 0 w 48"/>
                <a:gd name="T1" fmla="*/ 0 h 50"/>
                <a:gd name="T2" fmla="*/ 48 w 48"/>
                <a:gd name="T3" fmla="*/ 0 h 50"/>
                <a:gd name="T4" fmla="*/ 48 w 48"/>
                <a:gd name="T5" fmla="*/ 4 h 50"/>
                <a:gd name="T6" fmla="*/ 6 w 48"/>
                <a:gd name="T7" fmla="*/ 4 h 50"/>
                <a:gd name="T8" fmla="*/ 6 w 48"/>
                <a:gd name="T9" fmla="*/ 20 h 50"/>
                <a:gd name="T10" fmla="*/ 46 w 48"/>
                <a:gd name="T11" fmla="*/ 20 h 50"/>
                <a:gd name="T12" fmla="*/ 46 w 48"/>
                <a:gd name="T13" fmla="*/ 26 h 50"/>
                <a:gd name="T14" fmla="*/ 6 w 48"/>
                <a:gd name="T15" fmla="*/ 26 h 50"/>
                <a:gd name="T16" fmla="*/ 6 w 48"/>
                <a:gd name="T17" fmla="*/ 50 h 50"/>
                <a:gd name="T18" fmla="*/ 0 w 48"/>
                <a:gd name="T19" fmla="*/ 50 h 50"/>
                <a:gd name="T20" fmla="*/ 0 w 4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0">
                  <a:moveTo>
                    <a:pt x="0" y="0"/>
                  </a:moveTo>
                  <a:lnTo>
                    <a:pt x="48" y="0"/>
                  </a:lnTo>
                  <a:lnTo>
                    <a:pt x="48" y="4"/>
                  </a:lnTo>
                  <a:lnTo>
                    <a:pt x="6" y="4"/>
                  </a:lnTo>
                  <a:lnTo>
                    <a:pt x="6" y="20"/>
                  </a:lnTo>
                  <a:lnTo>
                    <a:pt x="46" y="20"/>
                  </a:lnTo>
                  <a:lnTo>
                    <a:pt x="46" y="26"/>
                  </a:lnTo>
                  <a:lnTo>
                    <a:pt x="6" y="26"/>
                  </a:lnTo>
                  <a:lnTo>
                    <a:pt x="6" y="50"/>
                  </a:lnTo>
                  <a:lnTo>
                    <a:pt x="0" y="50"/>
                  </a:lnTo>
                  <a:lnTo>
                    <a:pt x="0" y="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28"/>
            <p:cNvSpPr>
              <a:spLocks noEditPoints="1"/>
            </p:cNvSpPr>
            <p:nvPr/>
          </p:nvSpPr>
          <p:spPr bwMode="auto">
            <a:xfrm>
              <a:off x="8367424" y="2139341"/>
              <a:ext cx="52377" cy="46765"/>
            </a:xfrm>
            <a:custGeom>
              <a:avLst/>
              <a:gdLst>
                <a:gd name="T0" fmla="*/ 0 w 56"/>
                <a:gd name="T1" fmla="*/ 0 h 50"/>
                <a:gd name="T2" fmla="*/ 40 w 56"/>
                <a:gd name="T3" fmla="*/ 0 h 50"/>
                <a:gd name="T4" fmla="*/ 40 w 56"/>
                <a:gd name="T5" fmla="*/ 0 h 50"/>
                <a:gd name="T6" fmla="*/ 48 w 56"/>
                <a:gd name="T7" fmla="*/ 0 h 50"/>
                <a:gd name="T8" fmla="*/ 54 w 56"/>
                <a:gd name="T9" fmla="*/ 2 h 50"/>
                <a:gd name="T10" fmla="*/ 56 w 56"/>
                <a:gd name="T11" fmla="*/ 8 h 50"/>
                <a:gd name="T12" fmla="*/ 56 w 56"/>
                <a:gd name="T13" fmla="*/ 14 h 50"/>
                <a:gd name="T14" fmla="*/ 56 w 56"/>
                <a:gd name="T15" fmla="*/ 18 h 50"/>
                <a:gd name="T16" fmla="*/ 56 w 56"/>
                <a:gd name="T17" fmla="*/ 18 h 50"/>
                <a:gd name="T18" fmla="*/ 56 w 56"/>
                <a:gd name="T19" fmla="*/ 22 h 50"/>
                <a:gd name="T20" fmla="*/ 54 w 56"/>
                <a:gd name="T21" fmla="*/ 24 h 50"/>
                <a:gd name="T22" fmla="*/ 50 w 56"/>
                <a:gd name="T23" fmla="*/ 26 h 50"/>
                <a:gd name="T24" fmla="*/ 46 w 56"/>
                <a:gd name="T25" fmla="*/ 26 h 50"/>
                <a:gd name="T26" fmla="*/ 46 w 56"/>
                <a:gd name="T27" fmla="*/ 28 h 50"/>
                <a:gd name="T28" fmla="*/ 46 w 56"/>
                <a:gd name="T29" fmla="*/ 28 h 50"/>
                <a:gd name="T30" fmla="*/ 52 w 56"/>
                <a:gd name="T31" fmla="*/ 28 h 50"/>
                <a:gd name="T32" fmla="*/ 54 w 56"/>
                <a:gd name="T33" fmla="*/ 30 h 50"/>
                <a:gd name="T34" fmla="*/ 56 w 56"/>
                <a:gd name="T35" fmla="*/ 36 h 50"/>
                <a:gd name="T36" fmla="*/ 56 w 56"/>
                <a:gd name="T37" fmla="*/ 50 h 50"/>
                <a:gd name="T38" fmla="*/ 50 w 56"/>
                <a:gd name="T39" fmla="*/ 50 h 50"/>
                <a:gd name="T40" fmla="*/ 50 w 56"/>
                <a:gd name="T41" fmla="*/ 38 h 50"/>
                <a:gd name="T42" fmla="*/ 50 w 56"/>
                <a:gd name="T43" fmla="*/ 38 h 50"/>
                <a:gd name="T44" fmla="*/ 48 w 56"/>
                <a:gd name="T45" fmla="*/ 34 h 50"/>
                <a:gd name="T46" fmla="*/ 46 w 56"/>
                <a:gd name="T47" fmla="*/ 30 h 50"/>
                <a:gd name="T48" fmla="*/ 44 w 56"/>
                <a:gd name="T49" fmla="*/ 30 h 50"/>
                <a:gd name="T50" fmla="*/ 40 w 56"/>
                <a:gd name="T51" fmla="*/ 30 h 50"/>
                <a:gd name="T52" fmla="*/ 6 w 56"/>
                <a:gd name="T53" fmla="*/ 30 h 50"/>
                <a:gd name="T54" fmla="*/ 6 w 56"/>
                <a:gd name="T55" fmla="*/ 50 h 50"/>
                <a:gd name="T56" fmla="*/ 0 w 56"/>
                <a:gd name="T57" fmla="*/ 50 h 50"/>
                <a:gd name="T58" fmla="*/ 0 w 56"/>
                <a:gd name="T59" fmla="*/ 0 h 50"/>
                <a:gd name="T60" fmla="*/ 38 w 56"/>
                <a:gd name="T61" fmla="*/ 24 h 50"/>
                <a:gd name="T62" fmla="*/ 38 w 56"/>
                <a:gd name="T63" fmla="*/ 24 h 50"/>
                <a:gd name="T64" fmla="*/ 46 w 56"/>
                <a:gd name="T65" fmla="*/ 22 h 50"/>
                <a:gd name="T66" fmla="*/ 48 w 56"/>
                <a:gd name="T67" fmla="*/ 20 h 50"/>
                <a:gd name="T68" fmla="*/ 50 w 56"/>
                <a:gd name="T69" fmla="*/ 16 h 50"/>
                <a:gd name="T70" fmla="*/ 50 w 56"/>
                <a:gd name="T71" fmla="*/ 12 h 50"/>
                <a:gd name="T72" fmla="*/ 50 w 56"/>
                <a:gd name="T73" fmla="*/ 12 h 50"/>
                <a:gd name="T74" fmla="*/ 48 w 56"/>
                <a:gd name="T75" fmla="*/ 8 h 50"/>
                <a:gd name="T76" fmla="*/ 46 w 56"/>
                <a:gd name="T77" fmla="*/ 6 h 50"/>
                <a:gd name="T78" fmla="*/ 44 w 56"/>
                <a:gd name="T79" fmla="*/ 6 h 50"/>
                <a:gd name="T80" fmla="*/ 36 w 56"/>
                <a:gd name="T81" fmla="*/ 4 h 50"/>
                <a:gd name="T82" fmla="*/ 6 w 56"/>
                <a:gd name="T83" fmla="*/ 4 h 50"/>
                <a:gd name="T84" fmla="*/ 6 w 56"/>
                <a:gd name="T85" fmla="*/ 24 h 50"/>
                <a:gd name="T86" fmla="*/ 38 w 56"/>
                <a:gd name="T8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0">
                  <a:moveTo>
                    <a:pt x="0" y="0"/>
                  </a:moveTo>
                  <a:lnTo>
                    <a:pt x="40" y="0"/>
                  </a:lnTo>
                  <a:lnTo>
                    <a:pt x="40" y="0"/>
                  </a:lnTo>
                  <a:lnTo>
                    <a:pt x="48" y="0"/>
                  </a:lnTo>
                  <a:lnTo>
                    <a:pt x="54" y="2"/>
                  </a:lnTo>
                  <a:lnTo>
                    <a:pt x="56" y="8"/>
                  </a:lnTo>
                  <a:lnTo>
                    <a:pt x="56" y="14"/>
                  </a:lnTo>
                  <a:lnTo>
                    <a:pt x="56" y="18"/>
                  </a:lnTo>
                  <a:lnTo>
                    <a:pt x="56" y="18"/>
                  </a:lnTo>
                  <a:lnTo>
                    <a:pt x="56" y="22"/>
                  </a:lnTo>
                  <a:lnTo>
                    <a:pt x="54" y="24"/>
                  </a:lnTo>
                  <a:lnTo>
                    <a:pt x="50" y="26"/>
                  </a:lnTo>
                  <a:lnTo>
                    <a:pt x="46" y="26"/>
                  </a:lnTo>
                  <a:lnTo>
                    <a:pt x="46" y="28"/>
                  </a:lnTo>
                  <a:lnTo>
                    <a:pt x="46" y="28"/>
                  </a:lnTo>
                  <a:lnTo>
                    <a:pt x="52" y="28"/>
                  </a:lnTo>
                  <a:lnTo>
                    <a:pt x="54" y="30"/>
                  </a:lnTo>
                  <a:lnTo>
                    <a:pt x="56" y="36"/>
                  </a:lnTo>
                  <a:lnTo>
                    <a:pt x="56" y="50"/>
                  </a:lnTo>
                  <a:lnTo>
                    <a:pt x="50" y="50"/>
                  </a:lnTo>
                  <a:lnTo>
                    <a:pt x="50" y="38"/>
                  </a:lnTo>
                  <a:lnTo>
                    <a:pt x="50" y="38"/>
                  </a:lnTo>
                  <a:lnTo>
                    <a:pt x="48" y="34"/>
                  </a:lnTo>
                  <a:lnTo>
                    <a:pt x="46" y="30"/>
                  </a:lnTo>
                  <a:lnTo>
                    <a:pt x="44" y="30"/>
                  </a:lnTo>
                  <a:lnTo>
                    <a:pt x="40" y="30"/>
                  </a:lnTo>
                  <a:lnTo>
                    <a:pt x="6" y="30"/>
                  </a:lnTo>
                  <a:lnTo>
                    <a:pt x="6" y="50"/>
                  </a:lnTo>
                  <a:lnTo>
                    <a:pt x="0" y="50"/>
                  </a:lnTo>
                  <a:lnTo>
                    <a:pt x="0" y="0"/>
                  </a:lnTo>
                  <a:close/>
                  <a:moveTo>
                    <a:pt x="38" y="24"/>
                  </a:moveTo>
                  <a:lnTo>
                    <a:pt x="38" y="24"/>
                  </a:lnTo>
                  <a:lnTo>
                    <a:pt x="46" y="22"/>
                  </a:lnTo>
                  <a:lnTo>
                    <a:pt x="48" y="20"/>
                  </a:lnTo>
                  <a:lnTo>
                    <a:pt x="50" y="16"/>
                  </a:lnTo>
                  <a:lnTo>
                    <a:pt x="50" y="12"/>
                  </a:lnTo>
                  <a:lnTo>
                    <a:pt x="50" y="12"/>
                  </a:lnTo>
                  <a:lnTo>
                    <a:pt x="48" y="8"/>
                  </a:lnTo>
                  <a:lnTo>
                    <a:pt x="46" y="6"/>
                  </a:lnTo>
                  <a:lnTo>
                    <a:pt x="44" y="6"/>
                  </a:lnTo>
                  <a:lnTo>
                    <a:pt x="36" y="4"/>
                  </a:lnTo>
                  <a:lnTo>
                    <a:pt x="6" y="4"/>
                  </a:lnTo>
                  <a:lnTo>
                    <a:pt x="6" y="24"/>
                  </a:lnTo>
                  <a:lnTo>
                    <a:pt x="38" y="2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Rectangle 29"/>
            <p:cNvSpPr>
              <a:spLocks noChangeArrowheads="1"/>
            </p:cNvSpPr>
            <p:nvPr/>
          </p:nvSpPr>
          <p:spPr bwMode="auto">
            <a:xfrm>
              <a:off x="8431024" y="2139341"/>
              <a:ext cx="5612" cy="46765"/>
            </a:xfrm>
            <a:prstGeom prst="rect">
              <a:avLst/>
            </a:prstGeom>
            <a:solidFill>
              <a:srgbClr val="678D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1" name="Freeform 30"/>
            <p:cNvSpPr>
              <a:spLocks/>
            </p:cNvSpPr>
            <p:nvPr/>
          </p:nvSpPr>
          <p:spPr bwMode="auto">
            <a:xfrm>
              <a:off x="8447860" y="2137471"/>
              <a:ext cx="57989" cy="48636"/>
            </a:xfrm>
            <a:custGeom>
              <a:avLst/>
              <a:gdLst>
                <a:gd name="T0" fmla="*/ 0 w 62"/>
                <a:gd name="T1" fmla="*/ 20 h 52"/>
                <a:gd name="T2" fmla="*/ 0 w 62"/>
                <a:gd name="T3" fmla="*/ 20 h 52"/>
                <a:gd name="T4" fmla="*/ 2 w 62"/>
                <a:gd name="T5" fmla="*/ 12 h 52"/>
                <a:gd name="T6" fmla="*/ 4 w 62"/>
                <a:gd name="T7" fmla="*/ 6 h 52"/>
                <a:gd name="T8" fmla="*/ 10 w 62"/>
                <a:gd name="T9" fmla="*/ 2 h 52"/>
                <a:gd name="T10" fmla="*/ 18 w 62"/>
                <a:gd name="T11" fmla="*/ 0 h 52"/>
                <a:gd name="T12" fmla="*/ 44 w 62"/>
                <a:gd name="T13" fmla="*/ 0 h 52"/>
                <a:gd name="T14" fmla="*/ 44 w 62"/>
                <a:gd name="T15" fmla="*/ 0 h 52"/>
                <a:gd name="T16" fmla="*/ 52 w 62"/>
                <a:gd name="T17" fmla="*/ 2 h 52"/>
                <a:gd name="T18" fmla="*/ 56 w 62"/>
                <a:gd name="T19" fmla="*/ 4 h 52"/>
                <a:gd name="T20" fmla="*/ 60 w 62"/>
                <a:gd name="T21" fmla="*/ 8 h 52"/>
                <a:gd name="T22" fmla="*/ 60 w 62"/>
                <a:gd name="T23" fmla="*/ 14 h 52"/>
                <a:gd name="T24" fmla="*/ 60 w 62"/>
                <a:gd name="T25" fmla="*/ 18 h 52"/>
                <a:gd name="T26" fmla="*/ 54 w 62"/>
                <a:gd name="T27" fmla="*/ 18 h 52"/>
                <a:gd name="T28" fmla="*/ 54 w 62"/>
                <a:gd name="T29" fmla="*/ 16 h 52"/>
                <a:gd name="T30" fmla="*/ 54 w 62"/>
                <a:gd name="T31" fmla="*/ 16 h 52"/>
                <a:gd name="T32" fmla="*/ 54 w 62"/>
                <a:gd name="T33" fmla="*/ 10 h 52"/>
                <a:gd name="T34" fmla="*/ 50 w 62"/>
                <a:gd name="T35" fmla="*/ 8 h 52"/>
                <a:gd name="T36" fmla="*/ 48 w 62"/>
                <a:gd name="T37" fmla="*/ 6 h 52"/>
                <a:gd name="T38" fmla="*/ 42 w 62"/>
                <a:gd name="T39" fmla="*/ 6 h 52"/>
                <a:gd name="T40" fmla="*/ 20 w 62"/>
                <a:gd name="T41" fmla="*/ 6 h 52"/>
                <a:gd name="T42" fmla="*/ 20 w 62"/>
                <a:gd name="T43" fmla="*/ 6 h 52"/>
                <a:gd name="T44" fmla="*/ 14 w 62"/>
                <a:gd name="T45" fmla="*/ 6 h 52"/>
                <a:gd name="T46" fmla="*/ 12 w 62"/>
                <a:gd name="T47" fmla="*/ 8 h 52"/>
                <a:gd name="T48" fmla="*/ 8 w 62"/>
                <a:gd name="T49" fmla="*/ 12 h 52"/>
                <a:gd name="T50" fmla="*/ 8 w 62"/>
                <a:gd name="T51" fmla="*/ 16 h 52"/>
                <a:gd name="T52" fmla="*/ 8 w 62"/>
                <a:gd name="T53" fmla="*/ 36 h 52"/>
                <a:gd name="T54" fmla="*/ 8 w 62"/>
                <a:gd name="T55" fmla="*/ 36 h 52"/>
                <a:gd name="T56" fmla="*/ 8 w 62"/>
                <a:gd name="T57" fmla="*/ 40 h 52"/>
                <a:gd name="T58" fmla="*/ 12 w 62"/>
                <a:gd name="T59" fmla="*/ 44 h 52"/>
                <a:gd name="T60" fmla="*/ 14 w 62"/>
                <a:gd name="T61" fmla="*/ 46 h 52"/>
                <a:gd name="T62" fmla="*/ 20 w 62"/>
                <a:gd name="T63" fmla="*/ 46 h 52"/>
                <a:gd name="T64" fmla="*/ 42 w 62"/>
                <a:gd name="T65" fmla="*/ 46 h 52"/>
                <a:gd name="T66" fmla="*/ 42 w 62"/>
                <a:gd name="T67" fmla="*/ 46 h 52"/>
                <a:gd name="T68" fmla="*/ 48 w 62"/>
                <a:gd name="T69" fmla="*/ 46 h 52"/>
                <a:gd name="T70" fmla="*/ 52 w 62"/>
                <a:gd name="T71" fmla="*/ 44 h 52"/>
                <a:gd name="T72" fmla="*/ 54 w 62"/>
                <a:gd name="T73" fmla="*/ 42 h 52"/>
                <a:gd name="T74" fmla="*/ 54 w 62"/>
                <a:gd name="T75" fmla="*/ 38 h 52"/>
                <a:gd name="T76" fmla="*/ 54 w 62"/>
                <a:gd name="T77" fmla="*/ 34 h 52"/>
                <a:gd name="T78" fmla="*/ 62 w 62"/>
                <a:gd name="T79" fmla="*/ 34 h 52"/>
                <a:gd name="T80" fmla="*/ 62 w 62"/>
                <a:gd name="T81" fmla="*/ 38 h 52"/>
                <a:gd name="T82" fmla="*/ 62 w 62"/>
                <a:gd name="T83" fmla="*/ 38 h 52"/>
                <a:gd name="T84" fmla="*/ 60 w 62"/>
                <a:gd name="T85" fmla="*/ 44 h 52"/>
                <a:gd name="T86" fmla="*/ 58 w 62"/>
                <a:gd name="T87" fmla="*/ 48 h 52"/>
                <a:gd name="T88" fmla="*/ 52 w 62"/>
                <a:gd name="T89" fmla="*/ 50 h 52"/>
                <a:gd name="T90" fmla="*/ 44 w 62"/>
                <a:gd name="T91" fmla="*/ 52 h 52"/>
                <a:gd name="T92" fmla="*/ 18 w 62"/>
                <a:gd name="T93" fmla="*/ 52 h 52"/>
                <a:gd name="T94" fmla="*/ 18 w 62"/>
                <a:gd name="T95" fmla="*/ 52 h 52"/>
                <a:gd name="T96" fmla="*/ 10 w 62"/>
                <a:gd name="T97" fmla="*/ 50 h 52"/>
                <a:gd name="T98" fmla="*/ 4 w 62"/>
                <a:gd name="T99" fmla="*/ 48 h 52"/>
                <a:gd name="T100" fmla="*/ 2 w 62"/>
                <a:gd name="T101" fmla="*/ 42 h 52"/>
                <a:gd name="T102" fmla="*/ 0 w 62"/>
                <a:gd name="T103" fmla="*/ 32 h 52"/>
                <a:gd name="T104" fmla="*/ 0 w 62"/>
                <a:gd name="T105"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52">
                  <a:moveTo>
                    <a:pt x="0" y="20"/>
                  </a:moveTo>
                  <a:lnTo>
                    <a:pt x="0" y="20"/>
                  </a:lnTo>
                  <a:lnTo>
                    <a:pt x="2" y="12"/>
                  </a:lnTo>
                  <a:lnTo>
                    <a:pt x="4" y="6"/>
                  </a:lnTo>
                  <a:lnTo>
                    <a:pt x="10" y="2"/>
                  </a:lnTo>
                  <a:lnTo>
                    <a:pt x="18" y="0"/>
                  </a:lnTo>
                  <a:lnTo>
                    <a:pt x="44" y="0"/>
                  </a:lnTo>
                  <a:lnTo>
                    <a:pt x="44" y="0"/>
                  </a:lnTo>
                  <a:lnTo>
                    <a:pt x="52" y="2"/>
                  </a:lnTo>
                  <a:lnTo>
                    <a:pt x="56" y="4"/>
                  </a:lnTo>
                  <a:lnTo>
                    <a:pt x="60" y="8"/>
                  </a:lnTo>
                  <a:lnTo>
                    <a:pt x="60" y="14"/>
                  </a:lnTo>
                  <a:lnTo>
                    <a:pt x="60" y="18"/>
                  </a:lnTo>
                  <a:lnTo>
                    <a:pt x="54" y="18"/>
                  </a:lnTo>
                  <a:lnTo>
                    <a:pt x="54" y="16"/>
                  </a:lnTo>
                  <a:lnTo>
                    <a:pt x="54" y="16"/>
                  </a:lnTo>
                  <a:lnTo>
                    <a:pt x="54" y="10"/>
                  </a:lnTo>
                  <a:lnTo>
                    <a:pt x="50" y="8"/>
                  </a:lnTo>
                  <a:lnTo>
                    <a:pt x="48" y="6"/>
                  </a:lnTo>
                  <a:lnTo>
                    <a:pt x="42" y="6"/>
                  </a:lnTo>
                  <a:lnTo>
                    <a:pt x="20" y="6"/>
                  </a:lnTo>
                  <a:lnTo>
                    <a:pt x="20" y="6"/>
                  </a:lnTo>
                  <a:lnTo>
                    <a:pt x="14" y="6"/>
                  </a:lnTo>
                  <a:lnTo>
                    <a:pt x="12" y="8"/>
                  </a:lnTo>
                  <a:lnTo>
                    <a:pt x="8" y="12"/>
                  </a:lnTo>
                  <a:lnTo>
                    <a:pt x="8" y="16"/>
                  </a:lnTo>
                  <a:lnTo>
                    <a:pt x="8" y="36"/>
                  </a:lnTo>
                  <a:lnTo>
                    <a:pt x="8" y="36"/>
                  </a:lnTo>
                  <a:lnTo>
                    <a:pt x="8" y="40"/>
                  </a:lnTo>
                  <a:lnTo>
                    <a:pt x="12" y="44"/>
                  </a:lnTo>
                  <a:lnTo>
                    <a:pt x="14" y="46"/>
                  </a:lnTo>
                  <a:lnTo>
                    <a:pt x="20" y="46"/>
                  </a:lnTo>
                  <a:lnTo>
                    <a:pt x="42" y="46"/>
                  </a:lnTo>
                  <a:lnTo>
                    <a:pt x="42" y="46"/>
                  </a:lnTo>
                  <a:lnTo>
                    <a:pt x="48" y="46"/>
                  </a:lnTo>
                  <a:lnTo>
                    <a:pt x="52" y="44"/>
                  </a:lnTo>
                  <a:lnTo>
                    <a:pt x="54" y="42"/>
                  </a:lnTo>
                  <a:lnTo>
                    <a:pt x="54" y="38"/>
                  </a:lnTo>
                  <a:lnTo>
                    <a:pt x="54" y="34"/>
                  </a:lnTo>
                  <a:lnTo>
                    <a:pt x="62" y="34"/>
                  </a:lnTo>
                  <a:lnTo>
                    <a:pt x="62" y="38"/>
                  </a:lnTo>
                  <a:lnTo>
                    <a:pt x="62" y="38"/>
                  </a:lnTo>
                  <a:lnTo>
                    <a:pt x="60" y="44"/>
                  </a:lnTo>
                  <a:lnTo>
                    <a:pt x="58" y="48"/>
                  </a:lnTo>
                  <a:lnTo>
                    <a:pt x="52" y="50"/>
                  </a:lnTo>
                  <a:lnTo>
                    <a:pt x="44" y="52"/>
                  </a:lnTo>
                  <a:lnTo>
                    <a:pt x="18" y="52"/>
                  </a:lnTo>
                  <a:lnTo>
                    <a:pt x="18" y="52"/>
                  </a:lnTo>
                  <a:lnTo>
                    <a:pt x="10" y="50"/>
                  </a:lnTo>
                  <a:lnTo>
                    <a:pt x="4" y="48"/>
                  </a:lnTo>
                  <a:lnTo>
                    <a:pt x="2" y="42"/>
                  </a:lnTo>
                  <a:lnTo>
                    <a:pt x="0" y="32"/>
                  </a:lnTo>
                  <a:lnTo>
                    <a:pt x="0" y="20"/>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2" name="Freeform 31"/>
            <p:cNvSpPr>
              <a:spLocks noEditPoints="1"/>
            </p:cNvSpPr>
            <p:nvPr/>
          </p:nvSpPr>
          <p:spPr bwMode="auto">
            <a:xfrm>
              <a:off x="8509589" y="2139341"/>
              <a:ext cx="63601" cy="46765"/>
            </a:xfrm>
            <a:custGeom>
              <a:avLst/>
              <a:gdLst>
                <a:gd name="T0" fmla="*/ 30 w 68"/>
                <a:gd name="T1" fmla="*/ 0 h 50"/>
                <a:gd name="T2" fmla="*/ 38 w 68"/>
                <a:gd name="T3" fmla="*/ 0 h 50"/>
                <a:gd name="T4" fmla="*/ 68 w 68"/>
                <a:gd name="T5" fmla="*/ 50 h 50"/>
                <a:gd name="T6" fmla="*/ 60 w 68"/>
                <a:gd name="T7" fmla="*/ 50 h 50"/>
                <a:gd name="T8" fmla="*/ 54 w 68"/>
                <a:gd name="T9" fmla="*/ 38 h 50"/>
                <a:gd name="T10" fmla="*/ 14 w 68"/>
                <a:gd name="T11" fmla="*/ 38 h 50"/>
                <a:gd name="T12" fmla="*/ 8 w 68"/>
                <a:gd name="T13" fmla="*/ 50 h 50"/>
                <a:gd name="T14" fmla="*/ 0 w 68"/>
                <a:gd name="T15" fmla="*/ 50 h 50"/>
                <a:gd name="T16" fmla="*/ 30 w 68"/>
                <a:gd name="T17" fmla="*/ 0 h 50"/>
                <a:gd name="T18" fmla="*/ 34 w 68"/>
                <a:gd name="T19" fmla="*/ 4 h 50"/>
                <a:gd name="T20" fmla="*/ 18 w 68"/>
                <a:gd name="T21" fmla="*/ 34 h 50"/>
                <a:gd name="T22" fmla="*/ 50 w 68"/>
                <a:gd name="T23" fmla="*/ 34 h 50"/>
                <a:gd name="T24" fmla="*/ 34 w 68"/>
                <a:gd name="T2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0">
                  <a:moveTo>
                    <a:pt x="30" y="0"/>
                  </a:moveTo>
                  <a:lnTo>
                    <a:pt x="38" y="0"/>
                  </a:lnTo>
                  <a:lnTo>
                    <a:pt x="68" y="50"/>
                  </a:lnTo>
                  <a:lnTo>
                    <a:pt x="60" y="50"/>
                  </a:lnTo>
                  <a:lnTo>
                    <a:pt x="54" y="38"/>
                  </a:lnTo>
                  <a:lnTo>
                    <a:pt x="14" y="38"/>
                  </a:lnTo>
                  <a:lnTo>
                    <a:pt x="8" y="50"/>
                  </a:lnTo>
                  <a:lnTo>
                    <a:pt x="0" y="50"/>
                  </a:lnTo>
                  <a:lnTo>
                    <a:pt x="30" y="0"/>
                  </a:lnTo>
                  <a:close/>
                  <a:moveTo>
                    <a:pt x="34" y="4"/>
                  </a:moveTo>
                  <a:lnTo>
                    <a:pt x="18" y="34"/>
                  </a:lnTo>
                  <a:lnTo>
                    <a:pt x="50" y="34"/>
                  </a:lnTo>
                  <a:lnTo>
                    <a:pt x="34" y="4"/>
                  </a:lnTo>
                  <a:close/>
                </a:path>
              </a:pathLst>
            </a:custGeom>
            <a:solidFill>
              <a:srgbClr val="678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pic>
        <p:nvPicPr>
          <p:cNvPr id="34" name="Picture 33">
            <a:extLst>
              <a:ext uri="{FF2B5EF4-FFF2-40B4-BE49-F238E27FC236}">
                <a16:creationId xmlns:a16="http://schemas.microsoft.com/office/drawing/2014/main" id="{5A0EC316-17A1-4DE5-BC14-664F8AB3EE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6610" y="1333143"/>
            <a:ext cx="2542730" cy="1695153"/>
          </a:xfrm>
          <a:prstGeom prst="rect">
            <a:avLst/>
          </a:prstGeom>
        </p:spPr>
      </p:pic>
    </p:spTree>
    <p:extLst>
      <p:ext uri="{BB962C8B-B14F-4D97-AF65-F5344CB8AC3E}">
        <p14:creationId xmlns:p14="http://schemas.microsoft.com/office/powerpoint/2010/main" val="3883185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023AA-1EBE-452D-92FD-681C5ADAF36F}"/>
              </a:ext>
            </a:extLst>
          </p:cNvPr>
          <p:cNvPicPr>
            <a:picLocks noChangeAspect="1"/>
          </p:cNvPicPr>
          <p:nvPr/>
        </p:nvPicPr>
        <p:blipFill>
          <a:blip r:embed="rId2"/>
          <a:stretch>
            <a:fillRect/>
          </a:stretch>
        </p:blipFill>
        <p:spPr>
          <a:xfrm>
            <a:off x="373276" y="609969"/>
            <a:ext cx="3308383" cy="1931138"/>
          </a:xfrm>
          <a:prstGeom prst="rect">
            <a:avLst/>
          </a:prstGeom>
        </p:spPr>
      </p:pic>
      <p:sp>
        <p:nvSpPr>
          <p:cNvPr id="5" name="TextBox 4">
            <a:extLst>
              <a:ext uri="{FF2B5EF4-FFF2-40B4-BE49-F238E27FC236}">
                <a16:creationId xmlns:a16="http://schemas.microsoft.com/office/drawing/2014/main" id="{06FC53DC-8617-41EF-AA27-C8A877C1483B}"/>
              </a:ext>
            </a:extLst>
          </p:cNvPr>
          <p:cNvSpPr txBox="1"/>
          <p:nvPr/>
        </p:nvSpPr>
        <p:spPr>
          <a:xfrm>
            <a:off x="4052332" y="751121"/>
            <a:ext cx="6616767" cy="1477328"/>
          </a:xfrm>
          <a:prstGeom prst="rect">
            <a:avLst/>
          </a:prstGeom>
          <a:noFill/>
        </p:spPr>
        <p:txBody>
          <a:bodyPr wrap="square">
            <a:spAutoFit/>
          </a:bodyPr>
          <a:lstStyle/>
          <a:p>
            <a:r>
              <a:rPr lang="en-US" b="1" dirty="0"/>
              <a:t>Example: Reception Area</a:t>
            </a:r>
          </a:p>
          <a:p>
            <a:r>
              <a:rPr lang="en-US" dirty="0"/>
              <a:t>Waiting areas are often subject to scuffs and scrapes from</a:t>
            </a:r>
          </a:p>
          <a:p>
            <a:r>
              <a:rPr lang="en-US" dirty="0"/>
              <a:t>tables, chairs, and other movable objects. Corners and edges</a:t>
            </a:r>
          </a:p>
          <a:p>
            <a:r>
              <a:rPr lang="en-US" dirty="0"/>
              <a:t>are also vulnerable to damage from deliveries and other wheeled</a:t>
            </a:r>
          </a:p>
          <a:p>
            <a:r>
              <a:rPr lang="en-US" dirty="0"/>
              <a:t>traffic entering the building.</a:t>
            </a:r>
            <a:endParaRPr lang="en-ZA" dirty="0"/>
          </a:p>
        </p:txBody>
      </p:sp>
      <p:pic>
        <p:nvPicPr>
          <p:cNvPr id="7" name="Picture 6">
            <a:extLst>
              <a:ext uri="{FF2B5EF4-FFF2-40B4-BE49-F238E27FC236}">
                <a16:creationId xmlns:a16="http://schemas.microsoft.com/office/drawing/2014/main" id="{134B039D-CF82-480F-8E0D-F0C955C7F88A}"/>
              </a:ext>
            </a:extLst>
          </p:cNvPr>
          <p:cNvPicPr>
            <a:picLocks noChangeAspect="1"/>
          </p:cNvPicPr>
          <p:nvPr/>
        </p:nvPicPr>
        <p:blipFill>
          <a:blip r:embed="rId3"/>
          <a:stretch>
            <a:fillRect/>
          </a:stretch>
        </p:blipFill>
        <p:spPr>
          <a:xfrm>
            <a:off x="373276" y="2475770"/>
            <a:ext cx="3308383" cy="2061811"/>
          </a:xfrm>
          <a:prstGeom prst="rect">
            <a:avLst/>
          </a:prstGeom>
        </p:spPr>
      </p:pic>
      <p:sp>
        <p:nvSpPr>
          <p:cNvPr id="9" name="TextBox 8">
            <a:extLst>
              <a:ext uri="{FF2B5EF4-FFF2-40B4-BE49-F238E27FC236}">
                <a16:creationId xmlns:a16="http://schemas.microsoft.com/office/drawing/2014/main" id="{31A9246C-2B75-45ED-B519-0893D10AEAE5}"/>
              </a:ext>
            </a:extLst>
          </p:cNvPr>
          <p:cNvSpPr txBox="1"/>
          <p:nvPr/>
        </p:nvSpPr>
        <p:spPr>
          <a:xfrm>
            <a:off x="4052332" y="2629512"/>
            <a:ext cx="6093994" cy="1754326"/>
          </a:xfrm>
          <a:prstGeom prst="rect">
            <a:avLst/>
          </a:prstGeom>
          <a:noFill/>
        </p:spPr>
        <p:txBody>
          <a:bodyPr wrap="square">
            <a:spAutoFit/>
          </a:bodyPr>
          <a:lstStyle/>
          <a:p>
            <a:r>
              <a:rPr lang="en-US" b="1" dirty="0"/>
              <a:t>Example: Hospital Corridor 4</a:t>
            </a:r>
          </a:p>
          <a:p>
            <a:r>
              <a:rPr lang="en-US" dirty="0"/>
              <a:t>Pedestrian foot traffic including patients, visitors, and staff;</a:t>
            </a:r>
          </a:p>
          <a:p>
            <a:r>
              <a:rPr lang="en-US" dirty="0"/>
              <a:t>And wheeled traffic including wheelchairs and other mobility</a:t>
            </a:r>
          </a:p>
          <a:p>
            <a:r>
              <a:rPr lang="en-US" dirty="0"/>
              <a:t>Assistance devices, beds, trolleys, laundry carts, and mobile</a:t>
            </a:r>
          </a:p>
          <a:p>
            <a:r>
              <a:rPr lang="en-US" dirty="0"/>
              <a:t>equipment are all potential causes of damage in hospital</a:t>
            </a:r>
          </a:p>
          <a:p>
            <a:r>
              <a:rPr lang="en-US" dirty="0"/>
              <a:t>corridors.</a:t>
            </a:r>
            <a:endParaRPr lang="en-ZA" dirty="0"/>
          </a:p>
        </p:txBody>
      </p:sp>
      <p:pic>
        <p:nvPicPr>
          <p:cNvPr id="11" name="Picture 10">
            <a:extLst>
              <a:ext uri="{FF2B5EF4-FFF2-40B4-BE49-F238E27FC236}">
                <a16:creationId xmlns:a16="http://schemas.microsoft.com/office/drawing/2014/main" id="{573B166C-FA4E-45C2-8286-50A3F4A7AC48}"/>
              </a:ext>
            </a:extLst>
          </p:cNvPr>
          <p:cNvPicPr>
            <a:picLocks noChangeAspect="1"/>
          </p:cNvPicPr>
          <p:nvPr/>
        </p:nvPicPr>
        <p:blipFill>
          <a:blip r:embed="rId4"/>
          <a:stretch>
            <a:fillRect/>
          </a:stretch>
        </p:blipFill>
        <p:spPr>
          <a:xfrm>
            <a:off x="373277" y="4537581"/>
            <a:ext cx="3308383" cy="2061810"/>
          </a:xfrm>
          <a:prstGeom prst="rect">
            <a:avLst/>
          </a:prstGeom>
        </p:spPr>
      </p:pic>
      <p:sp>
        <p:nvSpPr>
          <p:cNvPr id="13" name="TextBox 12">
            <a:extLst>
              <a:ext uri="{FF2B5EF4-FFF2-40B4-BE49-F238E27FC236}">
                <a16:creationId xmlns:a16="http://schemas.microsoft.com/office/drawing/2014/main" id="{1A7EDDC0-0D05-4C81-BF4D-99266E2678EB}"/>
              </a:ext>
            </a:extLst>
          </p:cNvPr>
          <p:cNvSpPr txBox="1"/>
          <p:nvPr/>
        </p:nvSpPr>
        <p:spPr>
          <a:xfrm>
            <a:off x="7640051" y="4263463"/>
            <a:ext cx="3559039" cy="2585323"/>
          </a:xfrm>
          <a:prstGeom prst="rect">
            <a:avLst/>
          </a:prstGeom>
          <a:noFill/>
        </p:spPr>
        <p:txBody>
          <a:bodyPr wrap="square">
            <a:spAutoFit/>
          </a:bodyPr>
          <a:lstStyle/>
          <a:p>
            <a:r>
              <a:rPr lang="en-US" b="1" dirty="0"/>
              <a:t>Example: Ward</a:t>
            </a:r>
          </a:p>
          <a:p>
            <a:r>
              <a:rPr lang="en-US" dirty="0"/>
              <a:t>Hospital patients are regularly wheeled in and out of wards in</a:t>
            </a:r>
          </a:p>
          <a:p>
            <a:r>
              <a:rPr lang="en-US" dirty="0"/>
              <a:t>wheelchairs and mobile beds which risk gouging wall surfaces if</a:t>
            </a:r>
          </a:p>
          <a:p>
            <a:r>
              <a:rPr lang="en-US" dirty="0"/>
              <a:t>a collision were to occur. Other typical causes of damage include</a:t>
            </a:r>
          </a:p>
          <a:p>
            <a:r>
              <a:rPr lang="en-US" dirty="0"/>
              <a:t>mobile medical equipment and service trolleys.</a:t>
            </a:r>
            <a:endParaRPr lang="en-ZA" dirty="0"/>
          </a:p>
        </p:txBody>
      </p:sp>
      <p:pic>
        <p:nvPicPr>
          <p:cNvPr id="15" name="Picture 14">
            <a:extLst>
              <a:ext uri="{FF2B5EF4-FFF2-40B4-BE49-F238E27FC236}">
                <a16:creationId xmlns:a16="http://schemas.microsoft.com/office/drawing/2014/main" id="{230513AC-A3DA-4E49-A94F-EB1762B09843}"/>
              </a:ext>
            </a:extLst>
          </p:cNvPr>
          <p:cNvPicPr>
            <a:picLocks noChangeAspect="1"/>
          </p:cNvPicPr>
          <p:nvPr/>
        </p:nvPicPr>
        <p:blipFill>
          <a:blip r:embed="rId5"/>
          <a:stretch>
            <a:fillRect/>
          </a:stretch>
        </p:blipFill>
        <p:spPr>
          <a:xfrm>
            <a:off x="4052332" y="4629551"/>
            <a:ext cx="3132821" cy="1969840"/>
          </a:xfrm>
          <a:prstGeom prst="rect">
            <a:avLst/>
          </a:prstGeom>
        </p:spPr>
      </p:pic>
      <p:sp>
        <p:nvSpPr>
          <p:cNvPr id="17" name="TextBox 16">
            <a:extLst>
              <a:ext uri="{FF2B5EF4-FFF2-40B4-BE49-F238E27FC236}">
                <a16:creationId xmlns:a16="http://schemas.microsoft.com/office/drawing/2014/main" id="{D8F8D02D-F267-4EA0-8A36-34CAAF63AF8B}"/>
              </a:ext>
            </a:extLst>
          </p:cNvPr>
          <p:cNvSpPr txBox="1"/>
          <p:nvPr/>
        </p:nvSpPr>
        <p:spPr>
          <a:xfrm>
            <a:off x="4331368" y="94000"/>
            <a:ext cx="5221706" cy="369332"/>
          </a:xfrm>
          <a:prstGeom prst="rect">
            <a:avLst/>
          </a:prstGeom>
          <a:noFill/>
        </p:spPr>
        <p:txBody>
          <a:bodyPr wrap="square" rtlCol="0">
            <a:spAutoFit/>
          </a:bodyPr>
          <a:lstStyle/>
          <a:p>
            <a:r>
              <a:rPr lang="en-ZA" b="1" dirty="0">
                <a:latin typeface="Aharoni" panose="02010803020104030203" pitchFamily="2" charset="-79"/>
                <a:cs typeface="Aharoni" panose="02010803020104030203" pitchFamily="2" charset="-79"/>
              </a:rPr>
              <a:t>ZONES IN HEALTHCARE</a:t>
            </a:r>
          </a:p>
        </p:txBody>
      </p:sp>
      <p:pic>
        <p:nvPicPr>
          <p:cNvPr id="18" name="Picture 17">
            <a:extLst>
              <a:ext uri="{FF2B5EF4-FFF2-40B4-BE49-F238E27FC236}">
                <a16:creationId xmlns:a16="http://schemas.microsoft.com/office/drawing/2014/main" id="{AB40BF4E-8809-41D7-859C-ED1BE22917DF}"/>
              </a:ext>
            </a:extLst>
          </p:cNvPr>
          <p:cNvPicPr>
            <a:picLocks noChangeAspect="1"/>
          </p:cNvPicPr>
          <p:nvPr/>
        </p:nvPicPr>
        <p:blipFill>
          <a:blip r:embed="rId6"/>
          <a:stretch>
            <a:fillRect/>
          </a:stretch>
        </p:blipFill>
        <p:spPr>
          <a:xfrm>
            <a:off x="10808625" y="-121935"/>
            <a:ext cx="1475360" cy="1170533"/>
          </a:xfrm>
          <a:prstGeom prst="rect">
            <a:avLst/>
          </a:prstGeom>
        </p:spPr>
      </p:pic>
    </p:spTree>
    <p:extLst>
      <p:ext uri="{BB962C8B-B14F-4D97-AF65-F5344CB8AC3E}">
        <p14:creationId xmlns:p14="http://schemas.microsoft.com/office/powerpoint/2010/main" val="1474973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4">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26">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55C01AB-EFE8-4C25-BFDE-6D7D008CDF5F}"/>
              </a:ext>
            </a:extLst>
          </p:cNvPr>
          <p:cNvSpPr>
            <a:spLocks noGrp="1"/>
          </p:cNvSpPr>
          <p:nvPr>
            <p:ph type="title"/>
          </p:nvPr>
        </p:nvSpPr>
        <p:spPr>
          <a:xfrm>
            <a:off x="767289" y="1296537"/>
            <a:ext cx="4220967" cy="1907840"/>
          </a:xfrm>
        </p:spPr>
        <p:txBody>
          <a:bodyPr vert="horz" lIns="91440" tIns="45720" rIns="91440" bIns="45720" rtlCol="0" anchor="b">
            <a:normAutofit/>
          </a:bodyPr>
          <a:lstStyle/>
          <a:p>
            <a:r>
              <a:rPr lang="en-US" sz="4800" b="1">
                <a:solidFill>
                  <a:schemeClr val="bg1"/>
                </a:solidFill>
              </a:rPr>
              <a:t>RUBBER IN SERVICE AREAS</a:t>
            </a:r>
          </a:p>
        </p:txBody>
      </p:sp>
      <p:grpSp>
        <p:nvGrpSpPr>
          <p:cNvPr id="29" name="Group 28">
            <a:extLst>
              <a:ext uri="{FF2B5EF4-FFF2-40B4-BE49-F238E27FC236}">
                <a16:creationId xmlns:a16="http://schemas.microsoft.com/office/drawing/2014/main" id="{9C6E8597-0CCE-4A8A-9326-AA52691A1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30"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1"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8" name="Picture 7">
            <a:extLst>
              <a:ext uri="{FF2B5EF4-FFF2-40B4-BE49-F238E27FC236}">
                <a16:creationId xmlns:a16="http://schemas.microsoft.com/office/drawing/2014/main" id="{D1627F6B-E29C-4D38-8CD9-4001A9179481}"/>
              </a:ext>
            </a:extLst>
          </p:cNvPr>
          <p:cNvPicPr>
            <a:picLocks noChangeAspect="1"/>
          </p:cNvPicPr>
          <p:nvPr/>
        </p:nvPicPr>
        <p:blipFill>
          <a:blip r:embed="rId2"/>
          <a:stretch>
            <a:fillRect/>
          </a:stretch>
        </p:blipFill>
        <p:spPr>
          <a:xfrm>
            <a:off x="7373672" y="116275"/>
            <a:ext cx="3447862" cy="2376229"/>
          </a:xfrm>
          <a:prstGeom prst="rect">
            <a:avLst/>
          </a:prstGeom>
        </p:spPr>
      </p:pic>
      <p:sp>
        <p:nvSpPr>
          <p:cNvPr id="7" name="TextBox 6">
            <a:extLst>
              <a:ext uri="{FF2B5EF4-FFF2-40B4-BE49-F238E27FC236}">
                <a16:creationId xmlns:a16="http://schemas.microsoft.com/office/drawing/2014/main" id="{7CA5B885-8582-49E3-BC79-9184A94D3C30}"/>
              </a:ext>
            </a:extLst>
          </p:cNvPr>
          <p:cNvSpPr txBox="1"/>
          <p:nvPr/>
        </p:nvSpPr>
        <p:spPr>
          <a:xfrm>
            <a:off x="767290" y="3428999"/>
            <a:ext cx="4075054" cy="2741213"/>
          </a:xfrm>
          <a:prstGeom prst="rect">
            <a:avLst/>
          </a:prstGeom>
        </p:spPr>
        <p:txBody>
          <a:bodyPr vert="horz" lIns="91440" tIns="45720" rIns="91440" bIns="45720" rtlCol="0" anchor="t">
            <a:normAutofit/>
          </a:bodyPr>
          <a:lstStyle/>
          <a:p>
            <a:pPr>
              <a:lnSpc>
                <a:spcPct val="90000"/>
              </a:lnSpc>
              <a:spcAft>
                <a:spcPts val="600"/>
              </a:spcAft>
            </a:pPr>
            <a:r>
              <a:rPr lang="en-US" sz="2000" b="1" dirty="0">
                <a:solidFill>
                  <a:schemeClr val="bg1"/>
                </a:solidFill>
              </a:rPr>
              <a:t>Example: Service Area</a:t>
            </a:r>
          </a:p>
          <a:p>
            <a:pPr>
              <a:lnSpc>
                <a:spcPct val="90000"/>
              </a:lnSpc>
              <a:spcAft>
                <a:spcPts val="600"/>
              </a:spcAft>
            </a:pPr>
            <a:r>
              <a:rPr lang="en-US" sz="2000" dirty="0">
                <a:solidFill>
                  <a:schemeClr val="bg1"/>
                </a:solidFill>
              </a:rPr>
              <a:t>* Wheeled traffic such as industrial bins and carts are capable of</a:t>
            </a:r>
          </a:p>
          <a:p>
            <a:pPr>
              <a:lnSpc>
                <a:spcPct val="90000"/>
              </a:lnSpc>
              <a:spcAft>
                <a:spcPts val="600"/>
              </a:spcAft>
            </a:pPr>
            <a:r>
              <a:rPr lang="en-US" sz="2000" dirty="0">
                <a:solidFill>
                  <a:schemeClr val="bg1"/>
                </a:solidFill>
              </a:rPr>
              <a:t>* causing significant damage when accidental collisions occur.</a:t>
            </a:r>
          </a:p>
          <a:p>
            <a:pPr>
              <a:lnSpc>
                <a:spcPct val="90000"/>
              </a:lnSpc>
              <a:spcAft>
                <a:spcPts val="600"/>
              </a:spcAft>
            </a:pPr>
            <a:r>
              <a:rPr lang="en-US" sz="2000" dirty="0">
                <a:solidFill>
                  <a:schemeClr val="bg1"/>
                </a:solidFill>
              </a:rPr>
              <a:t>* Motorized traffic including delivery vans and motorized trolleys are also potential hazards in service areas</a:t>
            </a:r>
          </a:p>
        </p:txBody>
      </p:sp>
      <p:pic>
        <p:nvPicPr>
          <p:cNvPr id="4" name="Picture 3">
            <a:extLst>
              <a:ext uri="{FF2B5EF4-FFF2-40B4-BE49-F238E27FC236}">
                <a16:creationId xmlns:a16="http://schemas.microsoft.com/office/drawing/2014/main" id="{4AC33319-5D04-43DB-BEF8-7B6E4E33FD92}"/>
              </a:ext>
            </a:extLst>
          </p:cNvPr>
          <p:cNvPicPr>
            <a:picLocks noChangeAspect="1"/>
          </p:cNvPicPr>
          <p:nvPr/>
        </p:nvPicPr>
        <p:blipFill>
          <a:blip r:embed="rId3"/>
          <a:stretch>
            <a:fillRect/>
          </a:stretch>
        </p:blipFill>
        <p:spPr>
          <a:xfrm>
            <a:off x="7373672" y="2537534"/>
            <a:ext cx="3354858" cy="2262071"/>
          </a:xfrm>
          <a:prstGeom prst="rect">
            <a:avLst/>
          </a:prstGeom>
        </p:spPr>
      </p:pic>
      <p:sp>
        <p:nvSpPr>
          <p:cNvPr id="23" name="TextBox 22">
            <a:extLst>
              <a:ext uri="{FF2B5EF4-FFF2-40B4-BE49-F238E27FC236}">
                <a16:creationId xmlns:a16="http://schemas.microsoft.com/office/drawing/2014/main" id="{F4664BC3-F32E-4807-9A18-7D0376D66250}"/>
              </a:ext>
            </a:extLst>
          </p:cNvPr>
          <p:cNvSpPr txBox="1"/>
          <p:nvPr/>
        </p:nvSpPr>
        <p:spPr>
          <a:xfrm>
            <a:off x="5952969" y="4720901"/>
            <a:ext cx="6093994" cy="1754326"/>
          </a:xfrm>
          <a:prstGeom prst="rect">
            <a:avLst/>
          </a:prstGeom>
          <a:noFill/>
        </p:spPr>
        <p:txBody>
          <a:bodyPr wrap="square">
            <a:spAutoFit/>
          </a:bodyPr>
          <a:lstStyle/>
          <a:p>
            <a:r>
              <a:rPr lang="en-US" b="1" dirty="0"/>
              <a:t>Rubber</a:t>
            </a:r>
          </a:p>
          <a:p>
            <a:r>
              <a:rPr lang="en-US" dirty="0"/>
              <a:t>• Designed to deflect impact, protecting both wheeled traffic and building interiors against impact damage</a:t>
            </a:r>
          </a:p>
          <a:p>
            <a:r>
              <a:rPr lang="en-US" b="1" dirty="0"/>
              <a:t>Reflective</a:t>
            </a:r>
          </a:p>
          <a:p>
            <a:r>
              <a:rPr lang="en-US" dirty="0"/>
              <a:t>• Highly visible to alert vehicle users and protect both vehicles and buildings from impact damage</a:t>
            </a:r>
            <a:endParaRPr lang="en-ZA" dirty="0"/>
          </a:p>
        </p:txBody>
      </p:sp>
      <p:pic>
        <p:nvPicPr>
          <p:cNvPr id="11" name="Picture 10">
            <a:extLst>
              <a:ext uri="{FF2B5EF4-FFF2-40B4-BE49-F238E27FC236}">
                <a16:creationId xmlns:a16="http://schemas.microsoft.com/office/drawing/2014/main" id="{649422D2-3D6A-4F67-BD02-F1D45626B135}"/>
              </a:ext>
            </a:extLst>
          </p:cNvPr>
          <p:cNvPicPr>
            <a:picLocks noChangeAspect="1"/>
          </p:cNvPicPr>
          <p:nvPr/>
        </p:nvPicPr>
        <p:blipFill>
          <a:blip r:embed="rId4"/>
          <a:stretch>
            <a:fillRect/>
          </a:stretch>
        </p:blipFill>
        <p:spPr>
          <a:xfrm>
            <a:off x="10769087" y="-117337"/>
            <a:ext cx="1475360" cy="1170533"/>
          </a:xfrm>
          <a:prstGeom prst="rect">
            <a:avLst/>
          </a:prstGeom>
        </p:spPr>
      </p:pic>
    </p:spTree>
    <p:extLst>
      <p:ext uri="{BB962C8B-B14F-4D97-AF65-F5344CB8AC3E}">
        <p14:creationId xmlns:p14="http://schemas.microsoft.com/office/powerpoint/2010/main" val="31737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2FBC31-B26E-4DB0-9549-FE93540B2B15}"/>
              </a:ext>
            </a:extLst>
          </p:cNvPr>
          <p:cNvPicPr>
            <a:picLocks noChangeAspect="1"/>
          </p:cNvPicPr>
          <p:nvPr/>
        </p:nvPicPr>
        <p:blipFill rotWithShape="1">
          <a:blip r:embed="rId3"/>
          <a:srcRect b="15094"/>
          <a:stretch/>
        </p:blipFill>
        <p:spPr>
          <a:xfrm>
            <a:off x="20" y="10"/>
            <a:ext cx="12191980" cy="6857990"/>
          </a:xfrm>
          <a:prstGeom prst="rect">
            <a:avLst/>
          </a:prstGeom>
        </p:spPr>
      </p:pic>
      <p:pic>
        <p:nvPicPr>
          <p:cNvPr id="4" name="Picture 3">
            <a:extLst>
              <a:ext uri="{FF2B5EF4-FFF2-40B4-BE49-F238E27FC236}">
                <a16:creationId xmlns:a16="http://schemas.microsoft.com/office/drawing/2014/main" id="{F83FB5F4-0A72-4109-B402-8C70731DE057}"/>
              </a:ext>
            </a:extLst>
          </p:cNvPr>
          <p:cNvPicPr>
            <a:picLocks noChangeAspect="1"/>
          </p:cNvPicPr>
          <p:nvPr/>
        </p:nvPicPr>
        <p:blipFill>
          <a:blip r:embed="rId4"/>
          <a:stretch>
            <a:fillRect/>
          </a:stretch>
        </p:blipFill>
        <p:spPr>
          <a:xfrm>
            <a:off x="6892459" y="5817755"/>
            <a:ext cx="4426080" cy="963251"/>
          </a:xfrm>
          <a:prstGeom prst="rect">
            <a:avLst/>
          </a:prstGeom>
        </p:spPr>
      </p:pic>
      <p:pic>
        <p:nvPicPr>
          <p:cNvPr id="5" name="Picture 4">
            <a:extLst>
              <a:ext uri="{FF2B5EF4-FFF2-40B4-BE49-F238E27FC236}">
                <a16:creationId xmlns:a16="http://schemas.microsoft.com/office/drawing/2014/main" id="{28F96C67-B625-42FB-B280-404A49317BDD}"/>
              </a:ext>
            </a:extLst>
          </p:cNvPr>
          <p:cNvPicPr>
            <a:picLocks noChangeAspect="1"/>
          </p:cNvPicPr>
          <p:nvPr/>
        </p:nvPicPr>
        <p:blipFill>
          <a:blip r:embed="rId5"/>
          <a:stretch>
            <a:fillRect/>
          </a:stretch>
        </p:blipFill>
        <p:spPr>
          <a:xfrm>
            <a:off x="10823640" y="0"/>
            <a:ext cx="1475360" cy="1164437"/>
          </a:xfrm>
          <a:prstGeom prst="rect">
            <a:avLst/>
          </a:prstGeom>
        </p:spPr>
      </p:pic>
      <p:sp>
        <p:nvSpPr>
          <p:cNvPr id="3" name="TextBox 2">
            <a:extLst>
              <a:ext uri="{FF2B5EF4-FFF2-40B4-BE49-F238E27FC236}">
                <a16:creationId xmlns:a16="http://schemas.microsoft.com/office/drawing/2014/main" id="{236B4792-CA8B-4718-87AE-F5CD52C7F787}"/>
              </a:ext>
            </a:extLst>
          </p:cNvPr>
          <p:cNvSpPr txBox="1"/>
          <p:nvPr/>
        </p:nvSpPr>
        <p:spPr>
          <a:xfrm>
            <a:off x="7676147" y="4993105"/>
            <a:ext cx="3332748" cy="954107"/>
          </a:xfrm>
          <a:prstGeom prst="rect">
            <a:avLst/>
          </a:prstGeom>
          <a:noFill/>
        </p:spPr>
        <p:txBody>
          <a:bodyPr wrap="square" rtlCol="0">
            <a:spAutoFit/>
          </a:bodyPr>
          <a:lstStyle/>
          <a:p>
            <a:r>
              <a:rPr lang="en-ZA" sz="2800" b="1" dirty="0"/>
              <a:t>LRV AND WAYFINDING </a:t>
            </a:r>
          </a:p>
        </p:txBody>
      </p:sp>
    </p:spTree>
    <p:extLst>
      <p:ext uri="{BB962C8B-B14F-4D97-AF65-F5344CB8AC3E}">
        <p14:creationId xmlns:p14="http://schemas.microsoft.com/office/powerpoint/2010/main" val="3271473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2099</Words>
  <Application>Microsoft Office PowerPoint</Application>
  <PresentationFormat>Widescreen</PresentationFormat>
  <Paragraphs>210</Paragraphs>
  <Slides>26</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Aharoni</vt:lpstr>
      <vt:lpstr>Arial</vt:lpstr>
      <vt:lpstr>Arial Black</vt:lpstr>
      <vt:lpstr>Calibri</vt:lpstr>
      <vt:lpstr>Calibri Light</vt:lpstr>
      <vt:lpstr>Jura</vt:lpstr>
      <vt:lpstr>Polyflor</vt:lpstr>
      <vt:lpstr>Wingdings</vt:lpstr>
      <vt:lpstr>Office Theme</vt:lpstr>
      <vt:lpstr>Bitmap Image</vt:lpstr>
      <vt:lpstr>PowerPoint Presentation</vt:lpstr>
      <vt:lpstr>PowerPoint Presentation</vt:lpstr>
      <vt:lpstr>PowerPoint Presentation</vt:lpstr>
      <vt:lpstr>PowerPoint Presentation</vt:lpstr>
      <vt:lpstr>SELECTING THE RIGHT PRODUCT</vt:lpstr>
      <vt:lpstr>PowerPoint Presentation</vt:lpstr>
      <vt:lpstr>PowerPoint Presentation</vt:lpstr>
      <vt:lpstr>RUBBER IN SERVICE AREAS</vt:lpstr>
      <vt:lpstr>PowerPoint Presentation</vt:lpstr>
      <vt:lpstr>PowerPoint Presentation</vt:lpstr>
      <vt:lpstr>HANDRAILS</vt:lpstr>
      <vt:lpstr>PowerPoint Presentation</vt:lpstr>
      <vt:lpstr>GUIDELINES TO INSTALL WALL PROTECTION</vt:lpstr>
      <vt:lpstr>SO WHY GRADUS PVC-U OPTION OVER OTHER OPTIONS</vt:lpstr>
      <vt:lpstr>PowerPoint Presentation</vt:lpstr>
      <vt:lpstr>OBJECTIONS YOU MAY ENCOUNTER</vt:lpstr>
      <vt:lpstr>WALL PROTECTION GROWTH OPPORTUNITIES</vt:lpstr>
      <vt:lpstr>HEAD OFFICE SUPPORT FOR GROWTH IN HEALTHCARE</vt:lpstr>
      <vt:lpstr>PowerPoint Presentation</vt:lpstr>
      <vt:lpstr>PVC-u COMBI RAILS - A HANDRAIL AND WALL GUARD IN ONE PROFILE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Prema Charnock</dc:creator>
  <cp:lastModifiedBy>Karen Fagan</cp:lastModifiedBy>
  <cp:revision>132</cp:revision>
  <dcterms:created xsi:type="dcterms:W3CDTF">2019-10-25T16:47:55Z</dcterms:created>
  <dcterms:modified xsi:type="dcterms:W3CDTF">2022-04-04T04:56:48Z</dcterms:modified>
</cp:coreProperties>
</file>