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8" r:id="rId2"/>
    <p:sldId id="257" r:id="rId3"/>
    <p:sldId id="259" r:id="rId4"/>
    <p:sldId id="273" r:id="rId5"/>
    <p:sldId id="274" r:id="rId6"/>
    <p:sldId id="272" r:id="rId7"/>
    <p:sldId id="269" r:id="rId8"/>
    <p:sldId id="270" r:id="rId9"/>
    <p:sldId id="260" r:id="rId10"/>
    <p:sldId id="261" r:id="rId11"/>
    <p:sldId id="262" r:id="rId12"/>
    <p:sldId id="263" r:id="rId13"/>
    <p:sldId id="265" r:id="rId14"/>
    <p:sldId id="266" r:id="rId15"/>
    <p:sldId id="267" r:id="rId16"/>
    <p:sldId id="271" r:id="rId17"/>
    <p:sldId id="275"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02DB12-751D-4EBC-8BCF-67E6304B2FA5}" v="145" dt="2022-05-16T05:49:53.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693" autoAdjust="0"/>
  </p:normalViewPr>
  <p:slideViewPr>
    <p:cSldViewPr snapToGrid="0">
      <p:cViewPr varScale="1">
        <p:scale>
          <a:sx n="65" d="100"/>
          <a:sy n="65" d="100"/>
        </p:scale>
        <p:origin x="135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7131CB-9EF6-4BCB-8D4A-4BF0226C926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7A3C5F1-4189-49F2-AE55-C35DBE1CC7A5}">
      <dgm:prSet/>
      <dgm:spPr/>
      <dgm:t>
        <a:bodyPr/>
        <a:lstStyle/>
        <a:p>
          <a:r>
            <a:rPr lang="en-US" dirty="0"/>
            <a:t>Expand into new industries and grow relationships with influencers</a:t>
          </a:r>
        </a:p>
      </dgm:t>
    </dgm:pt>
    <dgm:pt modelId="{0C079C38-7A14-4CB0-8CF2-BC2C2B428333}" type="parTrans" cxnId="{8A2E4344-2A1F-4AC8-AA85-55FB774EF1A9}">
      <dgm:prSet/>
      <dgm:spPr/>
      <dgm:t>
        <a:bodyPr/>
        <a:lstStyle/>
        <a:p>
          <a:endParaRPr lang="en-US"/>
        </a:p>
      </dgm:t>
    </dgm:pt>
    <dgm:pt modelId="{7F394D27-B690-4ADB-8AD8-7E353B988CBF}" type="sibTrans" cxnId="{8A2E4344-2A1F-4AC8-AA85-55FB774EF1A9}">
      <dgm:prSet/>
      <dgm:spPr/>
      <dgm:t>
        <a:bodyPr/>
        <a:lstStyle/>
        <a:p>
          <a:endParaRPr lang="en-US"/>
        </a:p>
      </dgm:t>
    </dgm:pt>
    <dgm:pt modelId="{0F165A9A-916F-4022-A322-AFD07117746F}">
      <dgm:prSet/>
      <dgm:spPr/>
      <dgm:t>
        <a:bodyPr/>
        <a:lstStyle/>
        <a:p>
          <a:r>
            <a:rPr lang="en-US" dirty="0"/>
            <a:t>Grow Gradus business</a:t>
          </a:r>
        </a:p>
      </dgm:t>
    </dgm:pt>
    <dgm:pt modelId="{23C63B99-BB14-4273-A90A-5CA6D9CE1C1C}" type="parTrans" cxnId="{8F7CAC26-8083-481A-8D05-CEB31EB38361}">
      <dgm:prSet/>
      <dgm:spPr/>
      <dgm:t>
        <a:bodyPr/>
        <a:lstStyle/>
        <a:p>
          <a:endParaRPr lang="en-US"/>
        </a:p>
      </dgm:t>
    </dgm:pt>
    <dgm:pt modelId="{3B2DCF9D-1255-4B91-BED3-EA79EC365353}" type="sibTrans" cxnId="{8F7CAC26-8083-481A-8D05-CEB31EB38361}">
      <dgm:prSet/>
      <dgm:spPr/>
      <dgm:t>
        <a:bodyPr/>
        <a:lstStyle/>
        <a:p>
          <a:endParaRPr lang="en-US"/>
        </a:p>
      </dgm:t>
    </dgm:pt>
    <dgm:pt modelId="{DF8F401F-3CD7-465E-9996-FFE44F18F4A0}">
      <dgm:prSet/>
      <dgm:spPr/>
      <dgm:t>
        <a:bodyPr/>
        <a:lstStyle/>
        <a:p>
          <a:r>
            <a:rPr lang="en-US" dirty="0"/>
            <a:t>Grow PolyFlor customer base</a:t>
          </a:r>
        </a:p>
      </dgm:t>
    </dgm:pt>
    <dgm:pt modelId="{8B5AF8BF-FDF0-406B-B231-0120E0277136}" type="parTrans" cxnId="{2AEC69F0-9186-43D9-82E4-D1CD8883A45D}">
      <dgm:prSet/>
      <dgm:spPr/>
      <dgm:t>
        <a:bodyPr/>
        <a:lstStyle/>
        <a:p>
          <a:endParaRPr lang="en-US"/>
        </a:p>
      </dgm:t>
    </dgm:pt>
    <dgm:pt modelId="{A74DAC47-B55F-41B6-BD4E-FD7E6E3B1A00}" type="sibTrans" cxnId="{2AEC69F0-9186-43D9-82E4-D1CD8883A45D}">
      <dgm:prSet/>
      <dgm:spPr/>
      <dgm:t>
        <a:bodyPr/>
        <a:lstStyle/>
        <a:p>
          <a:endParaRPr lang="en-US"/>
        </a:p>
      </dgm:t>
    </dgm:pt>
    <dgm:pt modelId="{D8ED47B0-A63C-4362-9D3E-2E6CFA39BE77}">
      <dgm:prSet/>
      <dgm:spPr/>
      <dgm:t>
        <a:bodyPr/>
        <a:lstStyle/>
        <a:p>
          <a:r>
            <a:rPr lang="en-US" dirty="0"/>
            <a:t>Identifying new products and opportunities</a:t>
          </a:r>
        </a:p>
      </dgm:t>
    </dgm:pt>
    <dgm:pt modelId="{CFCE4EF1-8278-4C15-96FA-AFE0BDB3F25F}" type="parTrans" cxnId="{BF1C469F-6EEA-45C0-A423-156214EC7838}">
      <dgm:prSet/>
      <dgm:spPr/>
      <dgm:t>
        <a:bodyPr/>
        <a:lstStyle/>
        <a:p>
          <a:endParaRPr lang="en-US"/>
        </a:p>
      </dgm:t>
    </dgm:pt>
    <dgm:pt modelId="{282831B3-B341-4519-B177-729FFB5D9C3C}" type="sibTrans" cxnId="{BF1C469F-6EEA-45C0-A423-156214EC7838}">
      <dgm:prSet/>
      <dgm:spPr/>
      <dgm:t>
        <a:bodyPr/>
        <a:lstStyle/>
        <a:p>
          <a:endParaRPr lang="en-US"/>
        </a:p>
      </dgm:t>
    </dgm:pt>
    <dgm:pt modelId="{A50235AE-4B2E-40FB-9D4D-D18CEAB253DB}">
      <dgm:prSet/>
      <dgm:spPr/>
      <dgm:t>
        <a:bodyPr/>
        <a:lstStyle/>
        <a:p>
          <a:r>
            <a:rPr lang="en-US" dirty="0"/>
            <a:t>GTFO !!!!!! </a:t>
          </a:r>
        </a:p>
      </dgm:t>
    </dgm:pt>
    <dgm:pt modelId="{86E0C4B5-1393-4D16-A91B-3EAFBEB032A3}" type="parTrans" cxnId="{02A6BF32-F38E-4443-B1B7-5C971656F09A}">
      <dgm:prSet/>
      <dgm:spPr/>
      <dgm:t>
        <a:bodyPr/>
        <a:lstStyle/>
        <a:p>
          <a:endParaRPr lang="en-US"/>
        </a:p>
      </dgm:t>
    </dgm:pt>
    <dgm:pt modelId="{25C19711-A942-4CE6-BEFF-FFA649947D91}" type="sibTrans" cxnId="{02A6BF32-F38E-4443-B1B7-5C971656F09A}">
      <dgm:prSet/>
      <dgm:spPr/>
      <dgm:t>
        <a:bodyPr/>
        <a:lstStyle/>
        <a:p>
          <a:endParaRPr lang="en-US"/>
        </a:p>
      </dgm:t>
    </dgm:pt>
    <dgm:pt modelId="{49BE80CE-F87B-4F70-B61B-FB91F08377D3}" type="pres">
      <dgm:prSet presAssocID="{B97131CB-9EF6-4BCB-8D4A-4BF0226C926E}" presName="diagram" presStyleCnt="0">
        <dgm:presLayoutVars>
          <dgm:dir/>
          <dgm:resizeHandles val="exact"/>
        </dgm:presLayoutVars>
      </dgm:prSet>
      <dgm:spPr/>
    </dgm:pt>
    <dgm:pt modelId="{F09F7C1B-76BC-40C5-887D-F525C16C8541}" type="pres">
      <dgm:prSet presAssocID="{07A3C5F1-4189-49F2-AE55-C35DBE1CC7A5}" presName="node" presStyleLbl="node1" presStyleIdx="0" presStyleCnt="5">
        <dgm:presLayoutVars>
          <dgm:bulletEnabled val="1"/>
        </dgm:presLayoutVars>
      </dgm:prSet>
      <dgm:spPr/>
    </dgm:pt>
    <dgm:pt modelId="{575B41C6-0B2C-440F-9A3A-7A93AE5299AA}" type="pres">
      <dgm:prSet presAssocID="{7F394D27-B690-4ADB-8AD8-7E353B988CBF}" presName="sibTrans" presStyleCnt="0"/>
      <dgm:spPr/>
    </dgm:pt>
    <dgm:pt modelId="{C3D7B0CF-82E0-43DD-AEF0-D18BA479EB82}" type="pres">
      <dgm:prSet presAssocID="{0F165A9A-916F-4022-A322-AFD07117746F}" presName="node" presStyleLbl="node1" presStyleIdx="1" presStyleCnt="5">
        <dgm:presLayoutVars>
          <dgm:bulletEnabled val="1"/>
        </dgm:presLayoutVars>
      </dgm:prSet>
      <dgm:spPr/>
    </dgm:pt>
    <dgm:pt modelId="{4939C9F3-F73B-4072-8801-C708E2ADBBD8}" type="pres">
      <dgm:prSet presAssocID="{3B2DCF9D-1255-4B91-BED3-EA79EC365353}" presName="sibTrans" presStyleCnt="0"/>
      <dgm:spPr/>
    </dgm:pt>
    <dgm:pt modelId="{1AA2373A-21D2-40AB-B418-7E3BE94D5936}" type="pres">
      <dgm:prSet presAssocID="{DF8F401F-3CD7-465E-9996-FFE44F18F4A0}" presName="node" presStyleLbl="node1" presStyleIdx="2" presStyleCnt="5">
        <dgm:presLayoutVars>
          <dgm:bulletEnabled val="1"/>
        </dgm:presLayoutVars>
      </dgm:prSet>
      <dgm:spPr/>
    </dgm:pt>
    <dgm:pt modelId="{E91D15CA-7326-42E5-A723-0A5FC9E0D048}" type="pres">
      <dgm:prSet presAssocID="{A74DAC47-B55F-41B6-BD4E-FD7E6E3B1A00}" presName="sibTrans" presStyleCnt="0"/>
      <dgm:spPr/>
    </dgm:pt>
    <dgm:pt modelId="{20B34761-27FC-486D-BC8F-F19DC81BCC57}" type="pres">
      <dgm:prSet presAssocID="{D8ED47B0-A63C-4362-9D3E-2E6CFA39BE77}" presName="node" presStyleLbl="node1" presStyleIdx="3" presStyleCnt="5">
        <dgm:presLayoutVars>
          <dgm:bulletEnabled val="1"/>
        </dgm:presLayoutVars>
      </dgm:prSet>
      <dgm:spPr/>
    </dgm:pt>
    <dgm:pt modelId="{B172A2F5-C729-4E1B-B975-1C044F8281F0}" type="pres">
      <dgm:prSet presAssocID="{282831B3-B341-4519-B177-729FFB5D9C3C}" presName="sibTrans" presStyleCnt="0"/>
      <dgm:spPr/>
    </dgm:pt>
    <dgm:pt modelId="{A8FE52F6-2569-4BA4-915D-70B78C3E61E8}" type="pres">
      <dgm:prSet presAssocID="{A50235AE-4B2E-40FB-9D4D-D18CEAB253DB}" presName="node" presStyleLbl="node1" presStyleIdx="4" presStyleCnt="5">
        <dgm:presLayoutVars>
          <dgm:bulletEnabled val="1"/>
        </dgm:presLayoutVars>
      </dgm:prSet>
      <dgm:spPr/>
    </dgm:pt>
  </dgm:ptLst>
  <dgm:cxnLst>
    <dgm:cxn modelId="{D6E3C321-79AD-4DC7-98C7-CDF29BAEA5DF}" type="presOf" srcId="{07A3C5F1-4189-49F2-AE55-C35DBE1CC7A5}" destId="{F09F7C1B-76BC-40C5-887D-F525C16C8541}" srcOrd="0" destOrd="0" presId="urn:microsoft.com/office/officeart/2005/8/layout/default"/>
    <dgm:cxn modelId="{8BE24C22-A10D-4E3C-B2C7-E71B2E77F7C0}" type="presOf" srcId="{D8ED47B0-A63C-4362-9D3E-2E6CFA39BE77}" destId="{20B34761-27FC-486D-BC8F-F19DC81BCC57}" srcOrd="0" destOrd="0" presId="urn:microsoft.com/office/officeart/2005/8/layout/default"/>
    <dgm:cxn modelId="{8F7CAC26-8083-481A-8D05-CEB31EB38361}" srcId="{B97131CB-9EF6-4BCB-8D4A-4BF0226C926E}" destId="{0F165A9A-916F-4022-A322-AFD07117746F}" srcOrd="1" destOrd="0" parTransId="{23C63B99-BB14-4273-A90A-5CA6D9CE1C1C}" sibTransId="{3B2DCF9D-1255-4B91-BED3-EA79EC365353}"/>
    <dgm:cxn modelId="{EAC26927-C514-4A1B-9666-6973629AB664}" type="presOf" srcId="{0F165A9A-916F-4022-A322-AFD07117746F}" destId="{C3D7B0CF-82E0-43DD-AEF0-D18BA479EB82}" srcOrd="0" destOrd="0" presId="urn:microsoft.com/office/officeart/2005/8/layout/default"/>
    <dgm:cxn modelId="{02A6BF32-F38E-4443-B1B7-5C971656F09A}" srcId="{B97131CB-9EF6-4BCB-8D4A-4BF0226C926E}" destId="{A50235AE-4B2E-40FB-9D4D-D18CEAB253DB}" srcOrd="4" destOrd="0" parTransId="{86E0C4B5-1393-4D16-A91B-3EAFBEB032A3}" sibTransId="{25C19711-A942-4CE6-BEFF-FFA649947D91}"/>
    <dgm:cxn modelId="{8A2E4344-2A1F-4AC8-AA85-55FB774EF1A9}" srcId="{B97131CB-9EF6-4BCB-8D4A-4BF0226C926E}" destId="{07A3C5F1-4189-49F2-AE55-C35DBE1CC7A5}" srcOrd="0" destOrd="0" parTransId="{0C079C38-7A14-4CB0-8CF2-BC2C2B428333}" sibTransId="{7F394D27-B690-4ADB-8AD8-7E353B988CBF}"/>
    <dgm:cxn modelId="{3610BF69-5687-4D92-B48D-C650DE74501C}" type="presOf" srcId="{DF8F401F-3CD7-465E-9996-FFE44F18F4A0}" destId="{1AA2373A-21D2-40AB-B418-7E3BE94D5936}" srcOrd="0" destOrd="0" presId="urn:microsoft.com/office/officeart/2005/8/layout/default"/>
    <dgm:cxn modelId="{9777444D-F89A-4F87-B5F9-8C3F341AF171}" type="presOf" srcId="{A50235AE-4B2E-40FB-9D4D-D18CEAB253DB}" destId="{A8FE52F6-2569-4BA4-915D-70B78C3E61E8}" srcOrd="0" destOrd="0" presId="urn:microsoft.com/office/officeart/2005/8/layout/default"/>
    <dgm:cxn modelId="{BF1C469F-6EEA-45C0-A423-156214EC7838}" srcId="{B97131CB-9EF6-4BCB-8D4A-4BF0226C926E}" destId="{D8ED47B0-A63C-4362-9D3E-2E6CFA39BE77}" srcOrd="3" destOrd="0" parTransId="{CFCE4EF1-8278-4C15-96FA-AFE0BDB3F25F}" sibTransId="{282831B3-B341-4519-B177-729FFB5D9C3C}"/>
    <dgm:cxn modelId="{75E836AF-DC50-4358-895C-ACC151CF8DB7}" type="presOf" srcId="{B97131CB-9EF6-4BCB-8D4A-4BF0226C926E}" destId="{49BE80CE-F87B-4F70-B61B-FB91F08377D3}" srcOrd="0" destOrd="0" presId="urn:microsoft.com/office/officeart/2005/8/layout/default"/>
    <dgm:cxn modelId="{2AEC69F0-9186-43D9-82E4-D1CD8883A45D}" srcId="{B97131CB-9EF6-4BCB-8D4A-4BF0226C926E}" destId="{DF8F401F-3CD7-465E-9996-FFE44F18F4A0}" srcOrd="2" destOrd="0" parTransId="{8B5AF8BF-FDF0-406B-B231-0120E0277136}" sibTransId="{A74DAC47-B55F-41B6-BD4E-FD7E6E3B1A00}"/>
    <dgm:cxn modelId="{B24FB00E-9889-4B1E-AA02-C0290864AD67}" type="presParOf" srcId="{49BE80CE-F87B-4F70-B61B-FB91F08377D3}" destId="{F09F7C1B-76BC-40C5-887D-F525C16C8541}" srcOrd="0" destOrd="0" presId="urn:microsoft.com/office/officeart/2005/8/layout/default"/>
    <dgm:cxn modelId="{1F70A3E9-DEB8-4EE6-8E15-7A82264A922B}" type="presParOf" srcId="{49BE80CE-F87B-4F70-B61B-FB91F08377D3}" destId="{575B41C6-0B2C-440F-9A3A-7A93AE5299AA}" srcOrd="1" destOrd="0" presId="urn:microsoft.com/office/officeart/2005/8/layout/default"/>
    <dgm:cxn modelId="{5A0AF71F-9414-4E90-BCEA-0C62AADD77FF}" type="presParOf" srcId="{49BE80CE-F87B-4F70-B61B-FB91F08377D3}" destId="{C3D7B0CF-82E0-43DD-AEF0-D18BA479EB82}" srcOrd="2" destOrd="0" presId="urn:microsoft.com/office/officeart/2005/8/layout/default"/>
    <dgm:cxn modelId="{502F9B76-D1A4-4B48-85C3-B670D37C4190}" type="presParOf" srcId="{49BE80CE-F87B-4F70-B61B-FB91F08377D3}" destId="{4939C9F3-F73B-4072-8801-C708E2ADBBD8}" srcOrd="3" destOrd="0" presId="urn:microsoft.com/office/officeart/2005/8/layout/default"/>
    <dgm:cxn modelId="{7D266EFD-16B6-4DFD-BA36-E5810C3DC1B7}" type="presParOf" srcId="{49BE80CE-F87B-4F70-B61B-FB91F08377D3}" destId="{1AA2373A-21D2-40AB-B418-7E3BE94D5936}" srcOrd="4" destOrd="0" presId="urn:microsoft.com/office/officeart/2005/8/layout/default"/>
    <dgm:cxn modelId="{8463769D-220B-4A82-B5EC-BC68EA415DBB}" type="presParOf" srcId="{49BE80CE-F87B-4F70-B61B-FB91F08377D3}" destId="{E91D15CA-7326-42E5-A723-0A5FC9E0D048}" srcOrd="5" destOrd="0" presId="urn:microsoft.com/office/officeart/2005/8/layout/default"/>
    <dgm:cxn modelId="{5CF3966C-4B55-4290-89E0-B903AFDE2228}" type="presParOf" srcId="{49BE80CE-F87B-4F70-B61B-FB91F08377D3}" destId="{20B34761-27FC-486D-BC8F-F19DC81BCC57}" srcOrd="6" destOrd="0" presId="urn:microsoft.com/office/officeart/2005/8/layout/default"/>
    <dgm:cxn modelId="{5B985914-D7EA-400E-8701-8EFE530CEAC7}" type="presParOf" srcId="{49BE80CE-F87B-4F70-B61B-FB91F08377D3}" destId="{B172A2F5-C729-4E1B-B975-1C044F8281F0}" srcOrd="7" destOrd="0" presId="urn:microsoft.com/office/officeart/2005/8/layout/default"/>
    <dgm:cxn modelId="{BD793EA2-99C1-4BBC-B378-63AA09D478C6}" type="presParOf" srcId="{49BE80CE-F87B-4F70-B61B-FB91F08377D3}" destId="{A8FE52F6-2569-4BA4-915D-70B78C3E61E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AAE3B6-2303-4F7F-8B27-BA0D474A55F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1AEA849-2A9E-48B0-B2F5-82AEB7E673A2}">
      <dgm:prSet/>
      <dgm:spPr/>
      <dgm:t>
        <a:bodyPr/>
        <a:lstStyle/>
        <a:p>
          <a:pPr>
            <a:lnSpc>
              <a:spcPct val="100000"/>
            </a:lnSpc>
          </a:pPr>
          <a:r>
            <a:rPr lang="en-US" dirty="0"/>
            <a:t>Sell directly to Shopfitters</a:t>
          </a:r>
        </a:p>
      </dgm:t>
    </dgm:pt>
    <dgm:pt modelId="{18B4E993-44E7-492F-9C7D-C27D81D6FA42}" type="parTrans" cxnId="{2D2979B4-44FE-49CD-B75A-76A015098C18}">
      <dgm:prSet/>
      <dgm:spPr/>
      <dgm:t>
        <a:bodyPr/>
        <a:lstStyle/>
        <a:p>
          <a:endParaRPr lang="en-US"/>
        </a:p>
      </dgm:t>
    </dgm:pt>
    <dgm:pt modelId="{E3DD5A60-78CA-4D68-A015-FB1E99BBA2AB}" type="sibTrans" cxnId="{2D2979B4-44FE-49CD-B75A-76A015098C18}">
      <dgm:prSet/>
      <dgm:spPr/>
      <dgm:t>
        <a:bodyPr/>
        <a:lstStyle/>
        <a:p>
          <a:pPr>
            <a:lnSpc>
              <a:spcPct val="100000"/>
            </a:lnSpc>
          </a:pPr>
          <a:endParaRPr lang="en-US"/>
        </a:p>
      </dgm:t>
    </dgm:pt>
    <dgm:pt modelId="{03D8D596-B2B2-469F-99E0-F7BDAD559A1E}">
      <dgm:prSet/>
      <dgm:spPr/>
      <dgm:t>
        <a:bodyPr/>
        <a:lstStyle/>
        <a:p>
          <a:pPr>
            <a:lnSpc>
              <a:spcPct val="100000"/>
            </a:lnSpc>
          </a:pPr>
          <a:r>
            <a:rPr lang="en-US" dirty="0"/>
            <a:t>Train their teams to do the installation</a:t>
          </a:r>
        </a:p>
      </dgm:t>
    </dgm:pt>
    <dgm:pt modelId="{083A5051-FD7B-40D7-B9E7-1AA551E14510}" type="parTrans" cxnId="{0D785D8F-A302-409C-A94D-C2BE69896BED}">
      <dgm:prSet/>
      <dgm:spPr/>
      <dgm:t>
        <a:bodyPr/>
        <a:lstStyle/>
        <a:p>
          <a:endParaRPr lang="en-US"/>
        </a:p>
      </dgm:t>
    </dgm:pt>
    <dgm:pt modelId="{07F23882-7EAC-47FA-837D-7A7094C3B594}" type="sibTrans" cxnId="{0D785D8F-A302-409C-A94D-C2BE69896BED}">
      <dgm:prSet/>
      <dgm:spPr/>
      <dgm:t>
        <a:bodyPr/>
        <a:lstStyle/>
        <a:p>
          <a:pPr>
            <a:lnSpc>
              <a:spcPct val="100000"/>
            </a:lnSpc>
          </a:pPr>
          <a:endParaRPr lang="en-US"/>
        </a:p>
      </dgm:t>
    </dgm:pt>
    <dgm:pt modelId="{0B10E42C-F2AC-4E6D-A43B-6FD353319728}">
      <dgm:prSet/>
      <dgm:spPr/>
      <dgm:t>
        <a:bodyPr/>
        <a:lstStyle/>
        <a:p>
          <a:pPr>
            <a:lnSpc>
              <a:spcPct val="100000"/>
            </a:lnSpc>
          </a:pPr>
          <a:r>
            <a:rPr lang="en-US" dirty="0"/>
            <a:t>Use their relationships with corporates or end clients to market our product </a:t>
          </a:r>
        </a:p>
      </dgm:t>
    </dgm:pt>
    <dgm:pt modelId="{B4E663BA-04A8-47EE-AFE2-B4A809898338}" type="parTrans" cxnId="{D9F05E76-A5F2-4246-9AEA-82D23FFEEA91}">
      <dgm:prSet/>
      <dgm:spPr/>
      <dgm:t>
        <a:bodyPr/>
        <a:lstStyle/>
        <a:p>
          <a:endParaRPr lang="en-US"/>
        </a:p>
      </dgm:t>
    </dgm:pt>
    <dgm:pt modelId="{337997FF-D602-41CE-965C-39418098EC12}" type="sibTrans" cxnId="{D9F05E76-A5F2-4246-9AEA-82D23FFEEA91}">
      <dgm:prSet/>
      <dgm:spPr/>
      <dgm:t>
        <a:bodyPr/>
        <a:lstStyle/>
        <a:p>
          <a:pPr>
            <a:lnSpc>
              <a:spcPct val="100000"/>
            </a:lnSpc>
          </a:pPr>
          <a:endParaRPr lang="en-US"/>
        </a:p>
      </dgm:t>
    </dgm:pt>
    <dgm:pt modelId="{474DA628-D178-4EF9-88C0-11E100109637}">
      <dgm:prSet/>
      <dgm:spPr/>
      <dgm:t>
        <a:bodyPr/>
        <a:lstStyle/>
        <a:p>
          <a:pPr>
            <a:lnSpc>
              <a:spcPct val="100000"/>
            </a:lnSpc>
          </a:pPr>
          <a:r>
            <a:rPr lang="en-US" dirty="0"/>
            <a:t>Develop back up documentation and tool kits based on initial research and needs analysis </a:t>
          </a:r>
        </a:p>
      </dgm:t>
    </dgm:pt>
    <dgm:pt modelId="{7BE7C876-3792-411E-A878-7A0F11D10401}" type="parTrans" cxnId="{BEBF2128-05E0-434C-9B15-13035D8B96A8}">
      <dgm:prSet/>
      <dgm:spPr/>
      <dgm:t>
        <a:bodyPr/>
        <a:lstStyle/>
        <a:p>
          <a:endParaRPr lang="en-US"/>
        </a:p>
      </dgm:t>
    </dgm:pt>
    <dgm:pt modelId="{80A275A7-74F8-4E88-BBBE-3C085BB357F0}" type="sibTrans" cxnId="{BEBF2128-05E0-434C-9B15-13035D8B96A8}">
      <dgm:prSet/>
      <dgm:spPr/>
      <dgm:t>
        <a:bodyPr/>
        <a:lstStyle/>
        <a:p>
          <a:endParaRPr lang="en-US"/>
        </a:p>
      </dgm:t>
    </dgm:pt>
    <dgm:pt modelId="{D9E144B2-DE91-43FF-8711-7159D6BBD179}" type="pres">
      <dgm:prSet presAssocID="{9AAAE3B6-2303-4F7F-8B27-BA0D474A55FA}" presName="root" presStyleCnt="0">
        <dgm:presLayoutVars>
          <dgm:dir/>
          <dgm:resizeHandles val="exact"/>
        </dgm:presLayoutVars>
      </dgm:prSet>
      <dgm:spPr/>
    </dgm:pt>
    <dgm:pt modelId="{7044B319-EE09-49C6-BBBB-60EC751313E6}" type="pres">
      <dgm:prSet presAssocID="{9AAAE3B6-2303-4F7F-8B27-BA0D474A55FA}" presName="container" presStyleCnt="0">
        <dgm:presLayoutVars>
          <dgm:dir/>
          <dgm:resizeHandles val="exact"/>
        </dgm:presLayoutVars>
      </dgm:prSet>
      <dgm:spPr/>
    </dgm:pt>
    <dgm:pt modelId="{D4D339DE-9688-4931-95B6-72A3287144BC}" type="pres">
      <dgm:prSet presAssocID="{C1AEA849-2A9E-48B0-B2F5-82AEB7E673A2}" presName="compNode" presStyleCnt="0"/>
      <dgm:spPr/>
    </dgm:pt>
    <dgm:pt modelId="{B2192FF9-3142-416C-81A2-779B716CEB74}" type="pres">
      <dgm:prSet presAssocID="{C1AEA849-2A9E-48B0-B2F5-82AEB7E673A2}" presName="iconBgRect" presStyleLbl="bgShp" presStyleIdx="0" presStyleCnt="4"/>
      <dgm:spPr/>
    </dgm:pt>
    <dgm:pt modelId="{2442966D-CAE6-4914-8328-8D2DEFC438A3}" type="pres">
      <dgm:prSet presAssocID="{C1AEA849-2A9E-48B0-B2F5-82AEB7E673A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iosk"/>
        </a:ext>
      </dgm:extLst>
    </dgm:pt>
    <dgm:pt modelId="{06883A36-75D2-425E-BD03-EFF57FC4A4AB}" type="pres">
      <dgm:prSet presAssocID="{C1AEA849-2A9E-48B0-B2F5-82AEB7E673A2}" presName="spaceRect" presStyleCnt="0"/>
      <dgm:spPr/>
    </dgm:pt>
    <dgm:pt modelId="{D3E217CE-879C-456D-9408-B83AD5096F26}" type="pres">
      <dgm:prSet presAssocID="{C1AEA849-2A9E-48B0-B2F5-82AEB7E673A2}" presName="textRect" presStyleLbl="revTx" presStyleIdx="0" presStyleCnt="4">
        <dgm:presLayoutVars>
          <dgm:chMax val="1"/>
          <dgm:chPref val="1"/>
        </dgm:presLayoutVars>
      </dgm:prSet>
      <dgm:spPr/>
    </dgm:pt>
    <dgm:pt modelId="{A831FC95-4316-4473-A72E-F40BB15260E3}" type="pres">
      <dgm:prSet presAssocID="{E3DD5A60-78CA-4D68-A015-FB1E99BBA2AB}" presName="sibTrans" presStyleLbl="sibTrans2D1" presStyleIdx="0" presStyleCnt="0"/>
      <dgm:spPr/>
    </dgm:pt>
    <dgm:pt modelId="{CA73B1AE-01CE-4875-A966-A48B66B34FEA}" type="pres">
      <dgm:prSet presAssocID="{03D8D596-B2B2-469F-99E0-F7BDAD559A1E}" presName="compNode" presStyleCnt="0"/>
      <dgm:spPr/>
    </dgm:pt>
    <dgm:pt modelId="{A6E689FC-E106-44B4-8E25-C68DDC8F670E}" type="pres">
      <dgm:prSet presAssocID="{03D8D596-B2B2-469F-99E0-F7BDAD559A1E}" presName="iconBgRect" presStyleLbl="bgShp" presStyleIdx="1" presStyleCnt="4"/>
      <dgm:spPr/>
    </dgm:pt>
    <dgm:pt modelId="{02DAF9C2-4641-4B3A-967B-62ACEB595809}" type="pres">
      <dgm:prSet presAssocID="{03D8D596-B2B2-469F-99E0-F7BDAD559A1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990A2732-A953-468D-9BA3-242285A7536E}" type="pres">
      <dgm:prSet presAssocID="{03D8D596-B2B2-469F-99E0-F7BDAD559A1E}" presName="spaceRect" presStyleCnt="0"/>
      <dgm:spPr/>
    </dgm:pt>
    <dgm:pt modelId="{CAAE0215-EAB7-4C33-91A3-1D1AA4446A2D}" type="pres">
      <dgm:prSet presAssocID="{03D8D596-B2B2-469F-99E0-F7BDAD559A1E}" presName="textRect" presStyleLbl="revTx" presStyleIdx="1" presStyleCnt="4">
        <dgm:presLayoutVars>
          <dgm:chMax val="1"/>
          <dgm:chPref val="1"/>
        </dgm:presLayoutVars>
      </dgm:prSet>
      <dgm:spPr/>
    </dgm:pt>
    <dgm:pt modelId="{43AFE65A-6F48-4590-87D8-AA0C64A16675}" type="pres">
      <dgm:prSet presAssocID="{07F23882-7EAC-47FA-837D-7A7094C3B594}" presName="sibTrans" presStyleLbl="sibTrans2D1" presStyleIdx="0" presStyleCnt="0"/>
      <dgm:spPr/>
    </dgm:pt>
    <dgm:pt modelId="{291F4C79-55C0-4B7F-9A1A-ECD1F6F38216}" type="pres">
      <dgm:prSet presAssocID="{0B10E42C-F2AC-4E6D-A43B-6FD353319728}" presName="compNode" presStyleCnt="0"/>
      <dgm:spPr/>
    </dgm:pt>
    <dgm:pt modelId="{8CF405A9-E601-4AF7-8A55-2497C98EFBE4}" type="pres">
      <dgm:prSet presAssocID="{0B10E42C-F2AC-4E6D-A43B-6FD353319728}" presName="iconBgRect" presStyleLbl="bgShp" presStyleIdx="2" presStyleCnt="4"/>
      <dgm:spPr/>
    </dgm:pt>
    <dgm:pt modelId="{892A13C1-BA03-49D6-B8D5-7F09FC93FCDC}" type="pres">
      <dgm:prSet presAssocID="{0B10E42C-F2AC-4E6D-A43B-6FD35331972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88A4D853-A611-49AC-822E-977EA2ED44CD}" type="pres">
      <dgm:prSet presAssocID="{0B10E42C-F2AC-4E6D-A43B-6FD353319728}" presName="spaceRect" presStyleCnt="0"/>
      <dgm:spPr/>
    </dgm:pt>
    <dgm:pt modelId="{ED09AE67-F32C-499F-B78B-C76488BA4F9C}" type="pres">
      <dgm:prSet presAssocID="{0B10E42C-F2AC-4E6D-A43B-6FD353319728}" presName="textRect" presStyleLbl="revTx" presStyleIdx="2" presStyleCnt="4">
        <dgm:presLayoutVars>
          <dgm:chMax val="1"/>
          <dgm:chPref val="1"/>
        </dgm:presLayoutVars>
      </dgm:prSet>
      <dgm:spPr/>
    </dgm:pt>
    <dgm:pt modelId="{0A5EB73A-D298-4A19-B3D4-F7C7210D760E}" type="pres">
      <dgm:prSet presAssocID="{337997FF-D602-41CE-965C-39418098EC12}" presName="sibTrans" presStyleLbl="sibTrans2D1" presStyleIdx="0" presStyleCnt="0"/>
      <dgm:spPr/>
    </dgm:pt>
    <dgm:pt modelId="{5C704724-9671-4F0E-B570-1E9FF045669C}" type="pres">
      <dgm:prSet presAssocID="{474DA628-D178-4EF9-88C0-11E100109637}" presName="compNode" presStyleCnt="0"/>
      <dgm:spPr/>
    </dgm:pt>
    <dgm:pt modelId="{804C5B88-4591-463F-9914-1A859933B265}" type="pres">
      <dgm:prSet presAssocID="{474DA628-D178-4EF9-88C0-11E100109637}" presName="iconBgRect" presStyleLbl="bgShp" presStyleIdx="3" presStyleCnt="4"/>
      <dgm:spPr/>
    </dgm:pt>
    <dgm:pt modelId="{12069BF5-15B6-462E-B9ED-CED99E4BC635}" type="pres">
      <dgm:prSet presAssocID="{474DA628-D178-4EF9-88C0-11E10010963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27C40B11-910B-4780-8B83-2F22D3364893}" type="pres">
      <dgm:prSet presAssocID="{474DA628-D178-4EF9-88C0-11E100109637}" presName="spaceRect" presStyleCnt="0"/>
      <dgm:spPr/>
    </dgm:pt>
    <dgm:pt modelId="{DF08FAB9-C365-49A8-BDA0-A58524CED1E8}" type="pres">
      <dgm:prSet presAssocID="{474DA628-D178-4EF9-88C0-11E100109637}" presName="textRect" presStyleLbl="revTx" presStyleIdx="3" presStyleCnt="4">
        <dgm:presLayoutVars>
          <dgm:chMax val="1"/>
          <dgm:chPref val="1"/>
        </dgm:presLayoutVars>
      </dgm:prSet>
      <dgm:spPr/>
    </dgm:pt>
  </dgm:ptLst>
  <dgm:cxnLst>
    <dgm:cxn modelId="{62625E06-6BDB-4430-960F-11362B76C05A}" type="presOf" srcId="{9AAAE3B6-2303-4F7F-8B27-BA0D474A55FA}" destId="{D9E144B2-DE91-43FF-8711-7159D6BBD179}" srcOrd="0" destOrd="0" presId="urn:microsoft.com/office/officeart/2018/2/layout/IconCircleList"/>
    <dgm:cxn modelId="{933E6009-EF8E-4D89-BF01-6E1FCE78FA95}" type="presOf" srcId="{C1AEA849-2A9E-48B0-B2F5-82AEB7E673A2}" destId="{D3E217CE-879C-456D-9408-B83AD5096F26}" srcOrd="0" destOrd="0" presId="urn:microsoft.com/office/officeart/2018/2/layout/IconCircleList"/>
    <dgm:cxn modelId="{BEBF2128-05E0-434C-9B15-13035D8B96A8}" srcId="{9AAAE3B6-2303-4F7F-8B27-BA0D474A55FA}" destId="{474DA628-D178-4EF9-88C0-11E100109637}" srcOrd="3" destOrd="0" parTransId="{7BE7C876-3792-411E-A878-7A0F11D10401}" sibTransId="{80A275A7-74F8-4E88-BBBE-3C085BB357F0}"/>
    <dgm:cxn modelId="{87565942-0C5B-4929-817C-4E8975189B31}" type="presOf" srcId="{E3DD5A60-78CA-4D68-A015-FB1E99BBA2AB}" destId="{A831FC95-4316-4473-A72E-F40BB15260E3}" srcOrd="0" destOrd="0" presId="urn:microsoft.com/office/officeart/2018/2/layout/IconCircleList"/>
    <dgm:cxn modelId="{020FFB63-CA62-47DB-B6CC-EE4C351E30DA}" type="presOf" srcId="{07F23882-7EAC-47FA-837D-7A7094C3B594}" destId="{43AFE65A-6F48-4590-87D8-AA0C64A16675}" srcOrd="0" destOrd="0" presId="urn:microsoft.com/office/officeart/2018/2/layout/IconCircleList"/>
    <dgm:cxn modelId="{D9F05E76-A5F2-4246-9AEA-82D23FFEEA91}" srcId="{9AAAE3B6-2303-4F7F-8B27-BA0D474A55FA}" destId="{0B10E42C-F2AC-4E6D-A43B-6FD353319728}" srcOrd="2" destOrd="0" parTransId="{B4E663BA-04A8-47EE-AFE2-B4A809898338}" sibTransId="{337997FF-D602-41CE-965C-39418098EC12}"/>
    <dgm:cxn modelId="{0D785D8F-A302-409C-A94D-C2BE69896BED}" srcId="{9AAAE3B6-2303-4F7F-8B27-BA0D474A55FA}" destId="{03D8D596-B2B2-469F-99E0-F7BDAD559A1E}" srcOrd="1" destOrd="0" parTransId="{083A5051-FD7B-40D7-B9E7-1AA551E14510}" sibTransId="{07F23882-7EAC-47FA-837D-7A7094C3B594}"/>
    <dgm:cxn modelId="{E1FE7AA1-D0DD-4571-9D92-111565C3A608}" type="presOf" srcId="{474DA628-D178-4EF9-88C0-11E100109637}" destId="{DF08FAB9-C365-49A8-BDA0-A58524CED1E8}" srcOrd="0" destOrd="0" presId="urn:microsoft.com/office/officeart/2018/2/layout/IconCircleList"/>
    <dgm:cxn modelId="{A35645AE-2A1E-4D34-A7D9-F54D28228B77}" type="presOf" srcId="{0B10E42C-F2AC-4E6D-A43B-6FD353319728}" destId="{ED09AE67-F32C-499F-B78B-C76488BA4F9C}" srcOrd="0" destOrd="0" presId="urn:microsoft.com/office/officeart/2018/2/layout/IconCircleList"/>
    <dgm:cxn modelId="{2D2979B4-44FE-49CD-B75A-76A015098C18}" srcId="{9AAAE3B6-2303-4F7F-8B27-BA0D474A55FA}" destId="{C1AEA849-2A9E-48B0-B2F5-82AEB7E673A2}" srcOrd="0" destOrd="0" parTransId="{18B4E993-44E7-492F-9C7D-C27D81D6FA42}" sibTransId="{E3DD5A60-78CA-4D68-A015-FB1E99BBA2AB}"/>
    <dgm:cxn modelId="{5EF3F1C9-F6BC-4599-A9B0-719F02DD0195}" type="presOf" srcId="{337997FF-D602-41CE-965C-39418098EC12}" destId="{0A5EB73A-D298-4A19-B3D4-F7C7210D760E}" srcOrd="0" destOrd="0" presId="urn:microsoft.com/office/officeart/2018/2/layout/IconCircleList"/>
    <dgm:cxn modelId="{5A902AFC-EA3D-4844-88FC-7943F53E9A3A}" type="presOf" srcId="{03D8D596-B2B2-469F-99E0-F7BDAD559A1E}" destId="{CAAE0215-EAB7-4C33-91A3-1D1AA4446A2D}" srcOrd="0" destOrd="0" presId="urn:microsoft.com/office/officeart/2018/2/layout/IconCircleList"/>
    <dgm:cxn modelId="{B3A6786E-C922-47DD-B2BA-98B09805C27E}" type="presParOf" srcId="{D9E144B2-DE91-43FF-8711-7159D6BBD179}" destId="{7044B319-EE09-49C6-BBBB-60EC751313E6}" srcOrd="0" destOrd="0" presId="urn:microsoft.com/office/officeart/2018/2/layout/IconCircleList"/>
    <dgm:cxn modelId="{E0E1860C-35D9-481D-A881-DEC3465A9741}" type="presParOf" srcId="{7044B319-EE09-49C6-BBBB-60EC751313E6}" destId="{D4D339DE-9688-4931-95B6-72A3287144BC}" srcOrd="0" destOrd="0" presId="urn:microsoft.com/office/officeart/2018/2/layout/IconCircleList"/>
    <dgm:cxn modelId="{66682E33-C7BA-46E2-B026-043034516306}" type="presParOf" srcId="{D4D339DE-9688-4931-95B6-72A3287144BC}" destId="{B2192FF9-3142-416C-81A2-779B716CEB74}" srcOrd="0" destOrd="0" presId="urn:microsoft.com/office/officeart/2018/2/layout/IconCircleList"/>
    <dgm:cxn modelId="{BAE5233F-4724-46BD-8227-AB37C0F7367F}" type="presParOf" srcId="{D4D339DE-9688-4931-95B6-72A3287144BC}" destId="{2442966D-CAE6-4914-8328-8D2DEFC438A3}" srcOrd="1" destOrd="0" presId="urn:microsoft.com/office/officeart/2018/2/layout/IconCircleList"/>
    <dgm:cxn modelId="{A76B7A3D-FA8D-4DAC-8BCC-08AC0941D3A6}" type="presParOf" srcId="{D4D339DE-9688-4931-95B6-72A3287144BC}" destId="{06883A36-75D2-425E-BD03-EFF57FC4A4AB}" srcOrd="2" destOrd="0" presId="urn:microsoft.com/office/officeart/2018/2/layout/IconCircleList"/>
    <dgm:cxn modelId="{A34589EE-CC23-474F-88F4-9BC0B3F7B560}" type="presParOf" srcId="{D4D339DE-9688-4931-95B6-72A3287144BC}" destId="{D3E217CE-879C-456D-9408-B83AD5096F26}" srcOrd="3" destOrd="0" presId="urn:microsoft.com/office/officeart/2018/2/layout/IconCircleList"/>
    <dgm:cxn modelId="{3B44354A-4D78-49F7-A372-53B108FA6C30}" type="presParOf" srcId="{7044B319-EE09-49C6-BBBB-60EC751313E6}" destId="{A831FC95-4316-4473-A72E-F40BB15260E3}" srcOrd="1" destOrd="0" presId="urn:microsoft.com/office/officeart/2018/2/layout/IconCircleList"/>
    <dgm:cxn modelId="{1579515F-8533-4CA1-9D2D-F98D53A0C5D3}" type="presParOf" srcId="{7044B319-EE09-49C6-BBBB-60EC751313E6}" destId="{CA73B1AE-01CE-4875-A966-A48B66B34FEA}" srcOrd="2" destOrd="0" presId="urn:microsoft.com/office/officeart/2018/2/layout/IconCircleList"/>
    <dgm:cxn modelId="{DF2938F0-F889-423C-8F7D-395A867162DE}" type="presParOf" srcId="{CA73B1AE-01CE-4875-A966-A48B66B34FEA}" destId="{A6E689FC-E106-44B4-8E25-C68DDC8F670E}" srcOrd="0" destOrd="0" presId="urn:microsoft.com/office/officeart/2018/2/layout/IconCircleList"/>
    <dgm:cxn modelId="{16A9AC9E-EECC-45BF-8427-3DB15281AD73}" type="presParOf" srcId="{CA73B1AE-01CE-4875-A966-A48B66B34FEA}" destId="{02DAF9C2-4641-4B3A-967B-62ACEB595809}" srcOrd="1" destOrd="0" presId="urn:microsoft.com/office/officeart/2018/2/layout/IconCircleList"/>
    <dgm:cxn modelId="{C9BAA926-39C1-4606-8BD3-B1419E3D91B5}" type="presParOf" srcId="{CA73B1AE-01CE-4875-A966-A48B66B34FEA}" destId="{990A2732-A953-468D-9BA3-242285A7536E}" srcOrd="2" destOrd="0" presId="urn:microsoft.com/office/officeart/2018/2/layout/IconCircleList"/>
    <dgm:cxn modelId="{8BC11F6C-77D6-4A8A-8861-296D6EE98B11}" type="presParOf" srcId="{CA73B1AE-01CE-4875-A966-A48B66B34FEA}" destId="{CAAE0215-EAB7-4C33-91A3-1D1AA4446A2D}" srcOrd="3" destOrd="0" presId="urn:microsoft.com/office/officeart/2018/2/layout/IconCircleList"/>
    <dgm:cxn modelId="{31A13E71-15A0-4C56-9CBE-006EF2A486EC}" type="presParOf" srcId="{7044B319-EE09-49C6-BBBB-60EC751313E6}" destId="{43AFE65A-6F48-4590-87D8-AA0C64A16675}" srcOrd="3" destOrd="0" presId="urn:microsoft.com/office/officeart/2018/2/layout/IconCircleList"/>
    <dgm:cxn modelId="{EE5E3ECF-A056-405E-AA31-EBE3E3574D70}" type="presParOf" srcId="{7044B319-EE09-49C6-BBBB-60EC751313E6}" destId="{291F4C79-55C0-4B7F-9A1A-ECD1F6F38216}" srcOrd="4" destOrd="0" presId="urn:microsoft.com/office/officeart/2018/2/layout/IconCircleList"/>
    <dgm:cxn modelId="{9FDEA664-54BF-4E2E-9FA0-463AD3E24A66}" type="presParOf" srcId="{291F4C79-55C0-4B7F-9A1A-ECD1F6F38216}" destId="{8CF405A9-E601-4AF7-8A55-2497C98EFBE4}" srcOrd="0" destOrd="0" presId="urn:microsoft.com/office/officeart/2018/2/layout/IconCircleList"/>
    <dgm:cxn modelId="{0FEC150C-D141-4A10-8A80-83FF2FFE603D}" type="presParOf" srcId="{291F4C79-55C0-4B7F-9A1A-ECD1F6F38216}" destId="{892A13C1-BA03-49D6-B8D5-7F09FC93FCDC}" srcOrd="1" destOrd="0" presId="urn:microsoft.com/office/officeart/2018/2/layout/IconCircleList"/>
    <dgm:cxn modelId="{5B3898F2-0B5C-4468-B121-E35BA24EDA56}" type="presParOf" srcId="{291F4C79-55C0-4B7F-9A1A-ECD1F6F38216}" destId="{88A4D853-A611-49AC-822E-977EA2ED44CD}" srcOrd="2" destOrd="0" presId="urn:microsoft.com/office/officeart/2018/2/layout/IconCircleList"/>
    <dgm:cxn modelId="{5B2BF66B-317E-4F80-A2A1-90E0C30D34C6}" type="presParOf" srcId="{291F4C79-55C0-4B7F-9A1A-ECD1F6F38216}" destId="{ED09AE67-F32C-499F-B78B-C76488BA4F9C}" srcOrd="3" destOrd="0" presId="urn:microsoft.com/office/officeart/2018/2/layout/IconCircleList"/>
    <dgm:cxn modelId="{9D848B96-1D7B-4223-8EAB-3ECE913EDCCC}" type="presParOf" srcId="{7044B319-EE09-49C6-BBBB-60EC751313E6}" destId="{0A5EB73A-D298-4A19-B3D4-F7C7210D760E}" srcOrd="5" destOrd="0" presId="urn:microsoft.com/office/officeart/2018/2/layout/IconCircleList"/>
    <dgm:cxn modelId="{DA492D57-9CA9-4735-BE26-D6307EC75CED}" type="presParOf" srcId="{7044B319-EE09-49C6-BBBB-60EC751313E6}" destId="{5C704724-9671-4F0E-B570-1E9FF045669C}" srcOrd="6" destOrd="0" presId="urn:microsoft.com/office/officeart/2018/2/layout/IconCircleList"/>
    <dgm:cxn modelId="{F211CE19-34D2-4E61-91F0-6995C3ACF937}" type="presParOf" srcId="{5C704724-9671-4F0E-B570-1E9FF045669C}" destId="{804C5B88-4591-463F-9914-1A859933B265}" srcOrd="0" destOrd="0" presId="urn:microsoft.com/office/officeart/2018/2/layout/IconCircleList"/>
    <dgm:cxn modelId="{B8F940F3-CF68-47B7-862E-1DAA88CAA98D}" type="presParOf" srcId="{5C704724-9671-4F0E-B570-1E9FF045669C}" destId="{12069BF5-15B6-462E-B9ED-CED99E4BC635}" srcOrd="1" destOrd="0" presId="urn:microsoft.com/office/officeart/2018/2/layout/IconCircleList"/>
    <dgm:cxn modelId="{57759A2D-5A23-4FC0-8FA6-B6164ECD9E55}" type="presParOf" srcId="{5C704724-9671-4F0E-B570-1E9FF045669C}" destId="{27C40B11-910B-4780-8B83-2F22D3364893}" srcOrd="2" destOrd="0" presId="urn:microsoft.com/office/officeart/2018/2/layout/IconCircleList"/>
    <dgm:cxn modelId="{9060C005-2C89-4F30-803E-5F3883859959}" type="presParOf" srcId="{5C704724-9671-4F0E-B570-1E9FF045669C}" destId="{DF08FAB9-C365-49A8-BDA0-A58524CED1E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F7C1B-76BC-40C5-887D-F525C16C8541}">
      <dsp:nvSpPr>
        <dsp:cNvPr id="0" name=""/>
        <dsp:cNvSpPr/>
      </dsp:nvSpPr>
      <dsp:spPr>
        <a:xfrm>
          <a:off x="0" y="40290"/>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Expand into new industries and grow relationships with influencers</a:t>
          </a:r>
        </a:p>
      </dsp:txBody>
      <dsp:txXfrm>
        <a:off x="0" y="40290"/>
        <a:ext cx="3286125" cy="1971675"/>
      </dsp:txXfrm>
    </dsp:sp>
    <dsp:sp modelId="{C3D7B0CF-82E0-43DD-AEF0-D18BA479EB82}">
      <dsp:nvSpPr>
        <dsp:cNvPr id="0" name=""/>
        <dsp:cNvSpPr/>
      </dsp:nvSpPr>
      <dsp:spPr>
        <a:xfrm>
          <a:off x="3614737" y="40290"/>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Grow Gradus business</a:t>
          </a:r>
        </a:p>
      </dsp:txBody>
      <dsp:txXfrm>
        <a:off x="3614737" y="40290"/>
        <a:ext cx="3286125" cy="1971675"/>
      </dsp:txXfrm>
    </dsp:sp>
    <dsp:sp modelId="{1AA2373A-21D2-40AB-B418-7E3BE94D5936}">
      <dsp:nvSpPr>
        <dsp:cNvPr id="0" name=""/>
        <dsp:cNvSpPr/>
      </dsp:nvSpPr>
      <dsp:spPr>
        <a:xfrm>
          <a:off x="7229475" y="40290"/>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Grow PolyFlor customer base</a:t>
          </a:r>
        </a:p>
      </dsp:txBody>
      <dsp:txXfrm>
        <a:off x="7229475" y="40290"/>
        <a:ext cx="3286125" cy="1971675"/>
      </dsp:txXfrm>
    </dsp:sp>
    <dsp:sp modelId="{20B34761-27FC-486D-BC8F-F19DC81BCC57}">
      <dsp:nvSpPr>
        <dsp:cNvPr id="0" name=""/>
        <dsp:cNvSpPr/>
      </dsp:nvSpPr>
      <dsp:spPr>
        <a:xfrm>
          <a:off x="1807368" y="2340578"/>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Identifying new products and opportunities</a:t>
          </a:r>
        </a:p>
      </dsp:txBody>
      <dsp:txXfrm>
        <a:off x="1807368" y="2340578"/>
        <a:ext cx="3286125" cy="1971675"/>
      </dsp:txXfrm>
    </dsp:sp>
    <dsp:sp modelId="{A8FE52F6-2569-4BA4-915D-70B78C3E61E8}">
      <dsp:nvSpPr>
        <dsp:cNvPr id="0" name=""/>
        <dsp:cNvSpPr/>
      </dsp:nvSpPr>
      <dsp:spPr>
        <a:xfrm>
          <a:off x="5422106" y="2340578"/>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GTFO !!!!!! </a:t>
          </a:r>
        </a:p>
      </dsp:txBody>
      <dsp:txXfrm>
        <a:off x="5422106" y="2340578"/>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92FF9-3142-416C-81A2-779B716CEB74}">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2966D-CAE6-4914-8328-8D2DEFC438A3}">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217CE-879C-456D-9408-B83AD5096F26}">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Sell directly to Shopfitters</a:t>
          </a:r>
        </a:p>
      </dsp:txBody>
      <dsp:txXfrm>
        <a:off x="1834517" y="469890"/>
        <a:ext cx="3148942" cy="1335915"/>
      </dsp:txXfrm>
    </dsp:sp>
    <dsp:sp modelId="{A6E689FC-E106-44B4-8E25-C68DDC8F670E}">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DAF9C2-4641-4B3A-967B-62ACEB595809}">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E0215-EAB7-4C33-91A3-1D1AA4446A2D}">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Train their teams to do the installation</a:t>
          </a:r>
        </a:p>
      </dsp:txBody>
      <dsp:txXfrm>
        <a:off x="7154322" y="469890"/>
        <a:ext cx="3148942" cy="1335915"/>
      </dsp:txXfrm>
    </dsp:sp>
    <dsp:sp modelId="{8CF405A9-E601-4AF7-8A55-2497C98EFBE4}">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A13C1-BA03-49D6-B8D5-7F09FC93FCDC}">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09AE67-F32C-499F-B78B-C76488BA4F9C}">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Use their relationships with corporates or end clients to market our product </a:t>
          </a:r>
        </a:p>
      </dsp:txBody>
      <dsp:txXfrm>
        <a:off x="1834517" y="2545532"/>
        <a:ext cx="3148942" cy="1335915"/>
      </dsp:txXfrm>
    </dsp:sp>
    <dsp:sp modelId="{804C5B88-4591-463F-9914-1A859933B265}">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069BF5-15B6-462E-B9ED-CED99E4BC635}">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08FAB9-C365-49A8-BDA0-A58524CED1E8}">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Develop back up documentation and tool kits based on initial research and needs analysis </a:t>
          </a:r>
        </a:p>
      </dsp:txBody>
      <dsp:txXfrm>
        <a:off x="7154322" y="254553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1:46.5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1,'850'0,"-653"14,-57-2,238-2,-352-7,39 9,-42-7,43 4,384-6,-228-5,1400 2,-1594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48:42.0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1,'71'-1,"84"3,-76 13,-58-10,0 0,26 1,389-3,-221-6,137 3,-321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48:45.5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32,'538'-18,"-198"4,488 33,-619-9,-118-9,35 3,-103 0,-6 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49:01.7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35,'7'-1,"0"0,0 0,0 0,14-5,16-4,55 1,174 3,-170 7,2429 0,-1854 49,-271 13,-8 0,56-4,298 34,-339-59,26 2,179 43,-522-69,1-4,113-7,-87-1,59 2,176-3,-103-21,-65 4,722-41,-578 45,387-25,-580 27,55-2,173 11,118-5,324-11,-750 19,68-11,29-2,399-35,-473 40,198-10,225-3,7 24,-177 2,166-3,-472-2,0 0,39-10,18-1,-65 11,1-1,31-10,-28 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49:12.8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36,'143'-10,"-29"0,1294-5,-890 18,1987-3,-1858 16,65 1,-695-16,0 1,-1 0,31 9,-28-7,0 0,27 3,129-6,-103-2,135 14,-92 0,162-4,21 2,315 8,-603-19,791 0,-762-2,0-2,0-2,49-13,38-7,-27 18,164 6,-125 4,-104-1,86-4,-104 1,0 0,0-1,0-1,-1 0,21-10,-16 7,-1 0,2 1,-1 1,0 1,41-3,108 7,-78 3,3056-2,-1598-2,-1521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0:00.8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1,'58'-1,"0"3,0 3,74 14,34 14,-90-20,-1 3,112 40,-143-41,54 11,-92-25,37 6,0-2,0-2,1-2,45-4,2 1,-42 2,0 3,74 13,-51-7,0-3,135-6,-88-2,380 2,-464-2,-1-1,37-9,-34 5,55-2,-18 9,-48 2,-1-2,0-1,0-1,47-9,-43 3,1 3,1 0,37 0,93 6,-76 0,-8 0,562-21,-583 13,71-19,-92 20,0 1,1 2,-1 1,46 4,-21-1,54-2,123-17,-84 6,205 8,-185 7,5295-3,-5440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0:06.1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1,'78'1,"90"12,-126-7,-1 3,0 1,71 27,-91-30,0-1,1-1,-1-1,1-1,38 0,-38-3,0 2,1 0,-1 2,0 0,29 10,-6 1,0-1,0-3,82 9,-60-14,-42-5,0 1,0 2,-1 0,0 1,27 10,-18-4,1-1,62 9,-42-10,8 1,104 2,69-14,-80 0,630 2,-736-2,56-10,-14 1,48-9,34-2,-129 21,-17 1,1-1,-1-1,28-7,6-1,0 3,0 3,88 4,-64 1,1781 0,-1399 19,-256-8,242-9,-234-5,936 2,-881 17,-26 0,-203-18,-1-2,48-10,-38 5,55-2,658 8,-367 5,-262-15,-60 4,92-15,-30 3,-113 17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0:08.4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0,'0'1,"1"0,-1 0,0 0,1 1,-1-1,1 0,-1 0,1 0,-1 0,1 0,0-1,0 1,-1 0,1 0,0 0,0-1,0 1,0 0,0-1,0 1,0-1,0 1,1 0,33 11,-23-9,10 4,0-1,0-1,0-1,28 1,89-3,11 0,-92 11,-40-7,4-1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0:11.8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0,'719'36,"-679"-32,470 24,1707-30,-2185 4,1 1,34 8,24 2,36 2,53 4,287-16,-267-4,-165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0:19.7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3727 97,'276'22,"-169"-10,483 66,-550-71,1 1,-2 2,1 2,40 18,-68-26,1 0,-1 0,1-1,0-1,0 0,1-1,13 0,-9-1,0 1,0 1,19 5,264 68,-175-49,0-5,247 8,-291-26,-1 4,87 20,-77-7,-32-6,0-3,62 4,398-21,-9-44,-495 48,137-21,-129 18,0-1,0-2,-1 0,29-14,-36 15,0 1,0 0,0 1,1 1,-1 0,1 2,0-1,0 2,0 0,21 2,991 1,-332 0,-656-2,424 20,-328-9,176-8,-170-4,7 2,164-3,-201-13,-2 1,163-13,-2 0,546 12,-742 14,-1-3,0-4,0-3,128-36,-139 33,0 2,112-6,-124 14,261-9,-147-13,-39 4,52 8,203 12,-182 4,360-2,-538 1,0 1,0 0,-1 2,1 1,23 7,-43-12,0 1,0-1,0 0,0 0,-1 1,1-1,0 0,0 1,0-1,0 1,0 0,0-1,-1 1,1-1,0 1,-1 0,1 0,0-1,-1 1,1 0,-1 0,1 0,0 1,-2-1,1-1,0 1,0 0,0 0,-1 0,1-1,-1 1,1 0,0 0,-1-1,1 1,-1 0,0-1,1 1,-1 0,0-1,1 1,-1-1,0 1,-1 0,-5 3,-1-1,1 1,-1-1,-10 3,-18 2,1-2,-73 5,-79-12,91 0,-613-1,673 4,0 1,-60 13,76-12,-72 12,0-4,-101 0,-246 21,-106 2,-652-39,642 6,524-2,-95 0,-172-21,-157-67,449 87,-62-10,0 2,-80 1,-7 0,-651-11,543 21,-3670-2,3901-2,1-1,-35-7,-29-4,-39-4,81 10,-82-3,127 11,-204-6,169 2,1-1,-81-22,93 19,-1 2,0 0,-48-1,-96 8,83 1,-1103 0,634-3,359 18,0 0,-874-19,1023-1,0-3,0-2,-86-25,-53-8,153 36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0:24.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3072 236,'1'-1,"-1"0,0 0,1-1,-1 1,1 0,-1 0,1 0,-1 0,1 0,0 0,0 0,-1 0,1 0,0 0,0 1,0-1,0 0,0 1,0-1,0 0,0 1,0-1,1 1,-1 0,0-1,0 1,2 0,39-7,-38 7,60-3,0 3,-1 2,81 15,268 19,-227-25,-75 5,-73-9,60 3,157-8,191 8,-215 15,129 4,197-14,53 1,1106-17,-1682 1,-10 1,-1 0,1-2,0-1,-1-1,1-1,21-6,-42 9,0 0,0 0,0 1,0-1,0 0,0-1,0 1,0 0,0 0,-1-1,1 1,0-1,-1 0,2-2,-2 2,0 1,-1 0,1-1,-1 1,0 0,1-1,-1 1,0-1,0 1,0-1,0 1,0 0,0-1,-1 1,1-1,0 1,-1-2,-3-5,-1 0,1 0,-1 1,0-1,-1 1,-6-6,-9-13,13 11,0-1,0 1,-6-24,8 22,0 1,-18-31,21 42,0 0,-1 1,1-1,-1 1,0 0,-1 0,1 0,-1 1,1-1,-1 1,0 0,0 1,-7-3,-7-2,-1 2,0 0,0 1,-1 1,1 1,-28 1,-126 13,137-8,-276 52,91-11,48-19,-320 4,445-30,-449 18,121 25,180-19,-153 13,242-32,-296 29,22 1,29-5,-140 4,453-34,-1 3,-62 11,32-5,0-3,0-3,-91-8,-3-9,-17-1,-477-15,476 23,-178-13,-382 6,461 17,150-2,-180-3,295 2,-1-1,0 0,1-2,-1 0,-26-8,43 11,-1 0,1-1,0 1,-1-1,1 0,0 1,-1-1,1 0,0 0,0 0,-1 0,1 0,0 0,0 0,0 0,0 0,0 0,1-1,-1 1,-1-3,2 3,0 0,0 0,1 0,-1 0,0 0,0 0,1 0,-1 0,1 0,-1 0,1 0,-1 0,1 0,0 0,-1 1,1-1,0 0,0 0,0 1,0-1,1 0,6-4,0 0,1 1,-1 0,1 1,10-3,69-16,2 4,97-6,182 4,-227 14,-102 5,520-17,-379 20,197 28,-245-12,182 0,728-21,-601 4,-355-1,162 21,-242-19,1-1,-1 1,1 0,-1 0,0 1,1 0,-2 1,1-1,7 6,-10-6,-1 0,1 1,-1-1,0 1,0 0,0 0,0 0,-1 0,0 0,1 1,-2-1,1 1,0-1,1 10,4 42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1:15.5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136 770,'138'-2,"142"5,-239 2,70 17,4 1,346 25,-406-41,-1 2,70 23,-76-18,0-2,0-3,67 6,200 22,-181-17,-57-13,133-6,-106-3,1562 2,-1649-1,1-1,-1 0,0-1,0-1,0-1,-1 0,1-2,25-13,10-9,56-41,-108 70,20-13,-1-1,0-1,-1 0,-1-1,-1-1,25-32,-41 49,1-1,-1 0,1 1,-1-1,1 0,-1 1,0-1,1 0,-1 1,0-1,0 0,0 1,1-1,-1 0,0 0,0 1,0-1,0 0,0 0,0 1,-1-1,1 0,0 0,0 1,0-1,-1 0,1 1,0-1,-1 0,1 1,0-1,-1 0,1 1,-2-1,0-1,0 1,-1 0,1-1,-1 1,1 1,-1-1,1 0,-1 0,-4 1,-41-6,-1 2,-76 5,-99 19,207-18,-15 3,-52 14,14-1,27-12,-1-2,0-2,-63-4,19-1,-1912 2,1208 1,584 14,74-3,69-9,34-2,-1 2,-51 9,79-11,1 1,-1 0,1 0,-1 1,1-1,-1 1,1 0,0-1,0 1,0 1,0-1,0 0,1 1,-1-1,1 1,-1 0,1 0,0 0,0 0,0 0,1 1,-1-1,-1 5,2-1,-1 0,1 0,0 0,1 0,0 1,0-1,1 0,-1 0,2 0,-1 0,3 8,-2-10,0 1,1-1,-1 0,1 0,0 0,0 0,1 0,-1 0,1-1,0 0,1 0,-1 0,1 0,-1-1,1 1,0-1,1-1,-1 1,0-1,1 1,-1-2,10 3,10 1,1-1,0-1,48 0,-26-2,-9 3,1 3,-1 1,44 15,-61-17,-8-2,22 7,-1-1,1-3,64 7,386-13,-233-3,-174 3,117 17,-87-7,213-7,-166-6,1354 2,-1494-1,0 0,0-2,0 0,-1 0,1-2,-1 0,1 0,-2-2,1 0,-1 0,0-2,17-12,-24 15,0 0,-1 0,10-12,-11 12,-1 1,1 0,0 0,0 0,0 1,1-1,7-3,1-1,-1 1,16-15,12-8,-24 19,0 1,0-2,-2-1,0 0,0 0,-1-2,-1 1,0-2,-2 0,0 0,0-1,-2-1,0 0,-1 0,-2 0,1-1,-2 0,-1 0,0 0,1-41,13-162,-17 219,1-13,0 6,0-1,-1 0,-1 0,0 0,-2-12,2 21,-1 1,1-1,-1 0,0 0,0 0,0 1,-1-1,1 0,-1 1,1-1,-1 1,0 0,0 0,0-1,0 1,0 1,-1-1,1 0,0 0,-1 1,0-1,1 1,-1 0,0 0,-3-1,-18-3,-1 1,1 1,-1 1,0 1,-48 5,8-1,-1968 3,1165-8,-411 2,1253 0,-18-1,0 2,-75 12,114-12,0 0,1 0,-1 0,1 1,-1 0,1-1,0 1,0 1,0-1,0 1,0-1,0 1,1 0,-1 1,1-1,0 0,0 1,0 0,1 0,-1 0,1 0,-3 7,1 1,1 1,1-1,0 1,1 0,0-1,2 26,-2-13,0 1,-11 45,-1 25,12-72,-2 7,2 1,1 0,1 0,2-1,10 48,5 2,-13-56,0 0,18 46,-20-63,1 0,0 0,1-1,0 1,0-1,1 0,0 0,0-1,0 1,1-1,0-1,10 7,14 4,1-1,1-1,0-2,54 13,-12-3,98 26,-140-42,0 0,1-2,46-1,1620-9,-962 8,-679-1,-32 1,0-2,-1 0,1-2,0-2,27-5,-12 0,0 2,0 2,0 2,82 4,-52 1,382-1,-437-1,1 0,-1-2,0 0,1-1,-1 0,0-1,0-2,-1 1,0-2,0 0,29-18,-31 17,0 2,0-1,1 2,0 0,1 0,30-4,-23 5,0-1,26-11,-45 15,5-2,-1 0,1 0,-1-1,0 0,0-1,-1 0,1 0,-1-1,0 0,11-12,4-8,-2-1,-1-1,-1 0,-1-2,-2 0,-1-1,19-61,11-36,-31 98,-1-2,-2 1,-2-1,6-39,-9-12,-6-103,-2 64,3 111,-1 0,1-1,-5-18,-2 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1:24.5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1 233,'29'-1,"1"-2,39-7,8-3,416-52,694-72,-723 134,-239 7,32-4,840 20,-528-7,-476-9,116 19,33 4,442-12,-78-5,383 9,-410-7,498 8,-925-20,56-17,-31 1,-177 16,18 0,-37 6,-464 53,451-57,-687 32,528-46,61 2,-986-5,781 16,299 1,1 2,-50 10,16-1,49-9,0 2,-36 13,36-11,1-1,-39 8,-331 26,-4 0,296-28,-101-1,-98-13,105-1,-1654 2,1786 2,-65 12,-51 3,-536-16,324-3,307-3,0-3,-101-24,109 19,-134-16,18 3,54-5,69 14,41 10,6-2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1:31.7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191 607,'241'-10,"-68"1,588-6,-546 0,33-1,698 15,-412 3,-252 13,-63-1,675-9,-505-7,-288 3,-16 1,164-18,-150 5,175 3,-66 6,104-25,222 22,-306 6,-235 0,0 1,0-1,1 1,-1 1,-7 3,-2 0,-99 37,11-3,-151 38,136-51,-1-5,-1-6,-134 1,-34-2,-7 0,-2121-16,2253-12,40 1,-176 1,-106-6,-150 5,431 12,-209 16,70 0,-334-17,582 1,0-1,0 0,0-2,-26-6,39 8,1 0,-1 0,0 0,1 0,-1 0,1 0,-1-1,1 1,0-1,0 0,-1 0,1 1,0-1,1-1,-1 1,0 0,1 0,-1-1,1 1,-1-1,1 1,0-1,0 0,1 1,-1-1,0 0,1 0,-1 1,1-1,0 0,0 0,0 0,1 1,0-4,0 0,1 1,-1-1,1 1,1 0,-1 0,1 0,0 0,0 0,6-7,41-39,-4 4,22-63,-64 106,0 0,0 1,0-1,0 1,1 0,-1 0,1 0,0 0,0 1,0 0,0 0,9-2,7-1,40-3,-46 7,110-10,224 12,-184 14,53 2,-97-17,40 2,-136 2,-1 0,1 2,-1 1,37 15,-31-10,-1-2,35 7,22-6,1-4,126-5,93 6,206 11,-495-19,65 1,62-1,169-20,-218 11,126 5,-205 4,19-3,1 0,-1-3,61-16,-7 1,268-34,-50 10,-166 12,9-2,-85 28,23-6,262-43,-304 50,420-14,-245 18,54-14,119-1,2059 19,-2159-19,10 0,-302 17,460-18,-293 5,193 11,-172 4,-103-1,-21 1,0-3,98-14,-100 6,73-1,-49 6,-19-8,-45 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50:48.4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7232 3719,'0'-12,"2"-1,0 1,0-1,1 1,0 0,7-14,6-23,14-82,-5-2,-6 0,2-261,-20 298,-5 0,-3 0,-24-113,-19 22,37 152,0 0,-3 1,-24-40,-14-7,-4 1,-4 3,-139-134,-247-171,389 334,-86-72,-183-139,262 216,-2 3,-1 2,-137-51,-228-47,330 106,81 23,-223-55,208 55,1 2,-1 2,-1 1,-65 6,-453 64,238-27,298-39,-435 72,417-63,2 1,-1 2,-53 29,-96 68,61-34,79-52,2 3,0 2,3 2,0 1,-45 48,-30 41,-30 34,-56 66,135-147,-67 81,118-133,-64 84,-75 134,-130 354,179-344,37-92,-80 266,64-45,43-178,10-48,7 1,7 1,0 238,20-330,-1 10,3 1,3 0,18 77,-15-114,2-1,1 0,3-1,0-1,27 44,134 239,-87-155,1 2,83 110,21-18,190 194,-182-236,-96-105,-54-56,96 78,-99-97,88 48,-34-36,159 50,-64-27,-90-28,340 118,-383-140,-4-1,0-3,87 13,697-1,-750-28,-14-3,117-18,77-30,-146 25,44-15,-153 34,1-1,-1 0,0-2,-1 0,0-1,19-16,28-18,2 2,94-45,-33 20,57-31,-59 34,121-85,-237 142,-1 0,-1-1,1 0,-1 0,-1-1,0-1,0 1,11-21,81-125,-90 140,-1 0,-1 0,0-1,-2 0,1 0,3-19,-2 7,1 0,20-42,7-23,-3 1,48-92,-45 108,-3 0,21-83,-40 113,2 1,26-55,-4 7,34-122,-51 146,116-400,-40-12,5-198,-47 297,8-533,-64 255,0 633,-1 0,-2 0,0 0,-13-41,-46-104,35 100,0 3,-4 2,-62-101,62 122,-44-48,4 4,-57-59,97 116,4 7,-2 1,-1 1,-54-32,26 17,-321-199,354 224,-5-3,-1 1,-67-25,-25 1,-913-319,1013 353,-1 1,0 1,0 0,0 2,-36 1,-13-3,-265-32,-289-17,491 51,0 6,1 6,-139 28,60 3,-199 44,356-70,0 3,-90 39,22-5,-18 8,125-49,-1 1,2 0,0 1,0 1,-16 16,19-17,-1 0,0-1,0-1,-28 13,8-4,-67 34,-99 59,159-80,30-22,0 0,-28 15,32-19,1-1,-1 1,1 1,0-1,-6 9,-17 13,-4 0,-86 69,-115 121,163-143,-195 220,218-233,-110 149,-36 60,152-213,-66 116,-15 74,105-198,2 2,2 1,-14 86,24-109,-7 32,1-12,3 1,2 0,-1 58,10 1057,4-1067,3 0,25 103,-4-27,-19-100,4 0,42 123,-34-134,16 74,-17-55,4-2,40 83,-8-17,59 149,-82-218,77 125,-20-44,29 42,43 16,193 198,-341-398,21 25,3-2,1-1,49 35,-26-28,122 79,516 269,-674-379,199 100,-176-93,2-2,84 21,538 73,-657-111,34 5,72 8,-107-15,0-1,1 0,-1-2,0 0,20-5,224-73,-84 30,310-83,-198 72,-124 28,211-69,-204 31,104-58,162-82,-326 150,189-136,-274 175,-1-2,0 0,-2-2,-1-1,-1-1,-1 0,25-48,36-61,66-124,14-119,-126 277,40-191,-52 146,14-65,2 48,24-121,52-372,-91 450,-19 147,1 17,12-45,5-35,15-482,-39 591,-4-654,-13 448,-46-221,-1 101,48 246,9 47,-2 0,-17-51,9 50,-35-92,43 121,-1 1,-1 0,-1 0,-1 2,-14-18,1 8,-1 0,-1 2,-1 1,-1 2,-45-26,-50-20,-231-90,27 65,159 50,41 10,-179-23,-401-2,509 44,-145-4,-175-1,-199 4,471 17,197-1,0 1,0 3,1 2,-75 20,66-13,-95 11,-22 5,-200 79,341-98,-52 17,-157 72,223-87,-1 2,2 0,0 2,1 0,-23 26,-19 17,3-9,-83 80,67-62,-148 105,159-128,-22 14,50-38,2 2,0 1,-46 46,-29 42,-86 103,97-76,39-41,35-57,-38 52,47-73,1 0,1 1,-19 47,7-13,-41 119,44-120,2 2,-13 67,-11 32,22-85,3 2,-9 78,21-88,3 74,4-75,-11 86,-13 150,24 5,1-111,-2-156,0 39,1-52,-1-19,0-6,72-429,-62 383,-4 17,4-20,28-88,15 40,-24 31,-13 33,-2 0,-1 0,13-65,-4-77,0 15,-7 47,15-47,-13 76,-3 0,3-108,-17 156,2 1,2-1,1 1,2 0,1 0,22-58,29-83,-6 15,-17 70,70-130,5 12,26-44,-93 178,-9 16,2 0,74-92,-98 139,252-278,-246 272,1 1,1 1,1 1,0 1,1 1,1 1,0 1,46-18,12-3,-53 21,1 0,56-14,433-89,-476 109,1 1,1 3,81 3,59-4,363-25,8 29,-224 2,569-2,-813 2,112 18,79 30,-227-40,105 23,-135-26,0 0,0 1,-1 1,33 19,-42-20,0 1,-1 0,0 1,-1 0,0 0,9 14,45 73,-22-31,161 216,114 178,-309-446,36 58,49 113,-33-49,41 111,83 307,94 322,-141-405,-119-402,-11-35,3-1,20 52,-23-67,-1 1,0 0,-2 0,3 24,2 9,-1-1,-3 0,-1 92,-1 1,-1-124,10 35,1 13,-9 5,-4 0,-4 0,-12 75,5-73,-31 115,-74 122,78-220,-17 22,21-47,-119 217,108-197,-100 143,75-122,47-69,-1-1,-3-2,-53 59,34-47,35-35,-2 1,0-2,0 0,-1 0,0-1,-1-1,-22 12,-112 47,-3-7,-272 73,358-117,-91 38,76-29,-1-3,-93 14,90-22,1 4,-89 34,129-36,-6 3,-74 20,38-14,64-19,0 0,-1-2,-42 7,9-9,22-3,-44 9,-3 2,0-4,-1-4,-92-7,35 1,46 3,-105-3,72-20,90 15,-98-27,87 23,-57-23,31 10,8 6,41 12,0 0,1-2,-38-17,42 16,-1 1,0 1,-34-8,-18-5,6-2,36 14,2-2,-34-15,-202-90,241 107,-38-8,47 13,1 0,-1 0,0-2,1 1,0-2,1 0,-1 0,-13-11,13 9,1 1,-1-1,-16-5,15 6,-1 0,-19-13,11 5,-31-15,32 19,1-1,-22-16,-67-44,66 49,34 19,-1-1,1-1,-14-9,-214-151,122 92,-7-5,110 69,-21-17,0 2,-2 2,-71-36,82 49,2-1,-1-1,1-1,-37-28,51 34,1-1,-1 0,1 0,1-1,0 0,0 0,0-1,1 1,1-2,0 1,0 0,1-1,-4-13,-50-187,46 163,3 11,-23-60,-39-100,20 56,-2-23,28 84,9 19,3 0,2-1,-4-112,-22-92,19 156,4 28,3 25,-5-111,16-635,2 327,-3 466,2 0,-1 1,2-1,1-10,4-1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47:43.9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98,'1538'0,"-1335"16,-25 0,516-14,-352-3,-279-2,64-11,60-3,-85 17,251-11,-307 6,661-44,-400 33,7 0,295 17,-571 2,-1 1,1 1,54 16,-51-11,0-1,66 5,-47-12,117 9,71 34,-177-38,1-4,84-5,-34 0,1108 2,-1209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48:22.3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0,'11'0,"14"0,43 0,37 0,44 0,92 0,77 0,55 0,21 0,-18 0,-68 0,-81 0,-78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48:31.0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1,'2443'0,"-2415"0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5:48:39.7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2,'94'-2,"106"5,-130 11,-5 0,14 2,-56-10,37 5,28 6,-62-11,0-1,27 1,382-3,-215-5,-183-1,0-1,0-1,0-3,-1 0,57-23,-79 27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676F0-C6E5-4588-8480-ACCEA6D60664}" type="datetimeFigureOut">
              <a:rPr lang="en-US" smtClean="0"/>
              <a:t>5/17/2022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A4C25-1DDB-4534-BB3B-8C9B89DC2F80}" type="slidenum">
              <a:rPr lang="en-US" smtClean="0"/>
              <a:t>‹#›</a:t>
            </a:fld>
            <a:endParaRPr lang="en-US" dirty="0"/>
          </a:p>
        </p:txBody>
      </p:sp>
    </p:spTree>
    <p:extLst>
      <p:ext uri="{BB962C8B-B14F-4D97-AF65-F5344CB8AC3E}">
        <p14:creationId xmlns:p14="http://schemas.microsoft.com/office/powerpoint/2010/main" val="1958652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 into new industries and grow relationships – Getting involved with exhibitions stands and exhibition and conference </a:t>
            </a:r>
            <a:r>
              <a:rPr lang="en-US" dirty="0" err="1"/>
              <a:t>centres</a:t>
            </a:r>
            <a:endParaRPr lang="en-US" dirty="0"/>
          </a:p>
          <a:p>
            <a:r>
              <a:rPr lang="en-US" dirty="0"/>
              <a:t>Identify new products and opportunities – Could be a product or a service </a:t>
            </a:r>
          </a:p>
        </p:txBody>
      </p:sp>
      <p:sp>
        <p:nvSpPr>
          <p:cNvPr id="4" name="Slide Number Placeholder 3"/>
          <p:cNvSpPr>
            <a:spLocks noGrp="1"/>
          </p:cNvSpPr>
          <p:nvPr>
            <p:ph type="sldNum" sz="quarter" idx="5"/>
          </p:nvPr>
        </p:nvSpPr>
        <p:spPr/>
        <p:txBody>
          <a:bodyPr/>
          <a:lstStyle/>
          <a:p>
            <a:fld id="{485A4C25-1DDB-4534-BB3B-8C9B89DC2F80}" type="slidenum">
              <a:rPr lang="en-US" smtClean="0"/>
              <a:t>1</a:t>
            </a:fld>
            <a:endParaRPr lang="en-US" dirty="0"/>
          </a:p>
        </p:txBody>
      </p:sp>
    </p:spTree>
    <p:extLst>
      <p:ext uri="{BB962C8B-B14F-4D97-AF65-F5344CB8AC3E}">
        <p14:creationId xmlns:p14="http://schemas.microsoft.com/office/powerpoint/2010/main" val="322228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5A4C25-1DDB-4534-BB3B-8C9B89DC2F80}" type="slidenum">
              <a:rPr lang="en-US" smtClean="0"/>
              <a:t>6</a:t>
            </a:fld>
            <a:endParaRPr lang="en-US" dirty="0"/>
          </a:p>
        </p:txBody>
      </p:sp>
    </p:spTree>
    <p:extLst>
      <p:ext uri="{BB962C8B-B14F-4D97-AF65-F5344CB8AC3E}">
        <p14:creationId xmlns:p14="http://schemas.microsoft.com/office/powerpoint/2010/main" val="398555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Titan Shopfitters – Ster Kinekor</a:t>
            </a:r>
          </a:p>
          <a:p>
            <a:r>
              <a:rPr lang="en-US" dirty="0"/>
              <a:t>Shopfitting concepts – Sorbet account</a:t>
            </a:r>
          </a:p>
          <a:p>
            <a:endParaRPr lang="en-US" dirty="0"/>
          </a:p>
        </p:txBody>
      </p:sp>
      <p:sp>
        <p:nvSpPr>
          <p:cNvPr id="4" name="Slide Number Placeholder 3"/>
          <p:cNvSpPr>
            <a:spLocks noGrp="1"/>
          </p:cNvSpPr>
          <p:nvPr>
            <p:ph type="sldNum" sz="quarter" idx="5"/>
          </p:nvPr>
        </p:nvSpPr>
        <p:spPr/>
        <p:txBody>
          <a:bodyPr/>
          <a:lstStyle/>
          <a:p>
            <a:fld id="{485A4C25-1DDB-4534-BB3B-8C9B89DC2F80}" type="slidenum">
              <a:rPr lang="en-US" smtClean="0"/>
              <a:t>16</a:t>
            </a:fld>
            <a:endParaRPr lang="en-US" dirty="0"/>
          </a:p>
        </p:txBody>
      </p:sp>
    </p:spTree>
    <p:extLst>
      <p:ext uri="{BB962C8B-B14F-4D97-AF65-F5344CB8AC3E}">
        <p14:creationId xmlns:p14="http://schemas.microsoft.com/office/powerpoint/2010/main" val="1355959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162A-BD34-AD0C-536F-FA796D6D0C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F0917-F167-ADE3-668B-F9F7B865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26AE77-89E4-22C0-60E2-2209F9E986B6}"/>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5" name="Footer Placeholder 4">
            <a:extLst>
              <a:ext uri="{FF2B5EF4-FFF2-40B4-BE49-F238E27FC236}">
                <a16:creationId xmlns:a16="http://schemas.microsoft.com/office/drawing/2014/main" id="{F6B48D7F-64AF-481B-337E-18206351E0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034EFB-E200-35B4-5F31-451CBD3CD83D}"/>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346884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6C568-DC09-536B-8C96-150B7603D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4C5754-F1FC-35B6-50DC-307523DC0D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C1F450-D860-755B-8644-696AF34C6A4B}"/>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5" name="Footer Placeholder 4">
            <a:extLst>
              <a:ext uri="{FF2B5EF4-FFF2-40B4-BE49-F238E27FC236}">
                <a16:creationId xmlns:a16="http://schemas.microsoft.com/office/drawing/2014/main" id="{9713A47A-483E-41B0-38BD-9CB846E04D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40A33E-C51B-7B72-20C0-9C12775E42B5}"/>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98605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D35628-78A5-95CD-F7B9-B0575BB9AD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0DBDA-677E-2FE4-92CB-6366E8C37B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C688C-F741-8B51-E056-E32ED8E0D071}"/>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5" name="Footer Placeholder 4">
            <a:extLst>
              <a:ext uri="{FF2B5EF4-FFF2-40B4-BE49-F238E27FC236}">
                <a16:creationId xmlns:a16="http://schemas.microsoft.com/office/drawing/2014/main" id="{F3B0F1DB-4A0B-6FA3-FBE4-BE44C3189F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BAFCD3-1A6C-5B32-DD3B-D05909BE0849}"/>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1020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0ECD-154B-AA01-B7F8-20FAA1F7F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FEF55-9BED-A755-E55F-D14FF49841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E72AE-C4F3-94DC-40B1-0DB464A218E6}"/>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5" name="Footer Placeholder 4">
            <a:extLst>
              <a:ext uri="{FF2B5EF4-FFF2-40B4-BE49-F238E27FC236}">
                <a16:creationId xmlns:a16="http://schemas.microsoft.com/office/drawing/2014/main" id="{D1E8FDA5-EEFE-9A9D-3E13-2920487CBA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9A263B-DBFA-0188-549D-B8971D968313}"/>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2072043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9391-E317-05DF-6023-0E989F1DAE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F1921-7D4E-75D2-B625-7448F0E1A9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E185BB-A87C-FCE7-54CD-66D10EA89F31}"/>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5" name="Footer Placeholder 4">
            <a:extLst>
              <a:ext uri="{FF2B5EF4-FFF2-40B4-BE49-F238E27FC236}">
                <a16:creationId xmlns:a16="http://schemas.microsoft.com/office/drawing/2014/main" id="{06CE0349-DF4C-7616-9129-05B8259926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094C86-0D8D-C5EB-1535-691B1A70F17B}"/>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67954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D2390-FAA6-D96F-3119-5B562A1D0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BADC2C-E2A5-5733-2DC9-FFC5264F41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23242-4B11-3835-B084-ED9A8E1DE9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4A30AF-0ECE-9447-18D8-1D86986B6DC7}"/>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6" name="Footer Placeholder 5">
            <a:extLst>
              <a:ext uri="{FF2B5EF4-FFF2-40B4-BE49-F238E27FC236}">
                <a16:creationId xmlns:a16="http://schemas.microsoft.com/office/drawing/2014/main" id="{412A9C0E-48C6-751A-79B3-71C1550D0D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78409F-075F-3F1C-1E9E-1662B1CF171C}"/>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340837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5282-1080-1BDC-1A79-0C919A526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9972DE-7BC2-C17F-473D-DDBA4F9CB6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31886E-E8B6-464C-C6E7-642C898680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FF4161-147F-DF3E-004D-6AC49A0982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D34123-41F6-6F50-3148-76585350F5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718BCC-EABB-F9DE-9113-B4ABB6906356}"/>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8" name="Footer Placeholder 7">
            <a:extLst>
              <a:ext uri="{FF2B5EF4-FFF2-40B4-BE49-F238E27FC236}">
                <a16:creationId xmlns:a16="http://schemas.microsoft.com/office/drawing/2014/main" id="{C67FDA54-CA3D-CFEF-193F-CAB9CB5965E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50BE93-6DEA-DF74-5CBD-64D85452BB52}"/>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399614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7B998-E2E3-35D5-D009-971B03254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5915D8-1E38-27D1-79C6-9BB89F98E0A0}"/>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4" name="Footer Placeholder 3">
            <a:extLst>
              <a:ext uri="{FF2B5EF4-FFF2-40B4-BE49-F238E27FC236}">
                <a16:creationId xmlns:a16="http://schemas.microsoft.com/office/drawing/2014/main" id="{9EFF1D2F-9C7F-6605-66D2-DFECC5554DA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784C053-500B-6535-23E4-0A0043ACE7C2}"/>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397361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40ACC-8684-57B4-E1CA-09BE8456BC06}"/>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3" name="Footer Placeholder 2">
            <a:extLst>
              <a:ext uri="{FF2B5EF4-FFF2-40B4-BE49-F238E27FC236}">
                <a16:creationId xmlns:a16="http://schemas.microsoft.com/office/drawing/2014/main" id="{92E456F1-A0CA-36EF-1AC5-63126E5F85F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77D9CB-7790-9EC4-D29B-4A280E8EAD87}"/>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211356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7572-1AB0-897C-B3AD-30AE64468B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2A41AA-9460-25CC-4139-C2D778B729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0BBE86-7855-7C3E-C718-CB9A43485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1158A-9DF5-71DE-70A5-5F4E6A931DE0}"/>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6" name="Footer Placeholder 5">
            <a:extLst>
              <a:ext uri="{FF2B5EF4-FFF2-40B4-BE49-F238E27FC236}">
                <a16:creationId xmlns:a16="http://schemas.microsoft.com/office/drawing/2014/main" id="{426DB272-7670-6D77-D957-2F04417839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0C352C-E01C-F4DF-4BA2-5AE8AB24E023}"/>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3813099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B69E-178A-7B50-3B4A-4433F4304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93FB-5F11-DE97-6731-2B3984B3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8986F7-B7B2-B7FD-F4CA-ECAFA9633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CAC09-CDC5-7F24-FA58-62405BA4A572}"/>
              </a:ext>
            </a:extLst>
          </p:cNvPr>
          <p:cNvSpPr>
            <a:spLocks noGrp="1"/>
          </p:cNvSpPr>
          <p:nvPr>
            <p:ph type="dt" sz="half" idx="10"/>
          </p:nvPr>
        </p:nvSpPr>
        <p:spPr/>
        <p:txBody>
          <a:bodyPr/>
          <a:lstStyle/>
          <a:p>
            <a:fld id="{511D45E5-A556-4612-8304-DD57E363300A}" type="datetimeFigureOut">
              <a:rPr lang="en-US" smtClean="0"/>
              <a:t>5/17/2022</a:t>
            </a:fld>
            <a:endParaRPr lang="en-US" dirty="0"/>
          </a:p>
        </p:txBody>
      </p:sp>
      <p:sp>
        <p:nvSpPr>
          <p:cNvPr id="6" name="Footer Placeholder 5">
            <a:extLst>
              <a:ext uri="{FF2B5EF4-FFF2-40B4-BE49-F238E27FC236}">
                <a16:creationId xmlns:a16="http://schemas.microsoft.com/office/drawing/2014/main" id="{BAF6FBAC-F743-75B2-172F-EA17C8F89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71B14A-BFBD-2D14-6BC0-CBD23BAA9CC6}"/>
              </a:ext>
            </a:extLst>
          </p:cNvPr>
          <p:cNvSpPr>
            <a:spLocks noGrp="1"/>
          </p:cNvSpPr>
          <p:nvPr>
            <p:ph type="sldNum" sz="quarter" idx="12"/>
          </p:nvPr>
        </p:nvSpPr>
        <p:spPr/>
        <p:txBody>
          <a:bodyPr/>
          <a:lstStyle/>
          <a:p>
            <a:fld id="{FF8FBE7C-47F7-4623-B0A8-413BC55DF6FC}" type="slidenum">
              <a:rPr lang="en-US" smtClean="0"/>
              <a:t>‹#›</a:t>
            </a:fld>
            <a:endParaRPr lang="en-US" dirty="0"/>
          </a:p>
        </p:txBody>
      </p:sp>
    </p:spTree>
    <p:extLst>
      <p:ext uri="{BB962C8B-B14F-4D97-AF65-F5344CB8AC3E}">
        <p14:creationId xmlns:p14="http://schemas.microsoft.com/office/powerpoint/2010/main" val="1488367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701E05-73AA-B9CD-4236-BBC987E6B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A9841D-E6F2-DEFC-7E28-B97BB1D03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2142A-9C69-CD59-97CB-EDD22981B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D45E5-A556-4612-8304-DD57E363300A}" type="datetimeFigureOut">
              <a:rPr lang="en-US" smtClean="0"/>
              <a:t>5/17/2022</a:t>
            </a:fld>
            <a:endParaRPr lang="en-US" dirty="0"/>
          </a:p>
        </p:txBody>
      </p:sp>
      <p:sp>
        <p:nvSpPr>
          <p:cNvPr id="5" name="Footer Placeholder 4">
            <a:extLst>
              <a:ext uri="{FF2B5EF4-FFF2-40B4-BE49-F238E27FC236}">
                <a16:creationId xmlns:a16="http://schemas.microsoft.com/office/drawing/2014/main" id="{56296E89-261B-A95B-4002-CDDAFE17C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92E9A98-A96A-3695-F92F-B88E46D13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FBE7C-47F7-4623-B0A8-413BC55DF6FC}" type="slidenum">
              <a:rPr lang="en-US" smtClean="0"/>
              <a:t>‹#›</a:t>
            </a:fld>
            <a:endParaRPr lang="en-US" dirty="0"/>
          </a:p>
        </p:txBody>
      </p:sp>
    </p:spTree>
    <p:extLst>
      <p:ext uri="{BB962C8B-B14F-4D97-AF65-F5344CB8AC3E}">
        <p14:creationId xmlns:p14="http://schemas.microsoft.com/office/powerpoint/2010/main" val="1579867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customXml" Target="../ink/ink3.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2.xml"/><Relationship Id="rId10" Type="http://schemas.openxmlformats.org/officeDocument/2006/relationships/image" Target="../media/image22.png"/><Relationship Id="rId4" Type="http://schemas.openxmlformats.org/officeDocument/2006/relationships/image" Target="../media/image20.jpeg"/><Relationship Id="rId9" Type="http://schemas.openxmlformats.org/officeDocument/2006/relationships/customXml" Target="../ink/ink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customXml" Target="../ink/ink5.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10.xml"/><Relationship Id="rId3" Type="http://schemas.openxmlformats.org/officeDocument/2006/relationships/image" Target="../media/image27.png"/><Relationship Id="rId7" Type="http://schemas.openxmlformats.org/officeDocument/2006/relationships/customXml" Target="../ink/ink7.xml"/><Relationship Id="rId12" Type="http://schemas.openxmlformats.org/officeDocument/2006/relationships/image" Target="../media/image32.png"/><Relationship Id="rId2" Type="http://schemas.openxmlformats.org/officeDocument/2006/relationships/image" Target="../media/image26.png"/><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customXml" Target="../ink/ink9.xml"/><Relationship Id="rId5" Type="http://schemas.openxmlformats.org/officeDocument/2006/relationships/customXml" Target="../ink/ink6.xml"/><Relationship Id="rId15" Type="http://schemas.openxmlformats.org/officeDocument/2006/relationships/customXml" Target="../ink/ink11.xm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customXml" Target="../ink/ink8.xml"/><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41.png"/><Relationship Id="rId18" Type="http://schemas.openxmlformats.org/officeDocument/2006/relationships/customXml" Target="../ink/ink19.xml"/><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customXml" Target="../ink/ink16.xml"/><Relationship Id="rId17" Type="http://schemas.openxmlformats.org/officeDocument/2006/relationships/image" Target="../media/image43.png"/><Relationship Id="rId2" Type="http://schemas.openxmlformats.org/officeDocument/2006/relationships/image" Target="../media/image35.png"/><Relationship Id="rId16" Type="http://schemas.openxmlformats.org/officeDocument/2006/relationships/customXml" Target="../ink/ink18.xml"/><Relationship Id="rId1" Type="http://schemas.openxmlformats.org/officeDocument/2006/relationships/slideLayout" Target="../slideLayouts/slideLayout2.xml"/><Relationship Id="rId6" Type="http://schemas.openxmlformats.org/officeDocument/2006/relationships/customXml" Target="../ink/ink13.xml"/><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42.png"/><Relationship Id="rId10" Type="http://schemas.openxmlformats.org/officeDocument/2006/relationships/customXml" Target="../ink/ink15.xml"/><Relationship Id="rId19" Type="http://schemas.openxmlformats.org/officeDocument/2006/relationships/image" Target="../media/image44.png"/><Relationship Id="rId4" Type="http://schemas.openxmlformats.org/officeDocument/2006/relationships/customXml" Target="../ink/ink12.xml"/><Relationship Id="rId9" Type="http://schemas.openxmlformats.org/officeDocument/2006/relationships/image" Target="../media/image39.png"/><Relationship Id="rId14" Type="http://schemas.openxmlformats.org/officeDocument/2006/relationships/customXml" Target="../ink/ink1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074" name="Picture 2" descr="10 Simple Tricks to Deal With Difficult Clients Effectively - Account  Manager Tips">
            <a:extLst>
              <a:ext uri="{FF2B5EF4-FFF2-40B4-BE49-F238E27FC236}">
                <a16:creationId xmlns:a16="http://schemas.microsoft.com/office/drawing/2014/main" id="{C6B8571B-2430-6E45-DD56-5B86A1F0E0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39" r="585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797B78-4DB5-8749-9212-E6356A24E3AA}"/>
              </a:ext>
            </a:extLst>
          </p:cNvPr>
          <p:cNvSpPr txBox="1"/>
          <p:nvPr/>
        </p:nvSpPr>
        <p:spPr>
          <a:xfrm>
            <a:off x="390525" y="5657850"/>
            <a:ext cx="10115550" cy="646331"/>
          </a:xfrm>
          <a:prstGeom prst="rect">
            <a:avLst/>
          </a:prstGeom>
          <a:noFill/>
        </p:spPr>
        <p:txBody>
          <a:bodyPr wrap="square" rtlCol="0">
            <a:spAutoFit/>
          </a:bodyPr>
          <a:lstStyle/>
          <a:p>
            <a:r>
              <a:rPr lang="en-US" sz="3600" dirty="0">
                <a:solidFill>
                  <a:schemeClr val="bg1"/>
                </a:solidFill>
              </a:rPr>
              <a:t>SHOPFITTERS TRAINING</a:t>
            </a:r>
          </a:p>
        </p:txBody>
      </p:sp>
    </p:spTree>
    <p:extLst>
      <p:ext uri="{BB962C8B-B14F-4D97-AF65-F5344CB8AC3E}">
        <p14:creationId xmlns:p14="http://schemas.microsoft.com/office/powerpoint/2010/main" val="3702236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Back to basics Stock Photos, Royalty Free Back to basics Images |  Depositphotos">
            <a:extLst>
              <a:ext uri="{FF2B5EF4-FFF2-40B4-BE49-F238E27FC236}">
                <a16:creationId xmlns:a16="http://schemas.microsoft.com/office/drawing/2014/main" id="{18092950-75DD-33EB-AFF9-53DA50F644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39"/>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894D7B98-3948-5E92-E9FD-54021E4E50DB}"/>
              </a:ext>
            </a:extLst>
          </p:cNvPr>
          <p:cNvSpPr>
            <a:spLocks noGrp="1"/>
          </p:cNvSpPr>
          <p:nvPr>
            <p:ph type="title"/>
          </p:nvPr>
        </p:nvSpPr>
        <p:spPr>
          <a:xfrm>
            <a:off x="709448" y="1913950"/>
            <a:ext cx="4204137" cy="1342754"/>
          </a:xfrm>
        </p:spPr>
        <p:txBody>
          <a:bodyPr>
            <a:normAutofit/>
          </a:bodyPr>
          <a:lstStyle/>
          <a:p>
            <a:pPr algn="ctr"/>
            <a:r>
              <a:rPr lang="en-US" sz="3600" dirty="0"/>
              <a:t>Plan of action </a:t>
            </a:r>
          </a:p>
        </p:txBody>
      </p:sp>
      <p:cxnSp>
        <p:nvCxnSpPr>
          <p:cNvPr id="2059" name="Straight Connector 7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373ACC4-CD23-0998-3C42-A64E81D4A04F}"/>
              </a:ext>
            </a:extLst>
          </p:cNvPr>
          <p:cNvSpPr>
            <a:spLocks noGrp="1"/>
          </p:cNvSpPr>
          <p:nvPr>
            <p:ph idx="1"/>
          </p:nvPr>
        </p:nvSpPr>
        <p:spPr>
          <a:xfrm>
            <a:off x="525516" y="3417573"/>
            <a:ext cx="4593021" cy="2619839"/>
          </a:xfrm>
        </p:spPr>
        <p:txBody>
          <a:bodyPr anchor="ctr">
            <a:normAutofit/>
          </a:bodyPr>
          <a:lstStyle/>
          <a:p>
            <a:pPr marL="0" indent="0">
              <a:buNone/>
            </a:pPr>
            <a:r>
              <a:rPr lang="en-US" sz="1800" dirty="0"/>
              <a:t> </a:t>
            </a:r>
          </a:p>
          <a:p>
            <a:pPr>
              <a:buFontTx/>
              <a:buChar char="-"/>
            </a:pPr>
            <a:r>
              <a:rPr lang="en-US" sz="1800" dirty="0"/>
              <a:t>Phone </a:t>
            </a:r>
          </a:p>
          <a:p>
            <a:pPr>
              <a:buFontTx/>
              <a:buChar char="-"/>
            </a:pPr>
            <a:r>
              <a:rPr lang="en-US" sz="1800" dirty="0"/>
              <a:t>Appointment</a:t>
            </a:r>
          </a:p>
          <a:p>
            <a:pPr>
              <a:buFontTx/>
              <a:buChar char="-"/>
            </a:pPr>
            <a:r>
              <a:rPr lang="en-US" sz="1800" dirty="0"/>
              <a:t>Needs analysis</a:t>
            </a:r>
          </a:p>
          <a:p>
            <a:pPr>
              <a:buFontTx/>
              <a:buChar char="-"/>
            </a:pPr>
            <a:r>
              <a:rPr lang="en-US" sz="1800" dirty="0"/>
              <a:t>Proposal</a:t>
            </a:r>
          </a:p>
        </p:txBody>
      </p:sp>
    </p:spTree>
    <p:extLst>
      <p:ext uri="{BB962C8B-B14F-4D97-AF65-F5344CB8AC3E}">
        <p14:creationId xmlns:p14="http://schemas.microsoft.com/office/powerpoint/2010/main" val="629637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023C-F720-F7D8-B6E4-60D265A28BB9}"/>
              </a:ext>
            </a:extLst>
          </p:cNvPr>
          <p:cNvSpPr>
            <a:spLocks noGrp="1"/>
          </p:cNvSpPr>
          <p:nvPr>
            <p:ph type="title"/>
          </p:nvPr>
        </p:nvSpPr>
        <p:spPr/>
        <p:txBody>
          <a:bodyPr/>
          <a:lstStyle/>
          <a:p>
            <a:r>
              <a:rPr lang="en-US" dirty="0"/>
              <a:t>How do we deal with this client</a:t>
            </a:r>
          </a:p>
        </p:txBody>
      </p:sp>
      <p:graphicFrame>
        <p:nvGraphicFramePr>
          <p:cNvPr id="16" name="Content Placeholder 2">
            <a:extLst>
              <a:ext uri="{FF2B5EF4-FFF2-40B4-BE49-F238E27FC236}">
                <a16:creationId xmlns:a16="http://schemas.microsoft.com/office/drawing/2014/main" id="{0086F02B-C312-8B41-8A0D-FE617B24D92D}"/>
              </a:ext>
            </a:extLst>
          </p:cNvPr>
          <p:cNvGraphicFramePr>
            <a:graphicFrameLocks noGrp="1"/>
          </p:cNvGraphicFramePr>
          <p:nvPr>
            <p:ph idx="1"/>
            <p:extLst>
              <p:ext uri="{D42A27DB-BD31-4B8C-83A1-F6EECF244321}">
                <p14:modId xmlns:p14="http://schemas.microsoft.com/office/powerpoint/2010/main" val="17627456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197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4671B-D064-2B1E-B996-54F794142B01}"/>
              </a:ext>
            </a:extLst>
          </p:cNvPr>
          <p:cNvSpPr>
            <a:spLocks noGrp="1"/>
          </p:cNvSpPr>
          <p:nvPr>
            <p:ph idx="1"/>
          </p:nvPr>
        </p:nvSpPr>
        <p:spPr>
          <a:xfrm>
            <a:off x="4533900" y="412519"/>
            <a:ext cx="7286625" cy="3092681"/>
          </a:xfrm>
        </p:spPr>
        <p:txBody>
          <a:bodyPr/>
          <a:lstStyle/>
          <a:p>
            <a:r>
              <a:rPr lang="en-US" sz="2000" dirty="0"/>
              <a:t>Providing shopfitters with wall protection</a:t>
            </a:r>
          </a:p>
          <a:p>
            <a:r>
              <a:rPr lang="en-US" sz="2000" dirty="0"/>
              <a:t>Providing flooring products to shopfitters</a:t>
            </a:r>
          </a:p>
          <a:p>
            <a:r>
              <a:rPr lang="en-US" sz="2000" dirty="0"/>
              <a:t>Identify new opportunities for Polysales SA &amp; Africa (products </a:t>
            </a:r>
            <a:r>
              <a:rPr lang="en-US" sz="2000" dirty="0" err="1"/>
              <a:t>etc</a:t>
            </a:r>
            <a:r>
              <a:rPr lang="en-US" sz="2000" dirty="0"/>
              <a:t>)</a:t>
            </a:r>
          </a:p>
          <a:p>
            <a:r>
              <a:rPr lang="en-US" sz="2000" dirty="0"/>
              <a:t>Use their relationships to grow our business</a:t>
            </a:r>
          </a:p>
          <a:p>
            <a:r>
              <a:rPr lang="en-US" sz="2000" dirty="0"/>
              <a:t>Grow into Africa </a:t>
            </a:r>
          </a:p>
          <a:p>
            <a:r>
              <a:rPr lang="en-US" sz="2000" dirty="0"/>
              <a:t>Shopfitters builds expo stands – Polyflor loose lay products</a:t>
            </a:r>
          </a:p>
          <a:p>
            <a:r>
              <a:rPr lang="en-US" sz="2000" dirty="0"/>
              <a:t>Improve “day to day” business (quick wins)</a:t>
            </a:r>
          </a:p>
          <a:p>
            <a:pPr marL="0" indent="0">
              <a:buNone/>
            </a:pPr>
            <a:endParaRPr lang="en-US" dirty="0"/>
          </a:p>
        </p:txBody>
      </p:sp>
      <p:pic>
        <p:nvPicPr>
          <p:cNvPr id="5" name="Picture 4">
            <a:extLst>
              <a:ext uri="{FF2B5EF4-FFF2-40B4-BE49-F238E27FC236}">
                <a16:creationId xmlns:a16="http://schemas.microsoft.com/office/drawing/2014/main" id="{A46509E5-99CA-ED86-711F-150980AFED29}"/>
              </a:ext>
            </a:extLst>
          </p:cNvPr>
          <p:cNvPicPr>
            <a:picLocks noChangeAspect="1"/>
          </p:cNvPicPr>
          <p:nvPr/>
        </p:nvPicPr>
        <p:blipFill>
          <a:blip r:embed="rId2"/>
          <a:stretch>
            <a:fillRect/>
          </a:stretch>
        </p:blipFill>
        <p:spPr>
          <a:xfrm>
            <a:off x="1203546" y="4269812"/>
            <a:ext cx="5959356" cy="1996613"/>
          </a:xfrm>
          <a:prstGeom prst="rect">
            <a:avLst/>
          </a:prstGeom>
        </p:spPr>
      </p:pic>
      <p:pic>
        <p:nvPicPr>
          <p:cNvPr id="7" name="Picture 6">
            <a:extLst>
              <a:ext uri="{FF2B5EF4-FFF2-40B4-BE49-F238E27FC236}">
                <a16:creationId xmlns:a16="http://schemas.microsoft.com/office/drawing/2014/main" id="{A8CF98BF-5E6C-4EC8-C007-77DDF535C36E}"/>
              </a:ext>
            </a:extLst>
          </p:cNvPr>
          <p:cNvPicPr>
            <a:picLocks noChangeAspect="1"/>
          </p:cNvPicPr>
          <p:nvPr/>
        </p:nvPicPr>
        <p:blipFill>
          <a:blip r:embed="rId3"/>
          <a:stretch>
            <a:fillRect/>
          </a:stretch>
        </p:blipFill>
        <p:spPr>
          <a:xfrm>
            <a:off x="6336990" y="4356895"/>
            <a:ext cx="4651464" cy="1673788"/>
          </a:xfrm>
          <a:prstGeom prst="rect">
            <a:avLst/>
          </a:prstGeom>
        </p:spPr>
      </p:pic>
      <p:sp>
        <p:nvSpPr>
          <p:cNvPr id="4" name="AutoShape 6" descr="Opportunity Stock Photos, Royalty Free Opportunity Images | Depositphotos">
            <a:extLst>
              <a:ext uri="{FF2B5EF4-FFF2-40B4-BE49-F238E27FC236}">
                <a16:creationId xmlns:a16="http://schemas.microsoft.com/office/drawing/2014/main" id="{AF90C256-6BC6-FC79-6DE8-0CD42A14E7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136" name="Picture 16" descr="10,974 Opportunity Ahead Stock Photos and Images - 123RF">
            <a:extLst>
              <a:ext uri="{FF2B5EF4-FFF2-40B4-BE49-F238E27FC236}">
                <a16:creationId xmlns:a16="http://schemas.microsoft.com/office/drawing/2014/main" id="{3EB1BB4B-69FB-3074-168B-4FAA7E2EE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6" y="59763"/>
            <a:ext cx="4286250" cy="42862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121A70CC-8C04-18F4-E19C-48E70EEBC010}"/>
                  </a:ext>
                </a:extLst>
              </p14:cNvPr>
              <p14:cNvContentPartPr/>
              <p14:nvPr/>
            </p14:nvContentPartPr>
            <p14:xfrm>
              <a:off x="4206729" y="5502572"/>
              <a:ext cx="1843920" cy="477360"/>
            </p14:xfrm>
          </p:contentPart>
        </mc:Choice>
        <mc:Fallback xmlns="">
          <p:pic>
            <p:nvPicPr>
              <p:cNvPr id="2" name="Ink 1">
                <a:extLst>
                  <a:ext uri="{FF2B5EF4-FFF2-40B4-BE49-F238E27FC236}">
                    <a16:creationId xmlns:a16="http://schemas.microsoft.com/office/drawing/2014/main" id="{121A70CC-8C04-18F4-E19C-48E70EEBC010}"/>
                  </a:ext>
                </a:extLst>
              </p:cNvPr>
              <p:cNvPicPr/>
              <p:nvPr/>
            </p:nvPicPr>
            <p:blipFill>
              <a:blip r:embed="rId6"/>
              <a:stretch>
                <a:fillRect/>
              </a:stretch>
            </p:blipFill>
            <p:spPr>
              <a:xfrm>
                <a:off x="4153089" y="5394932"/>
                <a:ext cx="1951560" cy="693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F8313BB8-8478-364A-AEA9-A3BCC7C968D3}"/>
                  </a:ext>
                </a:extLst>
              </p14:cNvPr>
              <p14:cNvContentPartPr/>
              <p14:nvPr/>
            </p14:nvContentPartPr>
            <p14:xfrm>
              <a:off x="7174209" y="4699052"/>
              <a:ext cx="3431520" cy="154800"/>
            </p14:xfrm>
          </p:contentPart>
        </mc:Choice>
        <mc:Fallback xmlns="">
          <p:pic>
            <p:nvPicPr>
              <p:cNvPr id="6" name="Ink 5">
                <a:extLst>
                  <a:ext uri="{FF2B5EF4-FFF2-40B4-BE49-F238E27FC236}">
                    <a16:creationId xmlns:a16="http://schemas.microsoft.com/office/drawing/2014/main" id="{F8313BB8-8478-364A-AEA9-A3BCC7C968D3}"/>
                  </a:ext>
                </a:extLst>
              </p:cNvPr>
              <p:cNvPicPr/>
              <p:nvPr/>
            </p:nvPicPr>
            <p:blipFill>
              <a:blip r:embed="rId8"/>
              <a:stretch>
                <a:fillRect/>
              </a:stretch>
            </p:blipFill>
            <p:spPr>
              <a:xfrm>
                <a:off x="7120569" y="4591412"/>
                <a:ext cx="353916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F964111-C5EE-69BE-0D28-65EBF42E9634}"/>
                  </a:ext>
                </a:extLst>
              </p14:cNvPr>
              <p14:cNvContentPartPr/>
              <p14:nvPr/>
            </p14:nvContentPartPr>
            <p14:xfrm>
              <a:off x="6343689" y="4845572"/>
              <a:ext cx="4329360" cy="289440"/>
            </p14:xfrm>
          </p:contentPart>
        </mc:Choice>
        <mc:Fallback xmlns="">
          <p:pic>
            <p:nvPicPr>
              <p:cNvPr id="8" name="Ink 7">
                <a:extLst>
                  <a:ext uri="{FF2B5EF4-FFF2-40B4-BE49-F238E27FC236}">
                    <a16:creationId xmlns:a16="http://schemas.microsoft.com/office/drawing/2014/main" id="{FF964111-C5EE-69BE-0D28-65EBF42E9634}"/>
                  </a:ext>
                </a:extLst>
              </p:cNvPr>
              <p:cNvPicPr/>
              <p:nvPr/>
            </p:nvPicPr>
            <p:blipFill>
              <a:blip r:embed="rId10"/>
              <a:stretch>
                <a:fillRect/>
              </a:stretch>
            </p:blipFill>
            <p:spPr>
              <a:xfrm>
                <a:off x="6289689" y="4737572"/>
                <a:ext cx="4437000" cy="505080"/>
              </a:xfrm>
              <a:prstGeom prst="rect">
                <a:avLst/>
              </a:prstGeom>
            </p:spPr>
          </p:pic>
        </mc:Fallback>
      </mc:AlternateContent>
    </p:spTree>
    <p:extLst>
      <p:ext uri="{BB962C8B-B14F-4D97-AF65-F5344CB8AC3E}">
        <p14:creationId xmlns:p14="http://schemas.microsoft.com/office/powerpoint/2010/main" val="284328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A4C8E9-6798-F092-9818-84B17558427B}"/>
              </a:ext>
            </a:extLst>
          </p:cNvPr>
          <p:cNvPicPr>
            <a:picLocks noChangeAspect="1"/>
          </p:cNvPicPr>
          <p:nvPr/>
        </p:nvPicPr>
        <p:blipFill>
          <a:blip r:embed="rId2"/>
          <a:stretch>
            <a:fillRect/>
          </a:stretch>
        </p:blipFill>
        <p:spPr>
          <a:xfrm>
            <a:off x="557594" y="159708"/>
            <a:ext cx="6896698" cy="3627434"/>
          </a:xfrm>
          <a:prstGeom prst="rect">
            <a:avLst/>
          </a:prstGeom>
        </p:spPr>
      </p:pic>
      <p:pic>
        <p:nvPicPr>
          <p:cNvPr id="7" name="Picture 6">
            <a:extLst>
              <a:ext uri="{FF2B5EF4-FFF2-40B4-BE49-F238E27FC236}">
                <a16:creationId xmlns:a16="http://schemas.microsoft.com/office/drawing/2014/main" id="{A88A723A-2D11-51D2-9A00-9C6B0C6771AD}"/>
              </a:ext>
            </a:extLst>
          </p:cNvPr>
          <p:cNvPicPr>
            <a:picLocks noChangeAspect="1"/>
          </p:cNvPicPr>
          <p:nvPr/>
        </p:nvPicPr>
        <p:blipFill>
          <a:blip r:embed="rId3"/>
          <a:stretch>
            <a:fillRect/>
          </a:stretch>
        </p:blipFill>
        <p:spPr>
          <a:xfrm>
            <a:off x="363392" y="3550959"/>
            <a:ext cx="10684166" cy="3147333"/>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0EE9E27-9127-08D1-C0FF-7031653DAE48}"/>
                  </a:ext>
                </a:extLst>
              </p14:cNvPr>
              <p14:cNvContentPartPr/>
              <p14:nvPr/>
            </p14:nvContentPartPr>
            <p14:xfrm>
              <a:off x="104889" y="3783932"/>
              <a:ext cx="2964960" cy="3135600"/>
            </p14:xfrm>
          </p:contentPart>
        </mc:Choice>
        <mc:Fallback xmlns="">
          <p:pic>
            <p:nvPicPr>
              <p:cNvPr id="2" name="Ink 1">
                <a:extLst>
                  <a:ext uri="{FF2B5EF4-FFF2-40B4-BE49-F238E27FC236}">
                    <a16:creationId xmlns:a16="http://schemas.microsoft.com/office/drawing/2014/main" id="{F0EE9E27-9127-08D1-C0FF-7031653DAE48}"/>
                  </a:ext>
                </a:extLst>
              </p:cNvPr>
              <p:cNvPicPr/>
              <p:nvPr/>
            </p:nvPicPr>
            <p:blipFill>
              <a:blip r:embed="rId5"/>
              <a:stretch>
                <a:fillRect/>
              </a:stretch>
            </p:blipFill>
            <p:spPr>
              <a:xfrm>
                <a:off x="50889" y="3676292"/>
                <a:ext cx="3072600" cy="3351240"/>
              </a:xfrm>
              <a:prstGeom prst="rect">
                <a:avLst/>
              </a:prstGeom>
            </p:spPr>
          </p:pic>
        </mc:Fallback>
      </mc:AlternateContent>
    </p:spTree>
    <p:extLst>
      <p:ext uri="{BB962C8B-B14F-4D97-AF65-F5344CB8AC3E}">
        <p14:creationId xmlns:p14="http://schemas.microsoft.com/office/powerpoint/2010/main" val="835888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61C99-3BA2-0355-586F-07989EDA1E7E}"/>
              </a:ext>
            </a:extLst>
          </p:cNvPr>
          <p:cNvPicPr>
            <a:picLocks noChangeAspect="1"/>
          </p:cNvPicPr>
          <p:nvPr/>
        </p:nvPicPr>
        <p:blipFill>
          <a:blip r:embed="rId2"/>
          <a:stretch>
            <a:fillRect/>
          </a:stretch>
        </p:blipFill>
        <p:spPr>
          <a:xfrm>
            <a:off x="6471481" y="136273"/>
            <a:ext cx="5349704" cy="3406435"/>
          </a:xfrm>
          <a:prstGeom prst="rect">
            <a:avLst/>
          </a:prstGeom>
        </p:spPr>
      </p:pic>
      <p:pic>
        <p:nvPicPr>
          <p:cNvPr id="7" name="Picture 6">
            <a:extLst>
              <a:ext uri="{FF2B5EF4-FFF2-40B4-BE49-F238E27FC236}">
                <a16:creationId xmlns:a16="http://schemas.microsoft.com/office/drawing/2014/main" id="{B2A60329-4E8A-0750-9349-E7A0349A2D08}"/>
              </a:ext>
            </a:extLst>
          </p:cNvPr>
          <p:cNvPicPr>
            <a:picLocks noChangeAspect="1"/>
          </p:cNvPicPr>
          <p:nvPr/>
        </p:nvPicPr>
        <p:blipFill>
          <a:blip r:embed="rId3"/>
          <a:stretch>
            <a:fillRect/>
          </a:stretch>
        </p:blipFill>
        <p:spPr>
          <a:xfrm>
            <a:off x="982870" y="512390"/>
            <a:ext cx="5125750" cy="2516559"/>
          </a:xfrm>
          <a:prstGeom prst="rect">
            <a:avLst/>
          </a:prstGeom>
        </p:spPr>
      </p:pic>
      <p:pic>
        <p:nvPicPr>
          <p:cNvPr id="9" name="Picture 8">
            <a:extLst>
              <a:ext uri="{FF2B5EF4-FFF2-40B4-BE49-F238E27FC236}">
                <a16:creationId xmlns:a16="http://schemas.microsoft.com/office/drawing/2014/main" id="{B4BC2C4C-32AD-C317-0BAF-96A8CD479919}"/>
              </a:ext>
            </a:extLst>
          </p:cNvPr>
          <p:cNvPicPr>
            <a:picLocks noChangeAspect="1"/>
          </p:cNvPicPr>
          <p:nvPr/>
        </p:nvPicPr>
        <p:blipFill>
          <a:blip r:embed="rId4"/>
          <a:stretch>
            <a:fillRect/>
          </a:stretch>
        </p:blipFill>
        <p:spPr>
          <a:xfrm>
            <a:off x="887311" y="3945178"/>
            <a:ext cx="9655377" cy="1767993"/>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DBC8D9DA-AB53-73BB-EBF4-0705234FA716}"/>
                  </a:ext>
                </a:extLst>
              </p14:cNvPr>
              <p14:cNvContentPartPr/>
              <p14:nvPr/>
            </p14:nvContentPartPr>
            <p14:xfrm>
              <a:off x="8240889" y="3106412"/>
              <a:ext cx="2995920" cy="48960"/>
            </p14:xfrm>
          </p:contentPart>
        </mc:Choice>
        <mc:Fallback xmlns="">
          <p:pic>
            <p:nvPicPr>
              <p:cNvPr id="2" name="Ink 1">
                <a:extLst>
                  <a:ext uri="{FF2B5EF4-FFF2-40B4-BE49-F238E27FC236}">
                    <a16:creationId xmlns:a16="http://schemas.microsoft.com/office/drawing/2014/main" id="{DBC8D9DA-AB53-73BB-EBF4-0705234FA716}"/>
                  </a:ext>
                </a:extLst>
              </p:cNvPr>
              <p:cNvPicPr/>
              <p:nvPr/>
            </p:nvPicPr>
            <p:blipFill>
              <a:blip r:embed="rId6"/>
              <a:stretch>
                <a:fillRect/>
              </a:stretch>
            </p:blipFill>
            <p:spPr>
              <a:xfrm>
                <a:off x="8187249" y="2998412"/>
                <a:ext cx="31035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BB2B71C7-A6A3-9177-D8D4-E2F083CADF3C}"/>
                  </a:ext>
                </a:extLst>
              </p14:cNvPr>
              <p14:cNvContentPartPr/>
              <p14:nvPr/>
            </p14:nvContentPartPr>
            <p14:xfrm>
              <a:off x="8077089" y="4372892"/>
              <a:ext cx="988200" cy="360"/>
            </p14:xfrm>
          </p:contentPart>
        </mc:Choice>
        <mc:Fallback xmlns="">
          <p:pic>
            <p:nvPicPr>
              <p:cNvPr id="3" name="Ink 2">
                <a:extLst>
                  <a:ext uri="{FF2B5EF4-FFF2-40B4-BE49-F238E27FC236}">
                    <a16:creationId xmlns:a16="http://schemas.microsoft.com/office/drawing/2014/main" id="{BB2B71C7-A6A3-9177-D8D4-E2F083CADF3C}"/>
                  </a:ext>
                </a:extLst>
              </p:cNvPr>
              <p:cNvPicPr/>
              <p:nvPr/>
            </p:nvPicPr>
            <p:blipFill>
              <a:blip r:embed="rId8"/>
              <a:stretch>
                <a:fillRect/>
              </a:stretch>
            </p:blipFill>
            <p:spPr>
              <a:xfrm>
                <a:off x="8023449" y="4264892"/>
                <a:ext cx="1095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CD28A3FE-43BF-70D0-3BD3-D44DEF860949}"/>
                  </a:ext>
                </a:extLst>
              </p14:cNvPr>
              <p14:cNvContentPartPr/>
              <p14:nvPr/>
            </p14:nvContentPartPr>
            <p14:xfrm>
              <a:off x="8124249" y="5462612"/>
              <a:ext cx="889560" cy="360"/>
            </p14:xfrm>
          </p:contentPart>
        </mc:Choice>
        <mc:Fallback xmlns="">
          <p:pic>
            <p:nvPicPr>
              <p:cNvPr id="4" name="Ink 3">
                <a:extLst>
                  <a:ext uri="{FF2B5EF4-FFF2-40B4-BE49-F238E27FC236}">
                    <a16:creationId xmlns:a16="http://schemas.microsoft.com/office/drawing/2014/main" id="{CD28A3FE-43BF-70D0-3BD3-D44DEF860949}"/>
                  </a:ext>
                </a:extLst>
              </p:cNvPr>
              <p:cNvPicPr/>
              <p:nvPr/>
            </p:nvPicPr>
            <p:blipFill>
              <a:blip r:embed="rId10"/>
              <a:stretch>
                <a:fillRect/>
              </a:stretch>
            </p:blipFill>
            <p:spPr>
              <a:xfrm>
                <a:off x="8070249" y="5354972"/>
                <a:ext cx="997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8ED77271-3904-DC08-69EB-D79B621BE7FA}"/>
                  </a:ext>
                </a:extLst>
              </p14:cNvPr>
              <p14:cNvContentPartPr/>
              <p14:nvPr/>
            </p14:nvContentPartPr>
            <p14:xfrm>
              <a:off x="4653849" y="5450732"/>
              <a:ext cx="622800" cy="36720"/>
            </p14:xfrm>
          </p:contentPart>
        </mc:Choice>
        <mc:Fallback xmlns="">
          <p:pic>
            <p:nvPicPr>
              <p:cNvPr id="6" name="Ink 5">
                <a:extLst>
                  <a:ext uri="{FF2B5EF4-FFF2-40B4-BE49-F238E27FC236}">
                    <a16:creationId xmlns:a16="http://schemas.microsoft.com/office/drawing/2014/main" id="{8ED77271-3904-DC08-69EB-D79B621BE7FA}"/>
                  </a:ext>
                </a:extLst>
              </p:cNvPr>
              <p:cNvPicPr/>
              <p:nvPr/>
            </p:nvPicPr>
            <p:blipFill>
              <a:blip r:embed="rId12"/>
              <a:stretch>
                <a:fillRect/>
              </a:stretch>
            </p:blipFill>
            <p:spPr>
              <a:xfrm>
                <a:off x="4599849" y="5342732"/>
                <a:ext cx="73044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F759AB73-4CAB-F2C0-A576-41649036E391}"/>
                  </a:ext>
                </a:extLst>
              </p14:cNvPr>
              <p14:cNvContentPartPr/>
              <p14:nvPr/>
            </p14:nvContentPartPr>
            <p14:xfrm>
              <a:off x="4630449" y="3997052"/>
              <a:ext cx="514440" cy="13320"/>
            </p14:xfrm>
          </p:contentPart>
        </mc:Choice>
        <mc:Fallback xmlns="">
          <p:pic>
            <p:nvPicPr>
              <p:cNvPr id="8" name="Ink 7">
                <a:extLst>
                  <a:ext uri="{FF2B5EF4-FFF2-40B4-BE49-F238E27FC236}">
                    <a16:creationId xmlns:a16="http://schemas.microsoft.com/office/drawing/2014/main" id="{F759AB73-4CAB-F2C0-A576-41649036E391}"/>
                  </a:ext>
                </a:extLst>
              </p:cNvPr>
              <p:cNvPicPr/>
              <p:nvPr/>
            </p:nvPicPr>
            <p:blipFill>
              <a:blip r:embed="rId14"/>
              <a:stretch>
                <a:fillRect/>
              </a:stretch>
            </p:blipFill>
            <p:spPr>
              <a:xfrm>
                <a:off x="4576809" y="3889052"/>
                <a:ext cx="62208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795F8082-BD8C-2421-06A9-602129326E29}"/>
                  </a:ext>
                </a:extLst>
              </p14:cNvPr>
              <p14:cNvContentPartPr/>
              <p14:nvPr/>
            </p14:nvContentPartPr>
            <p14:xfrm>
              <a:off x="1183809" y="4173812"/>
              <a:ext cx="782280" cy="16560"/>
            </p14:xfrm>
          </p:contentPart>
        </mc:Choice>
        <mc:Fallback xmlns="">
          <p:pic>
            <p:nvPicPr>
              <p:cNvPr id="10" name="Ink 9">
                <a:extLst>
                  <a:ext uri="{FF2B5EF4-FFF2-40B4-BE49-F238E27FC236}">
                    <a16:creationId xmlns:a16="http://schemas.microsoft.com/office/drawing/2014/main" id="{795F8082-BD8C-2421-06A9-602129326E29}"/>
                  </a:ext>
                </a:extLst>
              </p:cNvPr>
              <p:cNvPicPr/>
              <p:nvPr/>
            </p:nvPicPr>
            <p:blipFill>
              <a:blip r:embed="rId16"/>
              <a:stretch>
                <a:fillRect/>
              </a:stretch>
            </p:blipFill>
            <p:spPr>
              <a:xfrm>
                <a:off x="1130169" y="4065812"/>
                <a:ext cx="889920" cy="232200"/>
              </a:xfrm>
              <a:prstGeom prst="rect">
                <a:avLst/>
              </a:prstGeom>
            </p:spPr>
          </p:pic>
        </mc:Fallback>
      </mc:AlternateContent>
    </p:spTree>
    <p:extLst>
      <p:ext uri="{BB962C8B-B14F-4D97-AF65-F5344CB8AC3E}">
        <p14:creationId xmlns:p14="http://schemas.microsoft.com/office/powerpoint/2010/main" val="2538732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1587B0-9A2F-6929-CD00-0CBD7AE172D3}"/>
              </a:ext>
            </a:extLst>
          </p:cNvPr>
          <p:cNvPicPr>
            <a:picLocks noChangeAspect="1"/>
          </p:cNvPicPr>
          <p:nvPr/>
        </p:nvPicPr>
        <p:blipFill>
          <a:blip r:embed="rId2"/>
          <a:stretch>
            <a:fillRect/>
          </a:stretch>
        </p:blipFill>
        <p:spPr>
          <a:xfrm>
            <a:off x="3298623" y="598028"/>
            <a:ext cx="4922947" cy="1463167"/>
          </a:xfrm>
          <a:prstGeom prst="rect">
            <a:avLst/>
          </a:prstGeom>
        </p:spPr>
      </p:pic>
      <p:pic>
        <p:nvPicPr>
          <p:cNvPr id="7" name="Picture 6">
            <a:extLst>
              <a:ext uri="{FF2B5EF4-FFF2-40B4-BE49-F238E27FC236}">
                <a16:creationId xmlns:a16="http://schemas.microsoft.com/office/drawing/2014/main" id="{2FFE6FDD-076A-46A1-27A3-6BED1E86F524}"/>
              </a:ext>
            </a:extLst>
          </p:cNvPr>
          <p:cNvPicPr>
            <a:picLocks noChangeAspect="1"/>
          </p:cNvPicPr>
          <p:nvPr/>
        </p:nvPicPr>
        <p:blipFill>
          <a:blip r:embed="rId3"/>
          <a:stretch>
            <a:fillRect/>
          </a:stretch>
        </p:blipFill>
        <p:spPr>
          <a:xfrm>
            <a:off x="2544772" y="3127758"/>
            <a:ext cx="7102455" cy="2225233"/>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1EE6C62-FC57-F224-523B-1B6D208E9412}"/>
                  </a:ext>
                </a:extLst>
              </p14:cNvPr>
              <p14:cNvContentPartPr/>
              <p14:nvPr/>
            </p14:nvContentPartPr>
            <p14:xfrm>
              <a:off x="2953929" y="3821012"/>
              <a:ext cx="5736240" cy="178560"/>
            </p14:xfrm>
          </p:contentPart>
        </mc:Choice>
        <mc:Fallback xmlns="">
          <p:pic>
            <p:nvPicPr>
              <p:cNvPr id="2" name="Ink 1">
                <a:extLst>
                  <a:ext uri="{FF2B5EF4-FFF2-40B4-BE49-F238E27FC236}">
                    <a16:creationId xmlns:a16="http://schemas.microsoft.com/office/drawing/2014/main" id="{21EE6C62-FC57-F224-523B-1B6D208E9412}"/>
                  </a:ext>
                </a:extLst>
              </p:cNvPr>
              <p:cNvPicPr/>
              <p:nvPr/>
            </p:nvPicPr>
            <p:blipFill>
              <a:blip r:embed="rId5"/>
              <a:stretch>
                <a:fillRect/>
              </a:stretch>
            </p:blipFill>
            <p:spPr>
              <a:xfrm>
                <a:off x="2900289" y="3713012"/>
                <a:ext cx="584388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DDBCBC17-658C-7FE5-F53F-FCC184758A75}"/>
                  </a:ext>
                </a:extLst>
              </p14:cNvPr>
              <p14:cNvContentPartPr/>
              <p14:nvPr/>
            </p14:nvContentPartPr>
            <p14:xfrm>
              <a:off x="2989569" y="4090292"/>
              <a:ext cx="5415120" cy="47880"/>
            </p14:xfrm>
          </p:contentPart>
        </mc:Choice>
        <mc:Fallback xmlns="">
          <p:pic>
            <p:nvPicPr>
              <p:cNvPr id="3" name="Ink 2">
                <a:extLst>
                  <a:ext uri="{FF2B5EF4-FFF2-40B4-BE49-F238E27FC236}">
                    <a16:creationId xmlns:a16="http://schemas.microsoft.com/office/drawing/2014/main" id="{DDBCBC17-658C-7FE5-F53F-FCC184758A75}"/>
                  </a:ext>
                </a:extLst>
              </p:cNvPr>
              <p:cNvPicPr/>
              <p:nvPr/>
            </p:nvPicPr>
            <p:blipFill>
              <a:blip r:embed="rId7"/>
              <a:stretch>
                <a:fillRect/>
              </a:stretch>
            </p:blipFill>
            <p:spPr>
              <a:xfrm>
                <a:off x="2935569" y="3982652"/>
                <a:ext cx="552276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2EF3EE42-D64B-6369-755D-241C8CF8B48B}"/>
                  </a:ext>
                </a:extLst>
              </p14:cNvPr>
              <p14:cNvContentPartPr/>
              <p14:nvPr/>
            </p14:nvContentPartPr>
            <p14:xfrm>
              <a:off x="3833409" y="4548212"/>
              <a:ext cx="4008240" cy="83520"/>
            </p14:xfrm>
          </p:contentPart>
        </mc:Choice>
        <mc:Fallback xmlns="">
          <p:pic>
            <p:nvPicPr>
              <p:cNvPr id="8" name="Ink 7">
                <a:extLst>
                  <a:ext uri="{FF2B5EF4-FFF2-40B4-BE49-F238E27FC236}">
                    <a16:creationId xmlns:a16="http://schemas.microsoft.com/office/drawing/2014/main" id="{2EF3EE42-D64B-6369-755D-241C8CF8B48B}"/>
                  </a:ext>
                </a:extLst>
              </p:cNvPr>
              <p:cNvPicPr/>
              <p:nvPr/>
            </p:nvPicPr>
            <p:blipFill>
              <a:blip r:embed="rId9"/>
              <a:stretch>
                <a:fillRect/>
              </a:stretch>
            </p:blipFill>
            <p:spPr>
              <a:xfrm>
                <a:off x="3779769" y="4440212"/>
                <a:ext cx="411588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435FBAE9-4F6E-A1B2-36A4-C1C07E2EF31B}"/>
                  </a:ext>
                </a:extLst>
              </p14:cNvPr>
              <p14:cNvContentPartPr/>
              <p14:nvPr/>
            </p14:nvContentPartPr>
            <p14:xfrm>
              <a:off x="3856809" y="4489532"/>
              <a:ext cx="3976560" cy="107640"/>
            </p14:xfrm>
          </p:contentPart>
        </mc:Choice>
        <mc:Fallback xmlns="">
          <p:pic>
            <p:nvPicPr>
              <p:cNvPr id="9" name="Ink 8">
                <a:extLst>
                  <a:ext uri="{FF2B5EF4-FFF2-40B4-BE49-F238E27FC236}">
                    <a16:creationId xmlns:a16="http://schemas.microsoft.com/office/drawing/2014/main" id="{435FBAE9-4F6E-A1B2-36A4-C1C07E2EF31B}"/>
                  </a:ext>
                </a:extLst>
              </p:cNvPr>
              <p:cNvPicPr/>
              <p:nvPr/>
            </p:nvPicPr>
            <p:blipFill>
              <a:blip r:embed="rId11"/>
              <a:stretch>
                <a:fillRect/>
              </a:stretch>
            </p:blipFill>
            <p:spPr>
              <a:xfrm>
                <a:off x="3802809" y="4381892"/>
                <a:ext cx="408420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80669647-66EC-7DE1-D00C-DA5CF49896BD}"/>
                  </a:ext>
                </a:extLst>
              </p14:cNvPr>
              <p14:cNvContentPartPr/>
              <p14:nvPr/>
            </p14:nvContentPartPr>
            <p14:xfrm>
              <a:off x="8393529" y="4290452"/>
              <a:ext cx="212760" cy="33120"/>
            </p14:xfrm>
          </p:contentPart>
        </mc:Choice>
        <mc:Fallback xmlns="">
          <p:pic>
            <p:nvPicPr>
              <p:cNvPr id="10" name="Ink 9">
                <a:extLst>
                  <a:ext uri="{FF2B5EF4-FFF2-40B4-BE49-F238E27FC236}">
                    <a16:creationId xmlns:a16="http://schemas.microsoft.com/office/drawing/2014/main" id="{80669647-66EC-7DE1-D00C-DA5CF49896BD}"/>
                  </a:ext>
                </a:extLst>
              </p:cNvPr>
              <p:cNvPicPr/>
              <p:nvPr/>
            </p:nvPicPr>
            <p:blipFill>
              <a:blip r:embed="rId13"/>
              <a:stretch>
                <a:fillRect/>
              </a:stretch>
            </p:blipFill>
            <p:spPr>
              <a:xfrm>
                <a:off x="8339529" y="4182452"/>
                <a:ext cx="32040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67B336CF-1FED-B003-691E-57A3663CD056}"/>
                  </a:ext>
                </a:extLst>
              </p14:cNvPr>
              <p14:cNvContentPartPr/>
              <p14:nvPr/>
            </p14:nvContentPartPr>
            <p14:xfrm>
              <a:off x="2930889" y="3938732"/>
              <a:ext cx="1698840" cy="47880"/>
            </p14:xfrm>
          </p:contentPart>
        </mc:Choice>
        <mc:Fallback xmlns="">
          <p:pic>
            <p:nvPicPr>
              <p:cNvPr id="11" name="Ink 10">
                <a:extLst>
                  <a:ext uri="{FF2B5EF4-FFF2-40B4-BE49-F238E27FC236}">
                    <a16:creationId xmlns:a16="http://schemas.microsoft.com/office/drawing/2014/main" id="{67B336CF-1FED-B003-691E-57A3663CD056}"/>
                  </a:ext>
                </a:extLst>
              </p:cNvPr>
              <p:cNvPicPr/>
              <p:nvPr/>
            </p:nvPicPr>
            <p:blipFill>
              <a:blip r:embed="rId15"/>
              <a:stretch>
                <a:fillRect/>
              </a:stretch>
            </p:blipFill>
            <p:spPr>
              <a:xfrm>
                <a:off x="2876889" y="3830732"/>
                <a:ext cx="18064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D31CA6AD-7DDC-D8C8-6440-73C4544BD54B}"/>
                  </a:ext>
                </a:extLst>
              </p14:cNvPr>
              <p14:cNvContentPartPr/>
              <p14:nvPr/>
            </p14:nvContentPartPr>
            <p14:xfrm>
              <a:off x="2960409" y="3763052"/>
              <a:ext cx="5784120" cy="199800"/>
            </p14:xfrm>
          </p:contentPart>
        </mc:Choice>
        <mc:Fallback xmlns="">
          <p:pic>
            <p:nvPicPr>
              <p:cNvPr id="12" name="Ink 11">
                <a:extLst>
                  <a:ext uri="{FF2B5EF4-FFF2-40B4-BE49-F238E27FC236}">
                    <a16:creationId xmlns:a16="http://schemas.microsoft.com/office/drawing/2014/main" id="{D31CA6AD-7DDC-D8C8-6440-73C4544BD54B}"/>
                  </a:ext>
                </a:extLst>
              </p:cNvPr>
              <p:cNvPicPr/>
              <p:nvPr/>
            </p:nvPicPr>
            <p:blipFill>
              <a:blip r:embed="rId17"/>
              <a:stretch>
                <a:fillRect/>
              </a:stretch>
            </p:blipFill>
            <p:spPr>
              <a:xfrm>
                <a:off x="2906409" y="3655412"/>
                <a:ext cx="589176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F30BFA4E-601B-4DFF-0DCF-A95F08064B78}"/>
                  </a:ext>
                </a:extLst>
              </p14:cNvPr>
              <p14:cNvContentPartPr/>
              <p14:nvPr/>
            </p14:nvContentPartPr>
            <p14:xfrm>
              <a:off x="5541249" y="3701492"/>
              <a:ext cx="3143880" cy="168840"/>
            </p14:xfrm>
          </p:contentPart>
        </mc:Choice>
        <mc:Fallback xmlns="">
          <p:pic>
            <p:nvPicPr>
              <p:cNvPr id="13" name="Ink 12">
                <a:extLst>
                  <a:ext uri="{FF2B5EF4-FFF2-40B4-BE49-F238E27FC236}">
                    <a16:creationId xmlns:a16="http://schemas.microsoft.com/office/drawing/2014/main" id="{F30BFA4E-601B-4DFF-0DCF-A95F08064B78}"/>
                  </a:ext>
                </a:extLst>
              </p:cNvPr>
              <p:cNvPicPr/>
              <p:nvPr/>
            </p:nvPicPr>
            <p:blipFill>
              <a:blip r:embed="rId19"/>
              <a:stretch>
                <a:fillRect/>
              </a:stretch>
            </p:blipFill>
            <p:spPr>
              <a:xfrm>
                <a:off x="5487609" y="3593852"/>
                <a:ext cx="3251520" cy="384480"/>
              </a:xfrm>
              <a:prstGeom prst="rect">
                <a:avLst/>
              </a:prstGeom>
            </p:spPr>
          </p:pic>
        </mc:Fallback>
      </mc:AlternateContent>
    </p:spTree>
    <p:extLst>
      <p:ext uri="{BB962C8B-B14F-4D97-AF65-F5344CB8AC3E}">
        <p14:creationId xmlns:p14="http://schemas.microsoft.com/office/powerpoint/2010/main" val="1053735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99751-2B3C-D18E-8CEF-666ECEDA30CC}"/>
              </a:ext>
            </a:extLst>
          </p:cNvPr>
          <p:cNvSpPr>
            <a:spLocks noGrp="1"/>
          </p:cNvSpPr>
          <p:nvPr>
            <p:ph type="title"/>
          </p:nvPr>
        </p:nvSpPr>
        <p:spPr>
          <a:xfrm>
            <a:off x="648928" y="338328"/>
            <a:ext cx="3685032" cy="1608328"/>
          </a:xfrm>
        </p:spPr>
        <p:txBody>
          <a:bodyPr>
            <a:normAutofit/>
          </a:bodyPr>
          <a:lstStyle/>
          <a:p>
            <a:r>
              <a:rPr lang="en-US" sz="3600" dirty="0"/>
              <a:t>Case studies</a:t>
            </a:r>
          </a:p>
        </p:txBody>
      </p:sp>
      <p:sp>
        <p:nvSpPr>
          <p:cNvPr id="6159" name="Rectangle 72">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60"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8" name="Picture 4" descr="Titan Shopfitters - Home | Facebook">
            <a:extLst>
              <a:ext uri="{FF2B5EF4-FFF2-40B4-BE49-F238E27FC236}">
                <a16:creationId xmlns:a16="http://schemas.microsoft.com/office/drawing/2014/main" id="{C0CD172E-5124-8C24-1A28-36F8B14D16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82428" y="2742397"/>
            <a:ext cx="3291840" cy="3291840"/>
          </a:xfrm>
          <a:prstGeom prst="rect">
            <a:avLst/>
          </a:prstGeom>
          <a:noFill/>
          <a:extLst>
            <a:ext uri="{909E8E84-426E-40DD-AFC4-6F175D3DCCD1}">
              <a14:hiddenFill xmlns:a14="http://schemas.microsoft.com/office/drawing/2010/main">
                <a:solidFill>
                  <a:srgbClr val="FFFFFF"/>
                </a:solidFill>
              </a14:hiddenFill>
            </a:ext>
          </a:extLst>
        </p:spPr>
      </p:pic>
      <p:sp>
        <p:nvSpPr>
          <p:cNvPr id="6161"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S &amp; S - Shopfitting Concepts">
            <a:extLst>
              <a:ext uri="{FF2B5EF4-FFF2-40B4-BE49-F238E27FC236}">
                <a16:creationId xmlns:a16="http://schemas.microsoft.com/office/drawing/2014/main" id="{E023AA20-3960-D5C1-303D-9EB47988BE9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23534" y="2742397"/>
            <a:ext cx="3880236"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256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D86551-5488-7085-6EEA-487F261A6E65}"/>
              </a:ext>
            </a:extLst>
          </p:cNvPr>
          <p:cNvPicPr>
            <a:picLocks noChangeAspect="1"/>
          </p:cNvPicPr>
          <p:nvPr/>
        </p:nvPicPr>
        <p:blipFill>
          <a:blip r:embed="rId2"/>
          <a:stretch>
            <a:fillRect/>
          </a:stretch>
        </p:blipFill>
        <p:spPr>
          <a:xfrm>
            <a:off x="1711569" y="214873"/>
            <a:ext cx="8839200" cy="6377505"/>
          </a:xfrm>
          <a:prstGeom prst="rect">
            <a:avLst/>
          </a:prstGeom>
        </p:spPr>
      </p:pic>
    </p:spTree>
    <p:extLst>
      <p:ext uri="{BB962C8B-B14F-4D97-AF65-F5344CB8AC3E}">
        <p14:creationId xmlns:p14="http://schemas.microsoft.com/office/powerpoint/2010/main" val="2840098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CD98D-0E37-3D19-97B2-D4A749E06FCF}"/>
              </a:ext>
            </a:extLst>
          </p:cNvPr>
          <p:cNvPicPr>
            <a:picLocks noChangeAspect="1"/>
          </p:cNvPicPr>
          <p:nvPr/>
        </p:nvPicPr>
        <p:blipFill>
          <a:blip r:embed="rId2"/>
          <a:stretch>
            <a:fillRect/>
          </a:stretch>
        </p:blipFill>
        <p:spPr>
          <a:xfrm>
            <a:off x="799938" y="1052600"/>
            <a:ext cx="11062699" cy="4152445"/>
          </a:xfrm>
          <a:prstGeom prst="rect">
            <a:avLst/>
          </a:prstGeom>
        </p:spPr>
      </p:pic>
    </p:spTree>
    <p:extLst>
      <p:ext uri="{BB962C8B-B14F-4D97-AF65-F5344CB8AC3E}">
        <p14:creationId xmlns:p14="http://schemas.microsoft.com/office/powerpoint/2010/main" val="1806080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042D9E-A0ED-4234-7292-536F270231AA}"/>
              </a:ext>
            </a:extLst>
          </p:cNvPr>
          <p:cNvSpPr>
            <a:spLocks noGrp="1"/>
          </p:cNvSpPr>
          <p:nvPr>
            <p:ph type="title"/>
          </p:nvPr>
        </p:nvSpPr>
        <p:spPr>
          <a:xfrm>
            <a:off x="838201" y="365125"/>
            <a:ext cx="5251316" cy="1807305"/>
          </a:xfrm>
        </p:spPr>
        <p:txBody>
          <a:bodyPr>
            <a:normAutofit/>
          </a:bodyPr>
          <a:lstStyle/>
          <a:p>
            <a:r>
              <a:rPr lang="en-US" dirty="0"/>
              <a:t>What is a shopfitter </a:t>
            </a:r>
          </a:p>
        </p:txBody>
      </p:sp>
      <p:sp>
        <p:nvSpPr>
          <p:cNvPr id="3" name="Content Placeholder 2">
            <a:extLst>
              <a:ext uri="{FF2B5EF4-FFF2-40B4-BE49-F238E27FC236}">
                <a16:creationId xmlns:a16="http://schemas.microsoft.com/office/drawing/2014/main" id="{6AD2BAC6-F8D4-C97E-50FE-D11468761531}"/>
              </a:ext>
            </a:extLst>
          </p:cNvPr>
          <p:cNvSpPr>
            <a:spLocks noGrp="1"/>
          </p:cNvSpPr>
          <p:nvPr>
            <p:ph idx="1"/>
          </p:nvPr>
        </p:nvSpPr>
        <p:spPr>
          <a:xfrm>
            <a:off x="838200" y="2333297"/>
            <a:ext cx="4619621" cy="3843666"/>
          </a:xfrm>
        </p:spPr>
        <p:txBody>
          <a:bodyPr>
            <a:normAutofit/>
          </a:bodyPr>
          <a:lstStyle/>
          <a:p>
            <a:pPr marL="0" indent="0">
              <a:buNone/>
            </a:pPr>
            <a:r>
              <a:rPr lang="en-US" sz="2000" dirty="0"/>
              <a:t>Shopfitting is the business of fitting out commercial premises with equipment, fixtures and fittings. This can be anything from retail, commercial buildings, hospitality and healthcare projects.  </a:t>
            </a:r>
          </a:p>
          <a:p>
            <a:pPr marL="0" indent="0">
              <a:buNone/>
            </a:pPr>
            <a:endParaRPr lang="en-US" sz="2000" dirty="0"/>
          </a:p>
          <a:p>
            <a:pPr marL="0" indent="0">
              <a:buNone/>
            </a:pPr>
            <a:r>
              <a:rPr lang="en-US" sz="2000" dirty="0"/>
              <a:t>NB : No education projects observed however I have come across shopfitters involved in private education projects.</a:t>
            </a:r>
          </a:p>
        </p:txBody>
      </p:sp>
      <p:pic>
        <p:nvPicPr>
          <p:cNvPr id="2050" name="Picture 2" descr="Goodwork Shopfitters | Shopfitters">
            <a:extLst>
              <a:ext uri="{FF2B5EF4-FFF2-40B4-BE49-F238E27FC236}">
                <a16:creationId xmlns:a16="http://schemas.microsoft.com/office/drawing/2014/main" id="{563AEB41-FDD0-F916-F0B8-66B047760D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15" r="2" b="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28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EBD335-02AB-6439-C4E8-7DF212C01116}"/>
              </a:ext>
            </a:extLst>
          </p:cNvPr>
          <p:cNvSpPr>
            <a:spLocks noGrp="1"/>
          </p:cNvSpPr>
          <p:nvPr>
            <p:ph type="title"/>
          </p:nvPr>
        </p:nvSpPr>
        <p:spPr>
          <a:xfrm>
            <a:off x="6513788" y="365125"/>
            <a:ext cx="4840010" cy="1807305"/>
          </a:xfrm>
        </p:spPr>
        <p:txBody>
          <a:bodyPr>
            <a:normAutofit/>
          </a:bodyPr>
          <a:lstStyle/>
          <a:p>
            <a:r>
              <a:rPr lang="en-US" dirty="0"/>
              <a:t>What does a shopfitter do ? </a:t>
            </a:r>
          </a:p>
        </p:txBody>
      </p:sp>
      <p:pic>
        <p:nvPicPr>
          <p:cNvPr id="4098" name="Picture 2" descr="Turnkey solutions from A to Z and from a single source">
            <a:extLst>
              <a:ext uri="{FF2B5EF4-FFF2-40B4-BE49-F238E27FC236}">
                <a16:creationId xmlns:a16="http://schemas.microsoft.com/office/drawing/2014/main" id="{4FCFF446-2C6D-EEB3-240D-6D9EA1377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1" r="9379"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CF77DDC-0FC5-49C4-A0FC-0708806B2BB1}"/>
              </a:ext>
            </a:extLst>
          </p:cNvPr>
          <p:cNvSpPr>
            <a:spLocks noGrp="1"/>
          </p:cNvSpPr>
          <p:nvPr>
            <p:ph idx="1"/>
          </p:nvPr>
        </p:nvSpPr>
        <p:spPr>
          <a:xfrm>
            <a:off x="6513788" y="2333297"/>
            <a:ext cx="4840010" cy="3843666"/>
          </a:xfrm>
        </p:spPr>
        <p:txBody>
          <a:bodyPr>
            <a:normAutofit/>
          </a:bodyPr>
          <a:lstStyle/>
          <a:p>
            <a:pPr marL="0" indent="0">
              <a:buNone/>
            </a:pPr>
            <a:r>
              <a:rPr lang="en-US" sz="2000" dirty="0"/>
              <a:t>A shopfitter executes planning according to budget by designing the shop layout and installing various equipment and services.</a:t>
            </a:r>
          </a:p>
          <a:p>
            <a:pPr marL="0" indent="0">
              <a:buNone/>
            </a:pPr>
            <a:endParaRPr lang="en-US" sz="2000" dirty="0"/>
          </a:p>
          <a:p>
            <a:pPr marL="0" indent="0">
              <a:buNone/>
            </a:pPr>
            <a:r>
              <a:rPr lang="en-US" sz="2000" dirty="0"/>
              <a:t>This business is aimed at new buildings or an existing building that is doing renovations.</a:t>
            </a:r>
          </a:p>
          <a:p>
            <a:pPr marL="0" indent="0">
              <a:buNone/>
            </a:pPr>
            <a:endParaRPr lang="en-US" sz="2000" dirty="0"/>
          </a:p>
          <a:p>
            <a:pPr marL="0" indent="0">
              <a:buNone/>
            </a:pPr>
            <a:r>
              <a:rPr lang="en-US" sz="2000" dirty="0"/>
              <a:t>Shopfitters often have interior designers in their business doing the design and layout.</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369092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1DFB1-B307-56BA-4CE8-1DFDC0E8B721}"/>
              </a:ext>
            </a:extLst>
          </p:cNvPr>
          <p:cNvSpPr>
            <a:spLocks noGrp="1"/>
          </p:cNvSpPr>
          <p:nvPr>
            <p:ph type="title"/>
          </p:nvPr>
        </p:nvSpPr>
        <p:spPr/>
        <p:txBody>
          <a:bodyPr/>
          <a:lstStyle/>
          <a:p>
            <a:r>
              <a:rPr lang="en-US" dirty="0"/>
              <a:t>Case study</a:t>
            </a:r>
          </a:p>
        </p:txBody>
      </p:sp>
      <p:pic>
        <p:nvPicPr>
          <p:cNvPr id="5" name="Picture 4">
            <a:extLst>
              <a:ext uri="{FF2B5EF4-FFF2-40B4-BE49-F238E27FC236}">
                <a16:creationId xmlns:a16="http://schemas.microsoft.com/office/drawing/2014/main" id="{F3B262C1-D5D0-67FD-8AFD-316D56EAA6FF}"/>
              </a:ext>
            </a:extLst>
          </p:cNvPr>
          <p:cNvPicPr>
            <a:picLocks noChangeAspect="1"/>
          </p:cNvPicPr>
          <p:nvPr/>
        </p:nvPicPr>
        <p:blipFill>
          <a:blip r:embed="rId2"/>
          <a:stretch>
            <a:fillRect/>
          </a:stretch>
        </p:blipFill>
        <p:spPr>
          <a:xfrm>
            <a:off x="2377117" y="1401904"/>
            <a:ext cx="7437765" cy="4054191"/>
          </a:xfrm>
          <a:prstGeom prst="rect">
            <a:avLst/>
          </a:prstGeom>
        </p:spPr>
      </p:pic>
    </p:spTree>
    <p:extLst>
      <p:ext uri="{BB962C8B-B14F-4D97-AF65-F5344CB8AC3E}">
        <p14:creationId xmlns:p14="http://schemas.microsoft.com/office/powerpoint/2010/main" val="4150893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BDF048-8438-5452-E93D-F15C7B42768F}"/>
              </a:ext>
            </a:extLst>
          </p:cNvPr>
          <p:cNvPicPr>
            <a:picLocks noChangeAspect="1"/>
          </p:cNvPicPr>
          <p:nvPr/>
        </p:nvPicPr>
        <p:blipFill>
          <a:blip r:embed="rId2"/>
          <a:stretch>
            <a:fillRect/>
          </a:stretch>
        </p:blipFill>
        <p:spPr>
          <a:xfrm>
            <a:off x="2354256" y="1306646"/>
            <a:ext cx="7483488" cy="4244708"/>
          </a:xfrm>
          <a:prstGeom prst="rect">
            <a:avLst/>
          </a:prstGeom>
        </p:spPr>
      </p:pic>
    </p:spTree>
    <p:extLst>
      <p:ext uri="{BB962C8B-B14F-4D97-AF65-F5344CB8AC3E}">
        <p14:creationId xmlns:p14="http://schemas.microsoft.com/office/powerpoint/2010/main" val="1867855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6104-5130-FC37-D777-1E80F4EA3EBE}"/>
              </a:ext>
            </a:extLst>
          </p:cNvPr>
          <p:cNvSpPr>
            <a:spLocks noGrp="1"/>
          </p:cNvSpPr>
          <p:nvPr>
            <p:ph type="title"/>
          </p:nvPr>
        </p:nvSpPr>
        <p:spPr/>
        <p:txBody>
          <a:bodyPr/>
          <a:lstStyle/>
          <a:p>
            <a:r>
              <a:rPr lang="en-US" b="1" dirty="0"/>
              <a:t>Pan Africa Shopfitters </a:t>
            </a:r>
          </a:p>
        </p:txBody>
      </p:sp>
      <p:pic>
        <p:nvPicPr>
          <p:cNvPr id="4" name="About-Us-Pan-African-Shopfitters (1)">
            <a:hlinkClick r:id="" action="ppaction://media"/>
            <a:extLst>
              <a:ext uri="{FF2B5EF4-FFF2-40B4-BE49-F238E27FC236}">
                <a16:creationId xmlns:a16="http://schemas.microsoft.com/office/drawing/2014/main" id="{83DD0262-E2E5-EDF0-9371-D338F6EA33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056" y="1872517"/>
            <a:ext cx="7735887" cy="4351338"/>
          </a:xfrm>
        </p:spPr>
      </p:pic>
    </p:spTree>
    <p:extLst>
      <p:ext uri="{BB962C8B-B14F-4D97-AF65-F5344CB8AC3E}">
        <p14:creationId xmlns:p14="http://schemas.microsoft.com/office/powerpoint/2010/main" val="5859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3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7" name="Rectangle 7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382DB0-6A47-24FB-1023-EA35C27B31DC}"/>
              </a:ext>
            </a:extLst>
          </p:cNvPr>
          <p:cNvSpPr>
            <a:spLocks noGrp="1"/>
          </p:cNvSpPr>
          <p:nvPr>
            <p:ph type="title"/>
          </p:nvPr>
        </p:nvSpPr>
        <p:spPr>
          <a:xfrm>
            <a:off x="838201" y="365125"/>
            <a:ext cx="5251316" cy="1807305"/>
          </a:xfrm>
        </p:spPr>
        <p:txBody>
          <a:bodyPr>
            <a:normAutofit/>
          </a:bodyPr>
          <a:lstStyle/>
          <a:p>
            <a:r>
              <a:rPr lang="en-US" dirty="0"/>
              <a:t>Expertise </a:t>
            </a:r>
          </a:p>
        </p:txBody>
      </p:sp>
      <p:sp>
        <p:nvSpPr>
          <p:cNvPr id="3" name="Content Placeholder 2">
            <a:extLst>
              <a:ext uri="{FF2B5EF4-FFF2-40B4-BE49-F238E27FC236}">
                <a16:creationId xmlns:a16="http://schemas.microsoft.com/office/drawing/2014/main" id="{0B0E9848-C00F-4707-F9AF-87F6DAD6BA0A}"/>
              </a:ext>
            </a:extLst>
          </p:cNvPr>
          <p:cNvSpPr>
            <a:spLocks noGrp="1"/>
          </p:cNvSpPr>
          <p:nvPr>
            <p:ph idx="1"/>
          </p:nvPr>
        </p:nvSpPr>
        <p:spPr>
          <a:xfrm>
            <a:off x="838200" y="2333297"/>
            <a:ext cx="4619621" cy="3843666"/>
          </a:xfrm>
        </p:spPr>
        <p:txBody>
          <a:bodyPr>
            <a:normAutofit/>
          </a:bodyPr>
          <a:lstStyle/>
          <a:p>
            <a:pPr marL="0" indent="0">
              <a:buNone/>
            </a:pPr>
            <a:r>
              <a:rPr lang="en-US" sz="2000" dirty="0"/>
              <a:t>Shopfitting is a variety of trades put together under one umbrella, it entails various disciplines and would often need to assemble a team or outsource some of the work depending on the skill set</a:t>
            </a:r>
          </a:p>
          <a:p>
            <a:pPr marL="0" indent="0">
              <a:buNone/>
            </a:pPr>
            <a:r>
              <a:rPr lang="en-US" sz="2000" dirty="0"/>
              <a:t>Services include :</a:t>
            </a:r>
          </a:p>
          <a:p>
            <a:pPr>
              <a:buFontTx/>
              <a:buChar char="-"/>
            </a:pPr>
            <a:r>
              <a:rPr lang="en-US" sz="2000" dirty="0"/>
              <a:t>Interior design</a:t>
            </a:r>
          </a:p>
          <a:p>
            <a:pPr>
              <a:buFontTx/>
              <a:buChar char="-"/>
            </a:pPr>
            <a:r>
              <a:rPr lang="en-US" sz="2000" dirty="0"/>
              <a:t>Signage </a:t>
            </a:r>
          </a:p>
          <a:p>
            <a:pPr>
              <a:buFontTx/>
              <a:buChar char="-"/>
            </a:pPr>
            <a:r>
              <a:rPr lang="en-US" sz="2000" dirty="0"/>
              <a:t>Fittings</a:t>
            </a:r>
          </a:p>
          <a:p>
            <a:pPr>
              <a:buFontTx/>
              <a:buChar char="-"/>
            </a:pPr>
            <a:r>
              <a:rPr lang="en-US" sz="2000" dirty="0"/>
              <a:t>Other equipment and services</a:t>
            </a:r>
          </a:p>
        </p:txBody>
      </p:sp>
      <p:pic>
        <p:nvPicPr>
          <p:cNvPr id="5" name="Picture 6" descr="Chisholm Hunter Shop Design">
            <a:extLst>
              <a:ext uri="{FF2B5EF4-FFF2-40B4-BE49-F238E27FC236}">
                <a16:creationId xmlns:a16="http://schemas.microsoft.com/office/drawing/2014/main" id="{D38962F1-8D6E-2D4B-6A3F-DFB3854512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77" r="2719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905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251A-AFA9-434D-BB00-34D3FE0CAB9F}"/>
              </a:ext>
            </a:extLst>
          </p:cNvPr>
          <p:cNvSpPr>
            <a:spLocks noGrp="1"/>
          </p:cNvSpPr>
          <p:nvPr>
            <p:ph type="title"/>
          </p:nvPr>
        </p:nvSpPr>
        <p:spPr>
          <a:xfrm>
            <a:off x="4965430" y="629268"/>
            <a:ext cx="6586491" cy="1286160"/>
          </a:xfrm>
        </p:spPr>
        <p:txBody>
          <a:bodyPr anchor="b">
            <a:normAutofit/>
          </a:bodyPr>
          <a:lstStyle/>
          <a:p>
            <a:r>
              <a:rPr lang="en-US" dirty="0"/>
              <a:t>The shopfitting process </a:t>
            </a:r>
          </a:p>
        </p:txBody>
      </p:sp>
      <p:sp>
        <p:nvSpPr>
          <p:cNvPr id="3" name="Content Placeholder 2">
            <a:extLst>
              <a:ext uri="{FF2B5EF4-FFF2-40B4-BE49-F238E27FC236}">
                <a16:creationId xmlns:a16="http://schemas.microsoft.com/office/drawing/2014/main" id="{7E194733-1A4A-8E17-A231-A26B8B38070F}"/>
              </a:ext>
            </a:extLst>
          </p:cNvPr>
          <p:cNvSpPr>
            <a:spLocks noGrp="1"/>
          </p:cNvSpPr>
          <p:nvPr>
            <p:ph idx="1"/>
          </p:nvPr>
        </p:nvSpPr>
        <p:spPr>
          <a:xfrm>
            <a:off x="4965431" y="2438400"/>
            <a:ext cx="6586489" cy="3785419"/>
          </a:xfrm>
        </p:spPr>
        <p:txBody>
          <a:bodyPr>
            <a:normAutofit/>
          </a:bodyPr>
          <a:lstStyle/>
          <a:p>
            <a:pPr marL="0" indent="0">
              <a:buNone/>
            </a:pPr>
            <a:r>
              <a:rPr lang="en-US" sz="1700" dirty="0"/>
              <a:t>The job assessment begins with a survey and measurements of available space, an interior designer will prepare drawings to be approved by the client. Once the plan is approved the shopfitter arranges to purchase the various materials and equipment needed, manufactures and installs them.</a:t>
            </a:r>
          </a:p>
          <a:p>
            <a:pPr marL="0" indent="0">
              <a:buNone/>
            </a:pPr>
            <a:endParaRPr lang="en-US" sz="1700" dirty="0"/>
          </a:p>
          <a:p>
            <a:pPr marL="0" indent="0">
              <a:buNone/>
            </a:pPr>
            <a:r>
              <a:rPr lang="en-US" sz="1700" dirty="0"/>
              <a:t>What does a typical shop entail :</a:t>
            </a:r>
          </a:p>
          <a:p>
            <a:pPr>
              <a:buFontTx/>
              <a:buChar char="-"/>
            </a:pPr>
            <a:r>
              <a:rPr lang="en-US" sz="1700" dirty="0"/>
              <a:t>Counter (endure sheeting)</a:t>
            </a:r>
          </a:p>
          <a:p>
            <a:pPr>
              <a:buFontTx/>
              <a:buChar char="-"/>
            </a:pPr>
            <a:r>
              <a:rPr lang="en-US" sz="1700" dirty="0"/>
              <a:t>Shelving</a:t>
            </a:r>
          </a:p>
          <a:p>
            <a:pPr>
              <a:buFontTx/>
              <a:buChar char="-"/>
            </a:pPr>
            <a:r>
              <a:rPr lang="en-US" sz="1700" dirty="0"/>
              <a:t>Signage</a:t>
            </a:r>
          </a:p>
          <a:p>
            <a:pPr>
              <a:buFontTx/>
              <a:buChar char="-"/>
            </a:pPr>
            <a:r>
              <a:rPr lang="en-US" sz="1700" dirty="0"/>
              <a:t>Lighting </a:t>
            </a:r>
          </a:p>
          <a:p>
            <a:pPr>
              <a:buFontTx/>
              <a:buChar char="-"/>
            </a:pPr>
            <a:r>
              <a:rPr lang="en-US" sz="1700" dirty="0"/>
              <a:t>Floor and ceiling</a:t>
            </a:r>
          </a:p>
          <a:p>
            <a:pPr marL="0" indent="0">
              <a:buNone/>
            </a:pPr>
            <a:endParaRPr lang="en-US" sz="1700" dirty="0"/>
          </a:p>
          <a:p>
            <a:pPr marL="0" indent="0">
              <a:buNone/>
            </a:pPr>
            <a:endParaRPr lang="en-US" sz="1700" dirty="0"/>
          </a:p>
          <a:p>
            <a:pPr marL="0" indent="0">
              <a:buNone/>
            </a:pPr>
            <a:endParaRPr lang="en-US" sz="1700" dirty="0"/>
          </a:p>
        </p:txBody>
      </p:sp>
      <p:pic>
        <p:nvPicPr>
          <p:cNvPr id="5" name="Picture 4" descr="Floorplan on a table">
            <a:extLst>
              <a:ext uri="{FF2B5EF4-FFF2-40B4-BE49-F238E27FC236}">
                <a16:creationId xmlns:a16="http://schemas.microsoft.com/office/drawing/2014/main" id="{A54C70B0-39A3-2C3C-C28A-7E198CED3C7C}"/>
              </a:ext>
            </a:extLst>
          </p:cNvPr>
          <p:cNvPicPr>
            <a:picLocks noChangeAspect="1"/>
          </p:cNvPicPr>
          <p:nvPr/>
        </p:nvPicPr>
        <p:blipFill rotWithShape="1">
          <a:blip r:embed="rId2"/>
          <a:srcRect l="34491" r="17855"/>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EA4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F1C1A2D-655D-326F-2C52-192FB97775D3}"/>
                  </a:ext>
                </a:extLst>
              </p14:cNvPr>
              <p14:cNvContentPartPr/>
              <p14:nvPr/>
            </p14:nvContentPartPr>
            <p14:xfrm>
              <a:off x="5263689" y="6048692"/>
              <a:ext cx="1464480" cy="24840"/>
            </p14:xfrm>
          </p:contentPart>
        </mc:Choice>
        <mc:Fallback xmlns="">
          <p:pic>
            <p:nvPicPr>
              <p:cNvPr id="4" name="Ink 3">
                <a:extLst>
                  <a:ext uri="{FF2B5EF4-FFF2-40B4-BE49-F238E27FC236}">
                    <a16:creationId xmlns:a16="http://schemas.microsoft.com/office/drawing/2014/main" id="{CF1C1A2D-655D-326F-2C52-192FB97775D3}"/>
                  </a:ext>
                </a:extLst>
              </p:cNvPr>
              <p:cNvPicPr/>
              <p:nvPr/>
            </p:nvPicPr>
            <p:blipFill>
              <a:blip r:embed="rId4"/>
              <a:stretch>
                <a:fillRect/>
              </a:stretch>
            </p:blipFill>
            <p:spPr>
              <a:xfrm>
                <a:off x="5209689" y="5941052"/>
                <a:ext cx="1572120" cy="240480"/>
              </a:xfrm>
              <a:prstGeom prst="rect">
                <a:avLst/>
              </a:prstGeom>
            </p:spPr>
          </p:pic>
        </mc:Fallback>
      </mc:AlternateContent>
    </p:spTree>
    <p:extLst>
      <p:ext uri="{BB962C8B-B14F-4D97-AF65-F5344CB8AC3E}">
        <p14:creationId xmlns:p14="http://schemas.microsoft.com/office/powerpoint/2010/main" val="1766231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DF0213-B5D4-52D5-34C0-0FAD252ABA71}"/>
              </a:ext>
            </a:extLst>
          </p:cNvPr>
          <p:cNvSpPr>
            <a:spLocks noGrp="1"/>
          </p:cNvSpPr>
          <p:nvPr>
            <p:ph type="title"/>
          </p:nvPr>
        </p:nvSpPr>
        <p:spPr>
          <a:xfrm>
            <a:off x="838200" y="556995"/>
            <a:ext cx="10515600" cy="1133693"/>
          </a:xfrm>
        </p:spPr>
        <p:txBody>
          <a:bodyPr>
            <a:normAutofit/>
          </a:bodyPr>
          <a:lstStyle/>
          <a:p>
            <a:pPr algn="ctr"/>
            <a:r>
              <a:rPr lang="en-US" sz="5200" dirty="0"/>
              <a:t>Our objective</a:t>
            </a:r>
          </a:p>
        </p:txBody>
      </p:sp>
      <p:graphicFrame>
        <p:nvGraphicFramePr>
          <p:cNvPr id="8" name="Content Placeholder 2">
            <a:extLst>
              <a:ext uri="{FF2B5EF4-FFF2-40B4-BE49-F238E27FC236}">
                <a16:creationId xmlns:a16="http://schemas.microsoft.com/office/drawing/2014/main" id="{D92E8949-5B88-8128-4AF1-1BA475387F34}"/>
              </a:ext>
            </a:extLst>
          </p:cNvPr>
          <p:cNvGraphicFramePr>
            <a:graphicFrameLocks noGrp="1"/>
          </p:cNvGraphicFramePr>
          <p:nvPr>
            <p:ph idx="1"/>
            <p:extLst>
              <p:ext uri="{D42A27DB-BD31-4B8C-83A1-F6EECF244321}">
                <p14:modId xmlns:p14="http://schemas.microsoft.com/office/powerpoint/2010/main" val="154799229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8227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407</Words>
  <Application>Microsoft Office PowerPoint</Application>
  <PresentationFormat>Widescreen</PresentationFormat>
  <Paragraphs>64</Paragraphs>
  <Slides>18</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What is a shopfitter </vt:lpstr>
      <vt:lpstr>What does a shopfitter do ? </vt:lpstr>
      <vt:lpstr>Case study</vt:lpstr>
      <vt:lpstr>PowerPoint Presentation</vt:lpstr>
      <vt:lpstr>Pan Africa Shopfitters </vt:lpstr>
      <vt:lpstr>Expertise </vt:lpstr>
      <vt:lpstr>The shopfitting process </vt:lpstr>
      <vt:lpstr>Our objective</vt:lpstr>
      <vt:lpstr>Plan of action </vt:lpstr>
      <vt:lpstr>How do we deal with this client</vt:lpstr>
      <vt:lpstr>PowerPoint Presentation</vt:lpstr>
      <vt:lpstr>PowerPoint Presentation</vt:lpstr>
      <vt:lpstr>PowerPoint Presentation</vt:lpstr>
      <vt:lpstr>PowerPoint Presentation</vt:lpstr>
      <vt:lpstr>Case studies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Nelia Garcia</dc:creator>
  <cp:lastModifiedBy>Karen Fagan</cp:lastModifiedBy>
  <cp:revision>4</cp:revision>
  <dcterms:created xsi:type="dcterms:W3CDTF">2022-05-11T11:24:24Z</dcterms:created>
  <dcterms:modified xsi:type="dcterms:W3CDTF">2022-05-17T13:46:37Z</dcterms:modified>
</cp:coreProperties>
</file>